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6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320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317" r:id="rId46"/>
    <p:sldId id="299" r:id="rId47"/>
    <p:sldId id="300" r:id="rId48"/>
    <p:sldId id="301" r:id="rId49"/>
    <p:sldId id="318" r:id="rId50"/>
    <p:sldId id="302" r:id="rId51"/>
    <p:sldId id="303" r:id="rId52"/>
    <p:sldId id="304" r:id="rId53"/>
    <p:sldId id="305" r:id="rId54"/>
    <p:sldId id="306" r:id="rId55"/>
    <p:sldId id="307" r:id="rId56"/>
    <p:sldId id="309" r:id="rId57"/>
    <p:sldId id="308" r:id="rId58"/>
    <p:sldId id="312" r:id="rId59"/>
    <p:sldId id="310" r:id="rId60"/>
    <p:sldId id="311" r:id="rId61"/>
    <p:sldId id="313" r:id="rId62"/>
    <p:sldId id="319" r:id="rId63"/>
    <p:sldId id="314" r:id="rId64"/>
    <p:sldId id="315" r:id="rId65"/>
    <p:sldId id="321" r:id="rId66"/>
  </p:sldIdLst>
  <p:sldSz cx="9144000" cy="6858000" type="screen4x3"/>
  <p:notesSz cx="6888163" cy="10018713"/>
  <p:defaultTextStyle>
    <a:defPPr>
      <a:defRPr lang="en-US"/>
    </a:defPPr>
    <a:lvl1pPr algn="ctr">
      <a:spcBef>
        <a:spcPts val="0"/>
      </a:spcBef>
      <a:spcAft>
        <a:spcPts val="0"/>
      </a:spcAft>
      <a:defRPr b="1">
        <a:solidFill>
          <a:schemeClr val="tx1"/>
        </a:solidFill>
        <a:latin typeface="Arial"/>
        <a:ea typeface="+mn-ea"/>
        <a:cs typeface="+mn-cs"/>
      </a:defRPr>
    </a:lvl1pPr>
    <a:lvl2pPr marL="457200" algn="ctr">
      <a:spcBef>
        <a:spcPts val="0"/>
      </a:spcBef>
      <a:spcAft>
        <a:spcPts val="0"/>
      </a:spcAft>
      <a:defRPr b="1">
        <a:solidFill>
          <a:schemeClr val="tx1"/>
        </a:solidFill>
        <a:latin typeface="Arial"/>
        <a:ea typeface="+mn-ea"/>
        <a:cs typeface="+mn-cs"/>
      </a:defRPr>
    </a:lvl2pPr>
    <a:lvl3pPr marL="914400" algn="ctr">
      <a:spcBef>
        <a:spcPts val="0"/>
      </a:spcBef>
      <a:spcAft>
        <a:spcPts val="0"/>
      </a:spcAft>
      <a:defRPr b="1">
        <a:solidFill>
          <a:schemeClr val="tx1"/>
        </a:solidFill>
        <a:latin typeface="Arial"/>
        <a:ea typeface="+mn-ea"/>
        <a:cs typeface="+mn-cs"/>
      </a:defRPr>
    </a:lvl3pPr>
    <a:lvl4pPr marL="1371600" algn="ctr">
      <a:spcBef>
        <a:spcPts val="0"/>
      </a:spcBef>
      <a:spcAft>
        <a:spcPts val="0"/>
      </a:spcAft>
      <a:defRPr b="1">
        <a:solidFill>
          <a:schemeClr val="tx1"/>
        </a:solidFill>
        <a:latin typeface="Arial"/>
        <a:ea typeface="+mn-ea"/>
        <a:cs typeface="+mn-cs"/>
      </a:defRPr>
    </a:lvl4pPr>
    <a:lvl5pPr marL="1828800" algn="ctr">
      <a:spcBef>
        <a:spcPts val="0"/>
      </a:spcBef>
      <a:spcAft>
        <a:spcPts val="0"/>
      </a:spcAft>
      <a:defRPr b="1">
        <a:solidFill>
          <a:schemeClr val="tx1"/>
        </a:solidFill>
        <a:latin typeface="Arial"/>
        <a:ea typeface="+mn-ea"/>
        <a:cs typeface="+mn-cs"/>
      </a:defRPr>
    </a:lvl5pPr>
    <a:lvl6pPr marL="2286000" algn="l" defTabSz="914400">
      <a:defRPr b="1">
        <a:solidFill>
          <a:schemeClr val="tx1"/>
        </a:solidFill>
        <a:latin typeface="Arial"/>
        <a:ea typeface="+mn-ea"/>
        <a:cs typeface="+mn-cs"/>
      </a:defRPr>
    </a:lvl6pPr>
    <a:lvl7pPr marL="2743200" algn="l" defTabSz="914400">
      <a:defRPr b="1">
        <a:solidFill>
          <a:schemeClr val="tx1"/>
        </a:solidFill>
        <a:latin typeface="Arial"/>
        <a:ea typeface="+mn-ea"/>
        <a:cs typeface="+mn-cs"/>
      </a:defRPr>
    </a:lvl7pPr>
    <a:lvl8pPr marL="3200400" algn="l" defTabSz="914400">
      <a:defRPr b="1">
        <a:solidFill>
          <a:schemeClr val="tx1"/>
        </a:solidFill>
        <a:latin typeface="Arial"/>
        <a:ea typeface="+mn-ea"/>
        <a:cs typeface="+mn-cs"/>
      </a:defRPr>
    </a:lvl8pPr>
    <a:lvl9pPr marL="3657600" algn="l" defTabSz="914400">
      <a:defRPr b="1">
        <a:solidFill>
          <a:schemeClr val="tx1"/>
        </a:solidFill>
        <a:latin typeface="Arial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77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10"/>
          <c:dPt>
            <c:idx val="0"/>
            <c:bubble3D val="0"/>
            <c:spPr>
              <a:prstGeom prst="rect">
                <a:avLst/>
              </a:prstGeom>
              <a:solidFill>
                <a:srgbClr val="FF0000"/>
              </a:solidFill>
              <a:ln>
                <a:noFill/>
                <a:round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2AE-4908-90F6-D88C22990197}"/>
              </c:ext>
            </c:extLst>
          </c:dPt>
          <c:dPt>
            <c:idx val="1"/>
            <c:bubble3D val="0"/>
            <c:spPr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  <a:round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2AE-4908-90F6-D88C22990197}"/>
              </c:ext>
            </c:extLst>
          </c:dPt>
          <c:dPt>
            <c:idx val="2"/>
            <c:bubble3D val="0"/>
            <c:spPr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  <a:round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2AE-4908-90F6-D88C22990197}"/>
              </c:ext>
            </c:extLst>
          </c:dPt>
          <c:dPt>
            <c:idx val="3"/>
            <c:bubble3D val="0"/>
            <c:spPr>
              <a:prstGeom prst="rect">
                <a:avLst/>
              </a:prstGeom>
              <a:solidFill>
                <a:srgbClr val="E1F616"/>
              </a:solidFill>
              <a:ln>
                <a:noFill/>
                <a:round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2AE-4908-90F6-D88C22990197}"/>
              </c:ext>
            </c:extLst>
          </c:dPt>
          <c:dPt>
            <c:idx val="4"/>
            <c:bubble3D val="0"/>
            <c:spPr>
              <a:prstGeom prst="rect">
                <a:avLst/>
              </a:prstGeom>
              <a:solidFill>
                <a:srgbClr val="F810E7"/>
              </a:solidFill>
              <a:ln>
                <a:noFill/>
                <a:round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2AE-4908-90F6-D88C22990197}"/>
              </c:ext>
            </c:extLst>
          </c:dPt>
          <c:dPt>
            <c:idx val="5"/>
            <c:bubble3D val="0"/>
            <c:spPr>
              <a:prstGeom prst="rect">
                <a:avLst/>
              </a:prstGeom>
              <a:solidFill>
                <a:srgbClr val="33CC33"/>
              </a:solidFill>
              <a:ln>
                <a:noFill/>
                <a:round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2AE-4908-90F6-D88C22990197}"/>
              </c:ext>
            </c:extLst>
          </c:dPt>
          <c:dPt>
            <c:idx val="6"/>
            <c:bubble3D val="0"/>
            <c:spPr>
              <a:prstGeom prst="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2AE-4908-90F6-D88C22990197}"/>
              </c:ext>
            </c:extLst>
          </c:dPt>
          <c:dPt>
            <c:idx val="7"/>
            <c:bubble3D val="0"/>
            <c:spPr>
              <a:prstGeom prst="rect">
                <a:avLst/>
              </a:prstGeom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B2AE-4908-90F6-D88C22990197}"/>
              </c:ext>
            </c:extLst>
          </c:dPt>
          <c:dPt>
            <c:idx val="8"/>
            <c:bubble3D val="0"/>
            <c:spPr>
              <a:prstGeom prst="rect">
                <a:avLst/>
              </a:prstGeom>
              <a:solidFill>
                <a:srgbClr val="00B050"/>
              </a:solidFill>
              <a:ln>
                <a:noFill/>
                <a:round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B2AE-4908-90F6-D88C22990197}"/>
              </c:ext>
            </c:extLst>
          </c:dPt>
          <c:dLbls>
            <c:dLbl>
              <c:idx val="0"/>
              <c:layout>
                <c:manualLayout>
                  <c:x val="0.10607438598224954"/>
                  <c:y val="-3.8126696184167662E-2"/>
                </c:manualLayout>
              </c:layout>
              <c:spPr/>
              <c:txPr>
                <a:bodyPr/>
                <a:lstStyle/>
                <a:p>
                  <a:pPr>
                    <a:defRPr sz="1000"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01382792911242"/>
                      <c:h val="6.44650039172934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B2AE-4908-90F6-D88C22990197}"/>
                </c:ext>
              </c:extLst>
            </c:dLbl>
            <c:dLbl>
              <c:idx val="1"/>
              <c:layout>
                <c:manualLayout>
                  <c:x val="3.4772999999999998E-2"/>
                  <c:y val="-3.4455E-2"/>
                </c:manualLayout>
              </c:layout>
              <c:spPr/>
              <c:txPr>
                <a:bodyPr/>
                <a:lstStyle/>
                <a:p>
                  <a:pPr>
                    <a:defRPr sz="1000"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2AE-4908-90F6-D88C22990197}"/>
                </c:ext>
              </c:extLst>
            </c:dLbl>
            <c:dLbl>
              <c:idx val="2"/>
              <c:layout>
                <c:manualLayout>
                  <c:x val="2.8892999999999999E-2"/>
                  <c:y val="-9.0802999999999995E-2"/>
                </c:manualLayout>
              </c:layout>
              <c:spPr/>
              <c:txPr>
                <a:bodyPr/>
                <a:lstStyle/>
                <a:p>
                  <a:pPr>
                    <a:defRPr sz="1000"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AE-4908-90F6-D88C22990197}"/>
                </c:ext>
              </c:extLst>
            </c:dLbl>
            <c:dLbl>
              <c:idx val="3"/>
              <c:layout>
                <c:manualLayout>
                  <c:x val="0.13423236124371069"/>
                  <c:y val="-7.6739325793088425E-2"/>
                </c:manualLayout>
              </c:layout>
              <c:tx>
                <c:rich>
                  <a:bodyPr/>
                  <a:lstStyle/>
                  <a:p>
                    <a:pPr>
                      <a:defRPr sz="1000" b="1"/>
                    </a:pPr>
                    <a:fld id="{5357735F-424A-42FD-8F1B-B47D020C065E}" type="CATEGORYNAME">
                      <a:rPr lang="ru-RU" b="1"/>
                      <a:pPr>
                        <a:defRPr sz="1000" b="1"/>
                      </a:pPr>
                      <a:t>[ИМЯ КАТЕГОРИИ]</a:t>
                    </a:fld>
                    <a:r>
                      <a:rPr lang="ru-RU" b="1" baseline="0" dirty="0"/>
                      <a:t>; </a:t>
                    </a:r>
                    <a:fld id="{354DC65E-D451-4ADF-9BD8-A9D71273889E}" type="VALUE">
                      <a:rPr lang="ru-RU" b="1" baseline="0"/>
                      <a:pPr>
                        <a:defRPr sz="1000" b="1"/>
                      </a:pPr>
                      <a:t>[ЗНАЧЕНИЕ]</a:t>
                    </a:fld>
                    <a:r>
                      <a:rPr lang="ru-RU" b="1" baseline="0" dirty="0"/>
                      <a:t>;</a:t>
                    </a:r>
                  </a:p>
                  <a:p>
                    <a:pPr>
                      <a:defRPr sz="1000" b="1"/>
                    </a:pPr>
                    <a:fld id="{72835B4C-21FB-4BF8-B300-25D6D28D47AC}" type="PERCENTAGE">
                      <a:rPr lang="ru-RU" b="1" baseline="0" smtClean="0"/>
                      <a:pPr>
                        <a:defRPr sz="1000" b="1"/>
                      </a:pPr>
                      <a:t>[ПРОЦЕНТ]</a:t>
                    </a:fld>
                    <a:endParaRPr lang="ru-RU"/>
                  </a:p>
                </c:rich>
              </c:tx>
              <c:spPr/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16743627178111"/>
                      <c:h val="0.158683086565645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B2AE-4908-90F6-D88C22990197}"/>
                </c:ext>
              </c:extLst>
            </c:dLbl>
            <c:dLbl>
              <c:idx val="4"/>
              <c:layout>
                <c:manualLayout>
                  <c:x val="-0.16281336541972879"/>
                  <c:y val="-4.0489566997041676E-2"/>
                </c:manualLayout>
              </c:layout>
              <c:spPr/>
              <c:txPr>
                <a:bodyPr/>
                <a:lstStyle/>
                <a:p>
                  <a:pPr>
                    <a:defRPr sz="1000"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669078035977"/>
                      <c:h val="6.44650039172934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B2AE-4908-90F6-D88C22990197}"/>
                </c:ext>
              </c:extLst>
            </c:dLbl>
            <c:dLbl>
              <c:idx val="5"/>
              <c:layout>
                <c:manualLayout>
                  <c:x val="-3.3979000000000002E-2"/>
                  <c:y val="8.2674999999999998E-2"/>
                </c:manualLayout>
              </c:layout>
              <c:spPr/>
              <c:txPr>
                <a:bodyPr/>
                <a:lstStyle/>
                <a:p>
                  <a:pPr>
                    <a:defRPr sz="1000"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2AE-4908-90F6-D88C22990197}"/>
                </c:ext>
              </c:extLst>
            </c:dLbl>
            <c:dLbl>
              <c:idx val="6"/>
              <c:layout>
                <c:manualLayout>
                  <c:x val="-2.5636175583714789E-2"/>
                  <c:y val="0.14611651063545664"/>
                </c:manualLayout>
              </c:layout>
              <c:tx>
                <c:rich>
                  <a:bodyPr/>
                  <a:lstStyle/>
                  <a:p>
                    <a:pPr>
                      <a:defRPr sz="1000" b="1"/>
                    </a:pPr>
                    <a:fld id="{D14A253E-CEC0-4426-ABCB-F0421825B46B}" type="CATEGORYNAME">
                      <a:rPr lang="ru-RU" b="1" dirty="0"/>
                      <a:pPr>
                        <a:defRPr sz="1000" b="1"/>
                      </a:pPr>
                      <a:t>[ИМЯ КАТЕГОРИИ]</a:t>
                    </a:fld>
                    <a:r>
                      <a:rPr lang="ru-RU" b="1" baseline="0" dirty="0"/>
                      <a:t>; </a:t>
                    </a:r>
                    <a:fld id="{1D709BD4-7A2E-478E-BBD2-8C4B72859FA1}" type="VALUE">
                      <a:rPr lang="ru-RU" b="1" baseline="0" dirty="0"/>
                      <a:pPr>
                        <a:defRPr sz="1000" b="1"/>
                      </a:pPr>
                      <a:t>[ЗНАЧЕНИЕ]</a:t>
                    </a:fld>
                    <a:r>
                      <a:rPr lang="ru-RU" b="1" baseline="0" dirty="0"/>
                      <a:t>; </a:t>
                    </a:r>
                  </a:p>
                  <a:p>
                    <a:pPr>
                      <a:defRPr sz="1000" b="1"/>
                    </a:pPr>
                    <a:r>
                      <a:rPr lang="ru-RU" b="1" baseline="0" dirty="0"/>
                      <a:t>7%</a:t>
                    </a:r>
                  </a:p>
                </c:rich>
              </c:tx>
              <c:spPr/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242266182745764"/>
                      <c:h val="0.153724240110469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B2AE-4908-90F6-D88C22990197}"/>
                </c:ext>
              </c:extLst>
            </c:dLbl>
            <c:dLbl>
              <c:idx val="7"/>
              <c:layout>
                <c:manualLayout>
                  <c:x val="-8.7686000000000014E-2"/>
                  <c:y val="0.18925509743449978"/>
                </c:manualLayout>
              </c:layout>
              <c:tx>
                <c:rich>
                  <a:bodyPr/>
                  <a:lstStyle/>
                  <a:p>
                    <a:pPr>
                      <a:defRPr sz="1000" b="1"/>
                    </a:pPr>
                    <a:fld id="{CC155752-1873-4C09-A623-74DB103AC953}" type="CATEGORYNAME">
                      <a:rPr lang="ru-RU" b="1" dirty="0"/>
                      <a:pPr>
                        <a:defRPr sz="1000" b="1"/>
                      </a:pPr>
                      <a:t>[ИМЯ КАТЕГОРИИ]</a:t>
                    </a:fld>
                    <a:r>
                      <a:rPr lang="ru-RU" b="1" baseline="0" dirty="0"/>
                      <a:t>; </a:t>
                    </a:r>
                    <a:fld id="{EA9D22B2-4B80-49E4-AE64-4397AF3F8B05}" type="VALUE">
                      <a:rPr lang="ru-RU" b="1" baseline="0" dirty="0"/>
                      <a:pPr>
                        <a:defRPr sz="1000" b="1"/>
                      </a:pPr>
                      <a:t>[ЗНАЧЕНИЕ]</a:t>
                    </a:fld>
                    <a:r>
                      <a:rPr lang="ru-RU" b="1" baseline="0" dirty="0"/>
                      <a:t>; </a:t>
                    </a:r>
                  </a:p>
                  <a:p>
                    <a:pPr>
                      <a:defRPr sz="1000" b="1"/>
                    </a:pPr>
                    <a:r>
                      <a:rPr lang="ru-RU" b="1" baseline="0" dirty="0"/>
                      <a:t>11%</a:t>
                    </a:r>
                  </a:p>
                </c:rich>
              </c:tx>
              <c:spPr/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237363665631345"/>
                      <c:h val="0.106615198786293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B2AE-4908-90F6-D88C22990197}"/>
                </c:ext>
              </c:extLst>
            </c:dLbl>
            <c:dLbl>
              <c:idx val="8"/>
              <c:layout>
                <c:manualLayout>
                  <c:x val="-0.199798"/>
                  <c:y val="4.0699809048293886E-2"/>
                </c:manualLayout>
              </c:layout>
              <c:tx>
                <c:rich>
                  <a:bodyPr/>
                  <a:lstStyle/>
                  <a:p>
                    <a:pPr>
                      <a:defRPr sz="1000" b="1"/>
                    </a:pPr>
                    <a:fld id="{F9103487-36DD-475C-9F8C-18BBC5CA8D5B}" type="CATEGORYNAME">
                      <a:rPr lang="ru-RU" b="1"/>
                      <a:pPr>
                        <a:defRPr sz="1000" b="1"/>
                      </a:pPr>
                      <a:t>[ИМЯ КАТЕГОРИИ]</a:t>
                    </a:fld>
                    <a:r>
                      <a:rPr lang="ru-RU" b="1" baseline="0" dirty="0"/>
                      <a:t>; </a:t>
                    </a:r>
                    <a:fld id="{65A315C4-5C5F-4ADF-B1E3-177BDB528EED}" type="VALUE">
                      <a:rPr lang="ru-RU" b="1" baseline="0"/>
                      <a:pPr>
                        <a:defRPr sz="1000" b="1"/>
                      </a:pPr>
                      <a:t>[ЗНАЧЕНИЕ]</a:t>
                    </a:fld>
                    <a:r>
                      <a:rPr lang="ru-RU" b="1" baseline="0" dirty="0"/>
                      <a:t>; </a:t>
                    </a:r>
                  </a:p>
                  <a:p>
                    <a:pPr>
                      <a:defRPr sz="1000" b="1"/>
                    </a:pPr>
                    <a:r>
                      <a:rPr lang="ru-RU" b="1" baseline="0" dirty="0"/>
                      <a:t>6%</a:t>
                    </a:r>
                  </a:p>
                  <a:p>
                    <a:pPr>
                      <a:defRPr sz="1000" b="1"/>
                    </a:pPr>
                    <a:endParaRPr lang="ru-RU"/>
                  </a:p>
                </c:rich>
              </c:tx>
              <c:spPr/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384552670404934"/>
                      <c:h val="0.1376079891311456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B2AE-4908-90F6-D88C22990197}"/>
                </c:ext>
              </c:extLst>
            </c:dLbl>
            <c:spPr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  <a:round/>
              </a:ln>
              <a:effectLst/>
            </c:spPr>
            <c:txPr>
              <a:bodyPr rot="0" vert="horz"/>
              <a:lstStyle/>
              <a:p>
                <a:pPr>
                  <a:defRPr sz="1000" b="1"/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prstGeom prst="rect">
                  <a:avLst/>
                </a:prstGeom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Лист1!$A$2:$A$10</c:f>
              <c:strCache>
                <c:ptCount val="9"/>
                <c:pt idx="0">
                  <c:v>Транспорт и связь</c:v>
                </c:pt>
                <c:pt idx="1">
                  <c:v>Добыча полезных ископаемых</c:v>
                </c:pt>
                <c:pt idx="2">
                  <c:v>Государственное управление</c:v>
                </c:pt>
                <c:pt idx="3">
                  <c:v>Здравоохранение и предоставление социальных услуг</c:v>
                </c:pt>
                <c:pt idx="4">
                  <c:v>Строительство</c:v>
                </c:pt>
                <c:pt idx="5">
                  <c:v>Образование</c:v>
                </c:pt>
                <c:pt idx="6">
                  <c:v>Производство и распределение электроэнергии газа и воды</c:v>
                </c:pt>
                <c:pt idx="7">
                  <c:v>Учреждения культуры</c:v>
                </c:pt>
                <c:pt idx="8">
                  <c:v>Прочие коммунальн.услуги в тч. ЖКХ</c:v>
                </c:pt>
              </c:strCache>
            </c:strRef>
          </c:cat>
          <c:val>
            <c:numRef>
              <c:f>Лист1!$B$2:$B$10</c:f>
              <c:numCache>
                <c:formatCode>#,##0.00</c:formatCode>
                <c:ptCount val="9"/>
                <c:pt idx="0">
                  <c:v>70230</c:v>
                </c:pt>
                <c:pt idx="1">
                  <c:v>44385</c:v>
                </c:pt>
                <c:pt idx="2">
                  <c:v>36794</c:v>
                </c:pt>
                <c:pt idx="3">
                  <c:v>47165</c:v>
                </c:pt>
                <c:pt idx="4">
                  <c:v>72552</c:v>
                </c:pt>
                <c:pt idx="5">
                  <c:v>43251</c:v>
                </c:pt>
                <c:pt idx="6">
                  <c:v>26915</c:v>
                </c:pt>
                <c:pt idx="7">
                  <c:v>44080</c:v>
                </c:pt>
                <c:pt idx="8">
                  <c:v>25852.3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B2AE-4908-90F6-D88C2299019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prstGeom prst="rect">
          <a:avLst/>
        </a:prstGeom>
        <a:noFill/>
        <a:ln>
          <a:noFill/>
          <a:round/>
        </a:ln>
        <a:effectLst/>
      </c:spPr>
    </c:plotArea>
    <c:plotVisOnly val="1"/>
    <c:dispBlanksAs val="zero"/>
    <c:showDLblsOverMax val="0"/>
  </c:chart>
  <c:spPr>
    <a:xfrm>
      <a:off x="1148997" y="1268842"/>
      <a:ext cx="7771518" cy="5122159"/>
    </a:xfrm>
    <a:prstGeom prst="rect">
      <a:avLst/>
    </a:prstGeom>
    <a:noFill/>
    <a:ln>
      <a:noFill/>
      <a:round/>
    </a:ln>
    <a:effectLst/>
  </c:spPr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prstGeom prst="rect">
              <a:avLst/>
            </a:prstGeom>
            <a:solidFill>
              <a:schemeClr val="accent1"/>
            </a:solidFill>
            <a:ln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  <a:round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87.7</c:v>
                </c:pt>
                <c:pt idx="1">
                  <c:v>122</c:v>
                </c:pt>
                <c:pt idx="2">
                  <c:v>178</c:v>
                </c:pt>
                <c:pt idx="3">
                  <c:v>143</c:v>
                </c:pt>
                <c:pt idx="4">
                  <c:v>231</c:v>
                </c:pt>
                <c:pt idx="5">
                  <c:v>258</c:v>
                </c:pt>
                <c:pt idx="6">
                  <c:v>458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09-4AF1-AFEA-D84ED3BFF4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8569872"/>
        <c:axId val="1281918464"/>
      </c:barChart>
      <c:catAx>
        <c:axId val="1258569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81918464"/>
        <c:crosses val="autoZero"/>
        <c:auto val="1"/>
        <c:lblAlgn val="ctr"/>
        <c:lblOffset val="100"/>
        <c:noMultiLvlLbl val="0"/>
      </c:catAx>
      <c:valAx>
        <c:axId val="1281918464"/>
        <c:scaling>
          <c:orientation val="minMax"/>
        </c:scaling>
        <c:delete val="1"/>
        <c:axPos val="l"/>
        <c:majorGridlines>
          <c:spPr>
            <a:prstGeom prst="rect">
              <a:avLst/>
            </a:prstGeom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58569872"/>
        <c:crosses val="autoZero"/>
        <c:crossBetween val="between"/>
      </c:valAx>
      <c:spPr>
        <a:prstGeom prst="rect">
          <a:avLst/>
        </a:prstGeom>
        <a:noFill/>
        <a:ln>
          <a:noFill/>
          <a:round/>
        </a:ln>
        <a:effectLst/>
      </c:spPr>
    </c:plotArea>
    <c:plotVisOnly val="1"/>
    <c:dispBlanksAs val="gap"/>
    <c:showDLblsOverMax val="0"/>
  </c:chart>
  <c:spPr>
    <a:xfrm>
      <a:off x="3445545" y="3934269"/>
      <a:ext cx="5568280" cy="2551534"/>
    </a:xfrm>
    <a:prstGeom prst="rect">
      <a:avLst/>
    </a:prstGeom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prstGeom prst="rect">
              <a:avLst/>
            </a:prstGeom>
            <a:solidFill>
              <a:schemeClr val="accent1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>
                    <a:ln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14.8</c:v>
                </c:pt>
                <c:pt idx="1">
                  <c:v>11.5</c:v>
                </c:pt>
                <c:pt idx="2">
                  <c:v>4</c:v>
                </c:pt>
                <c:pt idx="3">
                  <c:v>6</c:v>
                </c:pt>
                <c:pt idx="4">
                  <c:v>5.6</c:v>
                </c:pt>
                <c:pt idx="5">
                  <c:v>5.6</c:v>
                </c:pt>
                <c:pt idx="6">
                  <c:v>24.83</c:v>
                </c:pt>
                <c:pt idx="7">
                  <c:v>11.29</c:v>
                </c:pt>
                <c:pt idx="8">
                  <c:v>25.13</c:v>
                </c:pt>
                <c:pt idx="9">
                  <c:v>8.5</c:v>
                </c:pt>
                <c:pt idx="10">
                  <c:v>11.6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6F-4D5B-90D7-A005485096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9557824"/>
        <c:axId val="235418864"/>
      </c:barChart>
      <c:catAx>
        <c:axId val="389557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5418864"/>
        <c:crosses val="autoZero"/>
        <c:auto val="1"/>
        <c:lblAlgn val="ctr"/>
        <c:lblOffset val="100"/>
        <c:noMultiLvlLbl val="0"/>
      </c:catAx>
      <c:valAx>
        <c:axId val="235418864"/>
        <c:scaling>
          <c:orientation val="minMax"/>
        </c:scaling>
        <c:delete val="1"/>
        <c:axPos val="l"/>
        <c:majorGridlines>
          <c:spPr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crossAx val="389557824"/>
        <c:crosses val="autoZero"/>
        <c:crossBetween val="between"/>
      </c:valAx>
      <c:spPr>
        <a:prstGeom prst="rect">
          <a:avLst/>
        </a:prstGeom>
        <a:noFill/>
        <a:ln>
          <a:noFill/>
        </a:ln>
      </c:spPr>
    </c:plotArea>
    <c:plotVisOnly val="1"/>
    <c:dispBlanksAs val="gap"/>
    <c:showDLblsOverMax val="0"/>
  </c:chart>
  <c:spPr>
    <a:xfrm>
      <a:off x="1178719" y="3340221"/>
      <a:ext cx="7342188" cy="3380450"/>
    </a:xfrm>
    <a:prstGeom prst="rect">
      <a:avLst/>
    </a:prstGeom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prstGeom prst="rect">
          <a:avLst/>
        </a:prstGeom>
        <a:noFill/>
        <a:ln>
          <a:noFill/>
        </a:ln>
        <a:effectLst>
          <a:outerShdw blurRad="50800" dist="5400000" dir="50800" rotWithShape="0">
            <a:schemeClr val="bg1"/>
          </a:outerShdw>
        </a:effectLst>
      </c:spPr>
    </c:sideWall>
    <c:backWall>
      <c:thickness val="0"/>
      <c:spPr>
        <a:prstGeom prst="rect">
          <a:avLst/>
        </a:prstGeom>
        <a:noFill/>
        <a:ln>
          <a:noFill/>
        </a:ln>
        <a:effectLst>
          <a:outerShdw blurRad="50800" dist="5400000" dir="50800" rotWithShape="0">
            <a:schemeClr val="bg1"/>
          </a:outerShdw>
        </a:effectLst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2012 год</c:v>
                </c:pt>
              </c:strCache>
            </c:strRef>
          </c:tx>
          <c:spPr>
            <a:prstGeom prst="rect">
              <a:avLst/>
            </a:prstGeom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4.8539999999999998E-3"/>
                  <c:y val="-4.42859999999999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AB2-44D1-B038-D3CFA40DB1E3}"/>
                </c:ext>
              </c:extLst>
            </c:dLbl>
            <c:dLbl>
              <c:idx val="1"/>
              <c:layout>
                <c:manualLayout>
                  <c:x val="6.2600000000000004E-4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AB2-44D1-B038-D3CFA40DB1E3}"/>
                </c:ext>
              </c:extLst>
            </c:dLbl>
            <c:dLbl>
              <c:idx val="2"/>
              <c:layout>
                <c:manualLayout>
                  <c:x val="1.5809E-2"/>
                  <c:y val="-6.11319999999999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AB2-44D1-B038-D3CFA40DB1E3}"/>
                </c:ext>
              </c:extLst>
            </c:dLbl>
            <c:dLbl>
              <c:idx val="3"/>
              <c:layout>
                <c:manualLayout>
                  <c:x val="2.24E-2"/>
                  <c:y val="-4.727100000000000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AB2-44D1-B038-D3CFA40DB1E3}"/>
                </c:ext>
              </c:extLst>
            </c:dLbl>
            <c:dLbl>
              <c:idx val="4"/>
              <c:layout>
                <c:manualLayout>
                  <c:x val="2.1035999999999999E-2"/>
                  <c:y val="-2.507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6AB2-44D1-B038-D3CFA40DB1E3}"/>
                </c:ext>
              </c:extLst>
            </c:dLbl>
            <c:dLbl>
              <c:idx val="5"/>
              <c:layout>
                <c:manualLayout>
                  <c:x val="2.2654000000000001E-2"/>
                  <c:y val="-4.702200000000000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6AB2-44D1-B038-D3CFA40DB1E3}"/>
                </c:ext>
              </c:extLst>
            </c:dLbl>
            <c:dLbl>
              <c:idx val="6"/>
              <c:layout>
                <c:manualLayout>
                  <c:x val="2.1035999999999999E-2"/>
                  <c:y val="-1.567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6AB2-44D1-B038-D3CFA40DB1E3}"/>
                </c:ext>
              </c:extLst>
            </c:dLbl>
            <c:spPr>
              <a:noFill/>
              <a:ln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Лист1!$A$2:$A$14</c:f>
              <c:numCache>
                <c:formatCode>General</c:formatCod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</c:numCache>
            </c:num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6</c:v>
                </c:pt>
                <c:pt idx="1">
                  <c:v>12</c:v>
                </c:pt>
                <c:pt idx="2">
                  <c:v>8</c:v>
                </c:pt>
                <c:pt idx="3">
                  <c:v>5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3</c:v>
                </c:pt>
                <c:pt idx="8">
                  <c:v>6</c:v>
                </c:pt>
                <c:pt idx="9">
                  <c:v>10</c:v>
                </c:pt>
                <c:pt idx="10">
                  <c:v>6</c:v>
                </c:pt>
                <c:pt idx="11">
                  <c:v>3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AB2-44D1-B038-D3CFA40DB1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326592"/>
        <c:axId val="34328576"/>
        <c:axId val="0"/>
      </c:bar3DChart>
      <c:catAx>
        <c:axId val="33326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4328576"/>
        <c:crosses val="autoZero"/>
        <c:auto val="1"/>
        <c:lblAlgn val="ctr"/>
        <c:lblOffset val="100"/>
        <c:noMultiLvlLbl val="0"/>
      </c:catAx>
      <c:valAx>
        <c:axId val="34328576"/>
        <c:scaling>
          <c:orientation val="minMax"/>
        </c:scaling>
        <c:delete val="1"/>
        <c:axPos val="l"/>
        <c:majorGridlines>
          <c:spPr>
            <a:prstGeom prst="rect">
              <a:avLst/>
            </a:prstGeom>
            <a:ln>
              <a:solidFill>
                <a:schemeClr val="bg1"/>
              </a:solidFill>
              <a:round/>
            </a:ln>
          </c:spPr>
        </c:majorGridlines>
        <c:numFmt formatCode="General" sourceLinked="1"/>
        <c:majorTickMark val="out"/>
        <c:minorTickMark val="none"/>
        <c:tickLblPos val="none"/>
        <c:crossAx val="33326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445900000000001"/>
          <c:y val="0.232075"/>
          <c:w val="0.69256899999999999"/>
          <c:h val="0.711133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14"/>
            <c:spPr>
              <a:prstGeom prst="rect">
                <a:avLst/>
              </a:prstGeom>
              <a:solidFill>
                <a:srgbClr val="FFFF00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  <a:round/>
              </a:ln>
            </c:spPr>
            <c:extLst>
              <c:ext xmlns:c16="http://schemas.microsoft.com/office/drawing/2014/chart" uri="{C3380CC4-5D6E-409C-BE32-E72D297353CC}">
                <c16:uniqueId val="{00000001-E35B-46FD-9DEA-0F99E3EC4F02}"/>
              </c:ext>
            </c:extLst>
          </c:dPt>
          <c:dPt>
            <c:idx val="1"/>
            <c:bubble3D val="0"/>
            <c:explosion val="7"/>
            <c:extLst>
              <c:ext xmlns:c16="http://schemas.microsoft.com/office/drawing/2014/chart" uri="{C3380CC4-5D6E-409C-BE32-E72D297353CC}">
                <c16:uniqueId val="{00000002-E35B-46FD-9DEA-0F99E3EC4F02}"/>
              </c:ext>
            </c:extLst>
          </c:dPt>
          <c:dPt>
            <c:idx val="2"/>
            <c:bubble3D val="0"/>
            <c:explosion val="3"/>
            <c:spPr>
              <a:prstGeom prst="rect">
                <a:avLst/>
              </a:prstGeom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4-E35B-46FD-9DEA-0F99E3EC4F02}"/>
              </c:ext>
            </c:extLst>
          </c:dPt>
          <c:dPt>
            <c:idx val="3"/>
            <c:bubble3D val="0"/>
            <c:explosion val="9"/>
            <c:spPr>
              <a:prstGeom prst="rect">
                <a:avLst/>
              </a:prstGeom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6-E35B-46FD-9DEA-0F99E3EC4F02}"/>
              </c:ext>
            </c:extLst>
          </c:dPt>
          <c:dLbls>
            <c:dLbl>
              <c:idx val="0"/>
              <c:layout>
                <c:manualLayout>
                  <c:x val="7.3847815430539296E-2"/>
                  <c:y val="-1.9992152183243299E-3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/>
                      <a:t>Установка приборов учёта</a:t>
                    </a:r>
                    <a:r>
                      <a:rPr lang="ru-RU" sz="1400" baseline="0" dirty="0"/>
                      <a:t>; </a:t>
                    </a:r>
                    <a:fld id="{2295B050-347F-4D5F-9360-923080389465}" type="VALUE">
                      <a:rPr lang="ru-RU" sz="1400" baseline="0"/>
                      <a:pPr>
                        <a:defRPr sz="1400"/>
                      </a:pPr>
                      <a:t>[ЗНАЧЕНИЕ]</a:t>
                    </a:fld>
                    <a:r>
                      <a:rPr lang="ru-RU" sz="1400" baseline="0" dirty="0"/>
                      <a:t>;</a:t>
                    </a:r>
                  </a:p>
                  <a:p>
                    <a:pPr>
                      <a:defRPr sz="1400"/>
                    </a:pPr>
                    <a:r>
                      <a:rPr lang="ru-RU" sz="1400" baseline="0" dirty="0"/>
                      <a:t> </a:t>
                    </a:r>
                    <a:fld id="{74F13AE3-3906-49F6-A15D-A77020EAA3BF}" type="PERCENTAGE">
                      <a:rPr lang="ru-RU" sz="1400" baseline="0"/>
                      <a:pPr>
                        <a:defRPr sz="1400"/>
                      </a:pPr>
                      <a:t>[ПРОЦЕНТ]</a:t>
                    </a:fld>
                    <a:endParaRPr lang="ru-RU" sz="1400" baseline="0" dirty="0"/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35B-46FD-9DEA-0F99E3EC4F02}"/>
                </c:ext>
              </c:extLst>
            </c:dLbl>
            <c:dLbl>
              <c:idx val="1"/>
              <c:layout>
                <c:manualLayout>
                  <c:x val="0.23710682099253813"/>
                  <c:y val="0.2165069349215425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400"/>
                    </a:pPr>
                    <a:fld id="{68268E34-776B-4401-B12B-951AF6DF9530}" type="CATEGORYNAME">
                      <a:rPr lang="ru-RU" sz="1400"/>
                      <a:pPr>
                        <a:defRPr sz="1400"/>
                      </a:pPr>
                      <a:t>[ИМЯ КАТЕГОРИИ]</a:t>
                    </a:fld>
                    <a:r>
                      <a:rPr lang="ru-RU" sz="1400" baseline="0" dirty="0"/>
                      <a:t>; </a:t>
                    </a:r>
                    <a:fld id="{B79A9149-9F9F-4BAC-8651-09E826C5A9D3}" type="VALUE">
                      <a:rPr lang="ru-RU" sz="1400" baseline="0"/>
                      <a:pPr>
                        <a:defRPr sz="1400"/>
                      </a:pPr>
                      <a:t>[ЗНАЧЕНИЕ]</a:t>
                    </a:fld>
                    <a:r>
                      <a:rPr lang="ru-RU" sz="1400" baseline="0" dirty="0"/>
                      <a:t>; </a:t>
                    </a:r>
                  </a:p>
                  <a:p>
                    <a:pPr>
                      <a:defRPr sz="1400"/>
                    </a:pPr>
                    <a:fld id="{B0BDA0D8-908A-4B91-B48B-C279B4C1D116}" type="PERCENTAGE">
                      <a:rPr lang="ru-RU" sz="1400" baseline="0" smtClean="0"/>
                      <a:pPr>
                        <a:defRPr sz="1400"/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  <a:round/>
                </a:ln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17848667786793226"/>
                      <c:h val="0.2596840724740817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E35B-46FD-9DEA-0F99E3EC4F02}"/>
                </c:ext>
              </c:extLst>
            </c:dLbl>
            <c:dLbl>
              <c:idx val="2"/>
              <c:layout>
                <c:manualLayout>
                  <c:x val="-0.62247987657096715"/>
                  <c:y val="-3.7973933840052661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fld id="{607A6D17-0BDF-4233-A062-73095AFB242A}" type="CATEGORYNAME">
                      <a:rPr lang="ru-RU" sz="1600"/>
                      <a:pPr>
                        <a:defRPr sz="1400"/>
                      </a:pPr>
                      <a:t>[ИМЯ КАТЕГОРИИ]</a:t>
                    </a:fld>
                    <a:r>
                      <a:rPr lang="ru-RU" sz="1600" baseline="0" dirty="0"/>
                      <a:t>; </a:t>
                    </a:r>
                    <a:fld id="{3EF146CF-EB65-46D7-922E-B9EC9C7B09E8}" type="VALUE">
                      <a:rPr lang="ru-RU" sz="1600" baseline="0"/>
                      <a:pPr>
                        <a:defRPr sz="1400"/>
                      </a:pPr>
                      <a:t>[ЗНАЧЕНИЕ]</a:t>
                    </a:fld>
                    <a:r>
                      <a:rPr lang="ru-RU" sz="1600" baseline="0" dirty="0"/>
                      <a:t>;</a:t>
                    </a:r>
                  </a:p>
                  <a:p>
                    <a:pPr>
                      <a:defRPr sz="1400"/>
                    </a:pPr>
                    <a:r>
                      <a:rPr lang="ru-RU" sz="1400" baseline="0" dirty="0"/>
                      <a:t> </a:t>
                    </a:r>
                    <a:fld id="{6D2494EC-D780-429A-9139-4A229008A28C}" type="PERCENTAGE">
                      <a:rPr lang="ru-RU" sz="1400" baseline="0"/>
                      <a:pPr>
                        <a:defRPr sz="1400"/>
                      </a:pPr>
                      <a:t>[ПРОЦЕНТ]</a:t>
                    </a:fld>
                    <a:endParaRPr lang="ru-RU" sz="1400" baseline="0" dirty="0"/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21778425061443"/>
                      <c:h val="0.2316416979436971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E35B-46FD-9DEA-0F99E3EC4F02}"/>
                </c:ext>
              </c:extLst>
            </c:dLbl>
            <c:dLbl>
              <c:idx val="3"/>
              <c:layout>
                <c:manualLayout>
                  <c:x val="9.83487985313246E-3"/>
                  <c:y val="-8.7632535410628043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400"/>
                    </a:pPr>
                    <a:fld id="{DB5B2337-5B04-4E69-8379-01BECDF271C9}" type="CATEGORYNAME">
                      <a:rPr lang="ru-RU" sz="1400"/>
                      <a:pPr>
                        <a:defRPr sz="1400"/>
                      </a:pPr>
                      <a:t>[ИМЯ КАТЕГОРИИ]</a:t>
                    </a:fld>
                    <a:r>
                      <a:rPr lang="ru-RU" sz="1400" baseline="0" dirty="0"/>
                      <a:t>; </a:t>
                    </a:r>
                    <a:fld id="{0A5171F3-98D7-4E3B-A7DB-EFBFE02902A4}" type="VALUE">
                      <a:rPr lang="ru-RU" sz="1400" baseline="0"/>
                      <a:pPr>
                        <a:defRPr sz="1400"/>
                      </a:pPr>
                      <a:t>[ЗНАЧЕНИЕ]</a:t>
                    </a:fld>
                    <a:r>
                      <a:rPr lang="ru-RU" sz="1400" baseline="0" dirty="0"/>
                      <a:t>; </a:t>
                    </a:r>
                  </a:p>
                  <a:p>
                    <a:pPr>
                      <a:defRPr sz="1400"/>
                    </a:pPr>
                    <a:fld id="{1836B7A8-0F0B-40B6-B39B-3B8D370D95C3}" type="PERCENTAGE">
                      <a:rPr lang="ru-RU" sz="1400" baseline="0" smtClean="0"/>
                      <a:pPr>
                        <a:defRPr sz="1400"/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  <a:round/>
                </a:ln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18605953535484426"/>
                      <c:h val="0.3230715232354717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E35B-46FD-9DEA-0F99E3EC4F02}"/>
                </c:ext>
              </c:extLst>
            </c:dLbl>
            <c:dLbl>
              <c:idx val="4"/>
              <c:layout>
                <c:manualLayout>
                  <c:x val="0.15080194609143546"/>
                  <c:y val="-0.1148358849968236"/>
                </c:manualLayout>
              </c:layout>
              <c:tx>
                <c:rich>
                  <a:bodyPr/>
                  <a:lstStyle/>
                  <a:p>
                    <a:fld id="{9D7B693F-8688-401D-9B40-F8C991A1C299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; </a:t>
                    </a:r>
                    <a:fld id="{EB4CECEB-84F0-4469-B991-605ACC4080C7}" type="VALUE">
                      <a:rPr lang="ru-RU" baseline="0"/>
                      <a:pPr/>
                      <a:t>[ЗНАЧЕНИЕ]</a:t>
                    </a:fld>
                    <a:r>
                      <a:rPr lang="ru-RU" baseline="0" dirty="0"/>
                      <a:t>; </a:t>
                    </a:r>
                  </a:p>
                  <a:p>
                    <a:fld id="{BE1A04BD-266D-4153-91D4-0F441635EEE1}" type="PERCENTAGE">
                      <a:rPr lang="ru-RU" baseline="0" smtClean="0"/>
                      <a:pPr/>
                      <a:t>[ПРОЦЕНТ]</a:t>
                    </a:fld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635319815579223"/>
                      <c:h val="0.2237547801070265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E35B-46FD-9DEA-0F99E3EC4F02}"/>
                </c:ext>
              </c:extLst>
            </c:dLbl>
            <c:spPr>
              <a:noFill/>
              <a:ln>
                <a:noFill/>
                <a:round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Лист1!$A$2:$A$6</c:f>
              <c:strCache>
                <c:ptCount val="5"/>
                <c:pt idx="0">
                  <c:v>Установка приборов учете ТЭ</c:v>
                </c:pt>
                <c:pt idx="1">
                  <c:v>Ремонт сетей водоотведения</c:v>
                </c:pt>
                <c:pt idx="2">
                  <c:v>Ремонт сетей теплоснабжения</c:v>
                </c:pt>
                <c:pt idx="3">
                  <c:v>Обеспечение резервных источников электропитания</c:v>
                </c:pt>
                <c:pt idx="4">
                  <c:v>Ремонт котельного оборудования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2.9</c:v>
                </c:pt>
                <c:pt idx="1">
                  <c:v>0.29299999999999998</c:v>
                </c:pt>
                <c:pt idx="2">
                  <c:v>36.1</c:v>
                </c:pt>
                <c:pt idx="3">
                  <c:v>3.1339999999999999</c:v>
                </c:pt>
                <c:pt idx="4">
                  <c:v>9.1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35B-46FD-9DEA-0F99E3EC4F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7E-2"/>
          <c:y val="0.13253100000000001"/>
          <c:w val="0.95416699999999999"/>
          <c:h val="0.662845000000000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spPr>
            <a:prstGeom prst="rect">
              <a:avLst/>
            </a:prstGeom>
            <a:solidFill>
              <a:srgbClr val="FF0000"/>
            </a:solidFill>
            <a:ln>
              <a:noFill/>
              <a:round/>
            </a:ln>
            <a:effectLst/>
          </c:spPr>
          <c:invertIfNegative val="0"/>
          <c:dLbls>
            <c:dLbl>
              <c:idx val="0"/>
              <c:layout>
                <c:manualLayout>
                  <c:x val="-6.2500000000000003E-3"/>
                  <c:y val="-1.250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D23-483B-9354-319B136E12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1.75</c:v>
                </c:pt>
                <c:pt idx="1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23-483B-9354-319B136E12A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spPr>
            <a:prstGeom prst="rect">
              <a:avLst/>
            </a:prstGeom>
            <a:solidFill>
              <a:srgbClr val="00B050"/>
            </a:solidFill>
            <a:ln>
              <a:noFill/>
              <a:round/>
            </a:ln>
            <a:effectLst/>
          </c:spPr>
          <c:invertIfNegative val="0"/>
          <c:dLbls>
            <c:dLbl>
              <c:idx val="1"/>
              <c:layout>
                <c:manualLayout>
                  <c:x val="1.2500000000000001E-2"/>
                  <c:y val="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D23-483B-9354-319B136E12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2.5</c:v>
                </c:pt>
                <c:pt idx="1">
                  <c:v>1.1399999999999999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D23-483B-9354-319B136E12A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spPr>
            <a:prstGeom prst="rect">
              <a:avLst/>
            </a:prstGeom>
            <a:solidFill>
              <a:srgbClr val="FFFF00"/>
            </a:solidFill>
            <a:ln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2.2000000000000002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D23-483B-9354-319B136E12A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2016</c:v>
                </c:pt>
              </c:strCache>
            </c:strRef>
          </c:tx>
          <c:spPr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0.75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D23-483B-9354-319B136E12A9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2017</c:v>
                </c:pt>
              </c:strCache>
            </c:strRef>
          </c:tx>
          <c:spPr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D23-483B-9354-319B136E12A9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2018</c:v>
                </c:pt>
              </c:strCache>
            </c:strRef>
          </c:tx>
          <c:spPr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0.44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D23-483B-9354-319B136E12A9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2019</c:v>
                </c:pt>
              </c:strCache>
            </c:strRef>
          </c:tx>
          <c:spPr>
            <a:prstGeom prst="rect">
              <a:avLst/>
            </a:prstGeom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D23-483B-9354-319B136E12A9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2020</c:v>
                </c:pt>
              </c:strCache>
            </c:strRef>
          </c:tx>
          <c:spPr>
            <a:prstGeom prst="rect">
              <a:avLst/>
            </a:prstGeom>
            <a:solidFill>
              <a:schemeClr val="accent2">
                <a:lumMod val="60000"/>
              </a:schemeClr>
            </a:solidFill>
            <a:ln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Лист1!$I$2:$I$3</c:f>
              <c:numCache>
                <c:formatCode>General</c:formatCode>
                <c:ptCount val="2"/>
                <c:pt idx="0">
                  <c:v>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D23-483B-9354-319B136E12A9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2021</c:v>
                </c:pt>
              </c:strCache>
            </c:strRef>
          </c:tx>
          <c:spPr>
            <a:prstGeom prst="rect">
              <a:avLst/>
            </a:prstGeom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Лист1!$J$2:$J$3</c:f>
              <c:numCache>
                <c:formatCode>General</c:formatCode>
                <c:ptCount val="2"/>
                <c:pt idx="0">
                  <c:v>0.84</c:v>
                </c:pt>
                <c:pt idx="1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D23-483B-9354-319B136E12A9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2022</c:v>
                </c:pt>
              </c:strCache>
            </c:strRef>
          </c:tx>
          <c:spPr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D23-483B-9354-319B136E12A9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D23-483B-9354-319B136E12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Лист1!$K$2:$K$3</c:f>
              <c:numCache>
                <c:formatCode>General</c:formatCode>
                <c:ptCount val="2"/>
                <c:pt idx="0">
                  <c:v>1.6</c:v>
                </c:pt>
                <c:pt idx="1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4D23-483B-9354-319B136E12A9}"/>
            </c:ext>
          </c:extLst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2023</c:v>
                </c:pt>
              </c:strCache>
            </c:strRef>
          </c:tx>
          <c:spPr>
            <a:prstGeom prst="rect">
              <a:avLst/>
            </a:prstGeom>
            <a:solidFill>
              <a:schemeClr val="accent5">
                <a:lumMod val="60000"/>
              </a:schemeClr>
            </a:solidFill>
            <a:ln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  <a:round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Лист1!$L$2:$L$3</c:f>
              <c:numCache>
                <c:formatCode>General</c:formatCode>
                <c:ptCount val="2"/>
                <c:pt idx="0">
                  <c:v>1</c:v>
                </c:pt>
                <c:pt idx="1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D23-483B-9354-319B136E12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1479408"/>
        <c:axId val="1146209648"/>
      </c:barChart>
      <c:catAx>
        <c:axId val="1351479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46209648"/>
        <c:crosses val="autoZero"/>
        <c:auto val="1"/>
        <c:lblAlgn val="ctr"/>
        <c:lblOffset val="100"/>
        <c:noMultiLvlLbl val="0"/>
      </c:catAx>
      <c:valAx>
        <c:axId val="1146209648"/>
        <c:scaling>
          <c:orientation val="minMax"/>
        </c:scaling>
        <c:delete val="1"/>
        <c:axPos val="l"/>
        <c:majorGridlines>
          <c:spPr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351479408"/>
        <c:crosses val="autoZero"/>
        <c:crossBetween val="between"/>
      </c:valAx>
      <c:spPr>
        <a:prstGeom prst="rect">
          <a:avLst/>
        </a:prstGeom>
        <a:noFill/>
        <a:ln>
          <a:noFill/>
          <a:round/>
        </a:ln>
        <a:effectLst/>
      </c:spPr>
    </c:plotArea>
    <c:legend>
      <c:legendPos val="b"/>
      <c:overlay val="0"/>
      <c:spPr>
        <a:prstGeom prst="rect">
          <a:avLst/>
        </a:prstGeom>
        <a:noFill/>
        <a:ln>
          <a:noFill/>
          <a:round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xfrm>
      <a:off x="1619671" y="1412777"/>
      <a:ext cx="7394153" cy="4856088"/>
    </a:xfrm>
    <a:prstGeom prst="rect">
      <a:avLst/>
    </a:prstGeom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0668"/>
          <c:y val="1.2148000000000001E-2"/>
          <c:w val="0.51894899999999999"/>
          <c:h val="0.88884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prstGeom prst="rect">
              <a:avLst/>
            </a:prstGeom>
            <a:solidFill>
              <a:schemeClr val="accent1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1">
                  <c:v>Народные инициативы</c:v>
                </c:pt>
                <c:pt idx="2">
                  <c:v>Дороги</c:v>
                </c:pt>
                <c:pt idx="3">
                  <c:v>Городская среда</c:v>
                </c:pt>
                <c:pt idx="4">
                  <c:v>Внебюджетные источники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1">
                  <c:v>8.1999999999999993</c:v>
                </c:pt>
                <c:pt idx="2">
                  <c:v>59.3</c:v>
                </c:pt>
                <c:pt idx="3">
                  <c:v>12.3</c:v>
                </c:pt>
                <c:pt idx="4">
                  <c:v>8.6999999999999993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FD-4319-BF72-0E91356F07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06801184"/>
        <c:axId val="306178032"/>
      </c:barChart>
      <c:catAx>
        <c:axId val="3068011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6178032"/>
        <c:crosses val="autoZero"/>
        <c:auto val="1"/>
        <c:lblAlgn val="ctr"/>
        <c:lblOffset val="100"/>
        <c:noMultiLvlLbl val="0"/>
      </c:catAx>
      <c:valAx>
        <c:axId val="306178032"/>
        <c:scaling>
          <c:orientation val="minMax"/>
        </c:scaling>
        <c:delete val="1"/>
        <c:axPos val="b"/>
        <c:majorGridlines>
          <c:spPr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crossAx val="306801184"/>
        <c:crosses val="autoZero"/>
        <c:crossBetween val="between"/>
      </c:valAx>
      <c:spPr>
        <a:prstGeom prst="rect">
          <a:avLst/>
        </a:prstGeom>
        <a:noFill/>
        <a:ln>
          <a:noFill/>
        </a:ln>
      </c:spPr>
    </c:plotArea>
    <c:plotVisOnly val="1"/>
    <c:dispBlanksAs val="gap"/>
    <c:showDLblsOverMax val="0"/>
  </c:chart>
  <c:spPr>
    <a:xfrm>
      <a:off x="805564" y="2924943"/>
      <a:ext cx="7097559" cy="3216691"/>
    </a:xfrm>
    <a:prstGeom prst="rect">
      <a:avLst/>
    </a:prstGeom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23.5</c:v>
                </c:pt>
                <c:pt idx="1">
                  <c:v>32.6</c:v>
                </c:pt>
                <c:pt idx="2">
                  <c:v>30</c:v>
                </c:pt>
                <c:pt idx="3">
                  <c:v>34</c:v>
                </c:pt>
                <c:pt idx="4">
                  <c:v>88.5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AB-414B-954E-1C48650FDE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8569872"/>
        <c:axId val="1281918464"/>
      </c:barChart>
      <c:catAx>
        <c:axId val="1258569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81918464"/>
        <c:crosses val="autoZero"/>
        <c:auto val="1"/>
        <c:lblAlgn val="ctr"/>
        <c:lblOffset val="100"/>
        <c:noMultiLvlLbl val="0"/>
      </c:catAx>
      <c:valAx>
        <c:axId val="1281918464"/>
        <c:scaling>
          <c:orientation val="minMax"/>
        </c:scaling>
        <c:delete val="1"/>
        <c:axPos val="l"/>
        <c:majorGridlines>
          <c:spPr>
            <a:prstGeom prst="rect">
              <a:avLst/>
            </a:prstGeom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58569872"/>
        <c:crosses val="autoZero"/>
        <c:crossBetween val="between"/>
      </c:valAx>
      <c:spPr>
        <a:prstGeom prst="rect">
          <a:avLst/>
        </a:prstGeom>
        <a:noFill/>
        <a:ln>
          <a:noFill/>
        </a:ln>
        <a:effectLst/>
      </c:spPr>
    </c:plotArea>
    <c:plotVisOnly val="1"/>
    <c:dispBlanksAs val="gap"/>
    <c:showDLblsOverMax val="0"/>
  </c:chart>
  <c:spPr>
    <a:xfrm>
      <a:off x="5652120" y="5229200"/>
      <a:ext cx="3361704" cy="1256602"/>
    </a:xfrm>
    <a:prstGeom prst="rect">
      <a:avLst/>
    </a:prstGeom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942A97-9E6F-4F83-A1D3-1582A9F8C914}" type="doc">
      <dgm:prSet loTypeId="urn:microsoft.com/office/officeart/2008/layout/RadialCluster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535D17E-C856-4819-A3A8-F72A3DA9A3BE}">
      <dgm:prSet phldrT="[Текст]" custT="1"/>
      <dgm:spPr>
        <a:solidFill>
          <a:srgbClr val="FFC00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Доходы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458,7 млн. руб.</a:t>
          </a:r>
        </a:p>
      </dgm:t>
    </dgm:pt>
    <dgm:pt modelId="{76831005-0832-4E67-A078-A0B836DBA664}" type="parTrans" cxnId="{24BB88A9-093A-40F6-9597-0FE5A6D0ACF3}">
      <dgm:prSet/>
      <dgm:spPr/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9D5C70-7050-42A5-BE21-0F5D1E7DB5EE}" type="sibTrans" cxnId="{24BB88A9-093A-40F6-9597-0FE5A6D0ACF3}">
      <dgm:prSet/>
      <dgm:spPr/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7CA8A0-138B-4411-8038-5F98EB31B92F}">
      <dgm:prSet phldrT="[Текст]" custT="1"/>
      <dgm:spPr>
        <a:solidFill>
          <a:schemeClr val="accent4">
            <a:lumMod val="25000"/>
            <a:lumOff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Безвозмездные поступления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374,4 млн. руб.</a:t>
          </a:r>
        </a:p>
      </dgm:t>
    </dgm:pt>
    <dgm:pt modelId="{187E1AA4-6EA0-4F87-821F-E97129C68608}" type="parTrans" cxnId="{A1067C55-1B8A-4E61-AFEB-E2DFF0BC4249}">
      <dgm:prSet/>
      <dgm:spPr>
        <a:ln>
          <a:solidFill>
            <a:schemeClr val="tx1"/>
          </a:solidFill>
        </a:ln>
      </dgm:spPr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D28962-9F24-414A-9853-DBA03ED54BBA}" type="sibTrans" cxnId="{A1067C55-1B8A-4E61-AFEB-E2DFF0BC4249}">
      <dgm:prSet/>
      <dgm:spPr/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D0FE7B-D9BE-4894-83AD-6486C6B26ED6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Налоговые и неналоговые поступления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84,3 млн. руб</a:t>
          </a:r>
          <a:r>
            <a:rPr lang="ru-RU" sz="18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.</a:t>
          </a:r>
        </a:p>
      </dgm:t>
    </dgm:pt>
    <dgm:pt modelId="{16E9CCBE-A28A-4979-ACA9-2514003DA43B}" type="parTrans" cxnId="{FA8F4428-7E78-44F3-8302-6666B743FE3C}">
      <dgm:prSet/>
      <dgm:spPr>
        <a:ln>
          <a:solidFill>
            <a:schemeClr val="tx1"/>
          </a:solidFill>
        </a:ln>
      </dgm:spPr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2FD66B-36E8-4F48-ACA2-32096412FB07}" type="sibTrans" cxnId="{FA8F4428-7E78-44F3-8302-6666B743FE3C}">
      <dgm:prSet/>
      <dgm:spPr/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346FA5-101A-44F1-ABFD-6D496B30140E}" type="pres">
      <dgm:prSet presAssocID="{A7942A97-9E6F-4F83-A1D3-1582A9F8C91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56E6F63A-F126-4814-904A-DC3A7E89796B}" type="pres">
      <dgm:prSet presAssocID="{3535D17E-C856-4819-A3A8-F72A3DA9A3BE}" presName="singleCycle" presStyleCnt="0"/>
      <dgm:spPr/>
    </dgm:pt>
    <dgm:pt modelId="{1FCF2A14-5499-4FC6-98FE-86132A21CEB8}" type="pres">
      <dgm:prSet presAssocID="{3535D17E-C856-4819-A3A8-F72A3DA9A3BE}" presName="singleCenter" presStyleLbl="node1" presStyleIdx="0" presStyleCnt="3" custScaleX="306914" custScaleY="161810" custLinFactNeighborX="-3514" custLinFactNeighborY="-29456">
        <dgm:presLayoutVars>
          <dgm:chMax val="7"/>
          <dgm:chPref val="7"/>
        </dgm:presLayoutVars>
      </dgm:prSet>
      <dgm:spPr/>
    </dgm:pt>
    <dgm:pt modelId="{5F73E979-7E15-4DE1-B109-54F32D9C0BF6}" type="pres">
      <dgm:prSet presAssocID="{187E1AA4-6EA0-4F87-821F-E97129C68608}" presName="Name56" presStyleLbl="parChTrans1D2" presStyleIdx="0" presStyleCnt="2"/>
      <dgm:spPr/>
    </dgm:pt>
    <dgm:pt modelId="{9525FC81-42DA-4687-A2E3-B3216CA6609B}" type="pres">
      <dgm:prSet presAssocID="{137CA8A0-138B-4411-8038-5F98EB31B92F}" presName="text0" presStyleLbl="node1" presStyleIdx="1" presStyleCnt="3" custScaleX="315926" custScaleY="168121" custRadScaleRad="136067" custRadScaleInc="134507">
        <dgm:presLayoutVars>
          <dgm:bulletEnabled val="1"/>
        </dgm:presLayoutVars>
      </dgm:prSet>
      <dgm:spPr/>
    </dgm:pt>
    <dgm:pt modelId="{87D8BA22-CCF1-4A35-A770-6D16987D37EF}" type="pres">
      <dgm:prSet presAssocID="{16E9CCBE-A28A-4979-ACA9-2514003DA43B}" presName="Name56" presStyleLbl="parChTrans1D2" presStyleIdx="1" presStyleCnt="2"/>
      <dgm:spPr/>
    </dgm:pt>
    <dgm:pt modelId="{5F0E0941-14B8-4A13-9CB2-73674BFFCFB2}" type="pres">
      <dgm:prSet presAssocID="{93D0FE7B-D9BE-4894-83AD-6486C6B26ED6}" presName="text0" presStyleLbl="node1" presStyleIdx="2" presStyleCnt="3" custScaleX="292488" custScaleY="183833" custRadScaleRad="139486" custRadScaleInc="65242">
        <dgm:presLayoutVars>
          <dgm:bulletEnabled val="1"/>
        </dgm:presLayoutVars>
      </dgm:prSet>
      <dgm:spPr/>
    </dgm:pt>
  </dgm:ptLst>
  <dgm:cxnLst>
    <dgm:cxn modelId="{FA8F4428-7E78-44F3-8302-6666B743FE3C}" srcId="{3535D17E-C856-4819-A3A8-F72A3DA9A3BE}" destId="{93D0FE7B-D9BE-4894-83AD-6486C6B26ED6}" srcOrd="1" destOrd="0" parTransId="{16E9CCBE-A28A-4979-ACA9-2514003DA43B}" sibTransId="{BF2FD66B-36E8-4F48-ACA2-32096412FB07}"/>
    <dgm:cxn modelId="{20A9ED45-96DE-4ED5-913B-617FB7B4575A}" type="presOf" srcId="{137CA8A0-138B-4411-8038-5F98EB31B92F}" destId="{9525FC81-42DA-4687-A2E3-B3216CA6609B}" srcOrd="0" destOrd="0" presId="urn:microsoft.com/office/officeart/2008/layout/RadialCluster"/>
    <dgm:cxn modelId="{045E2A53-790D-402D-8436-CCB9A5B820EF}" type="presOf" srcId="{187E1AA4-6EA0-4F87-821F-E97129C68608}" destId="{5F73E979-7E15-4DE1-B109-54F32D9C0BF6}" srcOrd="0" destOrd="0" presId="urn:microsoft.com/office/officeart/2008/layout/RadialCluster"/>
    <dgm:cxn modelId="{A1067C55-1B8A-4E61-AFEB-E2DFF0BC4249}" srcId="{3535D17E-C856-4819-A3A8-F72A3DA9A3BE}" destId="{137CA8A0-138B-4411-8038-5F98EB31B92F}" srcOrd="0" destOrd="0" parTransId="{187E1AA4-6EA0-4F87-821F-E97129C68608}" sibTransId="{31D28962-9F24-414A-9853-DBA03ED54BBA}"/>
    <dgm:cxn modelId="{0D23AE79-E6F9-4F1E-B103-F0CBAE2E37E0}" type="presOf" srcId="{3535D17E-C856-4819-A3A8-F72A3DA9A3BE}" destId="{1FCF2A14-5499-4FC6-98FE-86132A21CEB8}" srcOrd="0" destOrd="0" presId="urn:microsoft.com/office/officeart/2008/layout/RadialCluster"/>
    <dgm:cxn modelId="{24BB88A9-093A-40F6-9597-0FE5A6D0ACF3}" srcId="{A7942A97-9E6F-4F83-A1D3-1582A9F8C914}" destId="{3535D17E-C856-4819-A3A8-F72A3DA9A3BE}" srcOrd="0" destOrd="0" parTransId="{76831005-0832-4E67-A078-A0B836DBA664}" sibTransId="{8C9D5C70-7050-42A5-BE21-0F5D1E7DB5EE}"/>
    <dgm:cxn modelId="{B1C9B8AC-9B22-42D4-B124-BC3F03C60113}" type="presOf" srcId="{93D0FE7B-D9BE-4894-83AD-6486C6B26ED6}" destId="{5F0E0941-14B8-4A13-9CB2-73674BFFCFB2}" srcOrd="0" destOrd="0" presId="urn:microsoft.com/office/officeart/2008/layout/RadialCluster"/>
    <dgm:cxn modelId="{4784C8BF-4FFA-4B0E-A5FB-1BB5AA889C39}" type="presOf" srcId="{16E9CCBE-A28A-4979-ACA9-2514003DA43B}" destId="{87D8BA22-CCF1-4A35-A770-6D16987D37EF}" srcOrd="0" destOrd="0" presId="urn:microsoft.com/office/officeart/2008/layout/RadialCluster"/>
    <dgm:cxn modelId="{435718F0-6ABC-4D0A-AA09-63318457CC96}" type="presOf" srcId="{A7942A97-9E6F-4F83-A1D3-1582A9F8C914}" destId="{21346FA5-101A-44F1-ABFD-6D496B30140E}" srcOrd="0" destOrd="0" presId="urn:microsoft.com/office/officeart/2008/layout/RadialCluster"/>
    <dgm:cxn modelId="{DF46ABBF-9154-46E9-8806-C97C9A89F438}" type="presParOf" srcId="{21346FA5-101A-44F1-ABFD-6D496B30140E}" destId="{56E6F63A-F126-4814-904A-DC3A7E89796B}" srcOrd="0" destOrd="0" presId="urn:microsoft.com/office/officeart/2008/layout/RadialCluster"/>
    <dgm:cxn modelId="{EB673944-14E6-486D-A861-01B28E81E33A}" type="presParOf" srcId="{56E6F63A-F126-4814-904A-DC3A7E89796B}" destId="{1FCF2A14-5499-4FC6-98FE-86132A21CEB8}" srcOrd="0" destOrd="0" presId="urn:microsoft.com/office/officeart/2008/layout/RadialCluster"/>
    <dgm:cxn modelId="{4207B9EE-42B6-42EB-8793-18E96543398B}" type="presParOf" srcId="{56E6F63A-F126-4814-904A-DC3A7E89796B}" destId="{5F73E979-7E15-4DE1-B109-54F32D9C0BF6}" srcOrd="1" destOrd="0" presId="urn:microsoft.com/office/officeart/2008/layout/RadialCluster"/>
    <dgm:cxn modelId="{D223E9AE-872D-4020-B263-DF678D6B689C}" type="presParOf" srcId="{56E6F63A-F126-4814-904A-DC3A7E89796B}" destId="{9525FC81-42DA-4687-A2E3-B3216CA6609B}" srcOrd="2" destOrd="0" presId="urn:microsoft.com/office/officeart/2008/layout/RadialCluster"/>
    <dgm:cxn modelId="{A94CE153-59BB-4675-BCD0-B7E60AB91576}" type="presParOf" srcId="{56E6F63A-F126-4814-904A-DC3A7E89796B}" destId="{87D8BA22-CCF1-4A35-A770-6D16987D37EF}" srcOrd="3" destOrd="0" presId="urn:microsoft.com/office/officeart/2008/layout/RadialCluster"/>
    <dgm:cxn modelId="{BEDAB70A-A6A2-4681-BB56-AB1F245E1051}" type="presParOf" srcId="{56E6F63A-F126-4814-904A-DC3A7E89796B}" destId="{5F0E0941-14B8-4A13-9CB2-73674BFFCFB2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CF2A14-5499-4FC6-98FE-86132A21CEB8}">
      <dsp:nvSpPr>
        <dsp:cNvPr id="0" name=""/>
        <dsp:cNvSpPr/>
      </dsp:nvSpPr>
      <dsp:spPr>
        <a:xfrm>
          <a:off x="793867" y="37614"/>
          <a:ext cx="2458542" cy="1296183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Доходы 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458,7 млн. руб.</a:t>
          </a:r>
        </a:p>
      </dsp:txBody>
      <dsp:txXfrm>
        <a:off x="857141" y="100888"/>
        <a:ext cx="2331994" cy="1169635"/>
      </dsp:txXfrm>
    </dsp:sp>
    <dsp:sp modelId="{5F73E979-7E15-4DE1-B109-54F32D9C0BF6}">
      <dsp:nvSpPr>
        <dsp:cNvPr id="0" name=""/>
        <dsp:cNvSpPr/>
      </dsp:nvSpPr>
      <dsp:spPr>
        <a:xfrm rot="2775015">
          <a:off x="2584254" y="1472635"/>
          <a:ext cx="38439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4398" y="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25FC81-42DA-4687-A2E3-B3216CA6609B}">
      <dsp:nvSpPr>
        <dsp:cNvPr id="0" name=""/>
        <dsp:cNvSpPr/>
      </dsp:nvSpPr>
      <dsp:spPr>
        <a:xfrm>
          <a:off x="2493450" y="1611474"/>
          <a:ext cx="1695591" cy="902314"/>
        </a:xfrm>
        <a:prstGeom prst="roundRect">
          <a:avLst/>
        </a:prstGeom>
        <a:solidFill>
          <a:schemeClr val="accent4">
            <a:lumMod val="25000"/>
            <a:lumOff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Безвозмездные поступления 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374,4 млн. руб.</a:t>
          </a:r>
        </a:p>
      </dsp:txBody>
      <dsp:txXfrm>
        <a:off x="2537497" y="1655521"/>
        <a:ext cx="1607497" cy="814220"/>
      </dsp:txXfrm>
    </dsp:sp>
    <dsp:sp modelId="{87D8BA22-CCF1-4A35-A770-6D16987D37EF}">
      <dsp:nvSpPr>
        <dsp:cNvPr id="0" name=""/>
        <dsp:cNvSpPr/>
      </dsp:nvSpPr>
      <dsp:spPr>
        <a:xfrm rot="7830062">
          <a:off x="1188310" y="1463468"/>
          <a:ext cx="34106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1063" y="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0E0941-14B8-4A13-9CB2-73674BFFCFB2}">
      <dsp:nvSpPr>
        <dsp:cNvPr id="0" name=""/>
        <dsp:cNvSpPr/>
      </dsp:nvSpPr>
      <dsp:spPr>
        <a:xfrm>
          <a:off x="41838" y="1593140"/>
          <a:ext cx="1569798" cy="986641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Налоговые и неналоговые поступления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84,3 млн. руб</a:t>
          </a:r>
          <a:r>
            <a:rPr lang="ru-RU" sz="1800" b="1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.</a:t>
          </a:r>
        </a:p>
      </dsp:txBody>
      <dsp:txXfrm>
        <a:off x="90002" y="1641304"/>
        <a:ext cx="1473470" cy="8903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0.24634</cdr:x>
      <cdr:y>0.00626</cdr:y>
    </cdr:from>
    <cdr:to>
      <cdr:x>0.66349</cdr:x>
      <cdr:y>0.10013</cdr:y>
    </cdr:to>
    <cdr:sp macro="" textlink="">
      <cdr:nvSpPr>
        <cdr:cNvPr id="4" name="TextBox 1"/>
        <cdr:cNvSpPr/>
      </cdr:nvSpPr>
      <cdr:spPr bwMode="auto">
        <a:xfrm xmlns:a="http://schemas.openxmlformats.org/drawingml/2006/main">
          <a:off x="1808703" y="21165"/>
          <a:ext cx="3062793" cy="3173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defRPr/>
          </a:pPr>
          <a:r>
            <a:rPr lang="ru-RU" sz="1400"/>
            <a:t>ЭКОНОМИЯ С 2013 г. , млн.руб/год</a:t>
          </a:r>
          <a:endParaRPr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pPr>
              <a:defRPr/>
            </a:pPr>
            <a:fld id="{1AF6B2C7-8C2C-490B-96EE-40862C761CEF}" type="datetimeFigureOut">
              <a:rPr lang="ru-RU"/>
              <a:t>05.04.2024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90625" y="1252538"/>
            <a:ext cx="450691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pPr>
              <a:defRPr/>
            </a:pPr>
            <a:fld id="{08ECC768-D576-4FA8-A9AE-2E7B4B092ACB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2029248-A952-DB41-39CE-2F52486864BA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2CE52D7-9199-992A-3A06-3AD8D8384F34}" type="slidenum">
              <a:rPr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839B69E-E841-45A0-E69D-D7D193D240D7}" type="slidenum">
              <a:rPr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AC1A701-2A3A-0629-90DB-06342EE36864}" type="slidenum">
              <a:rPr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8C692A1-9BCC-CF58-F351-DD8A93DE5061}" type="slidenum">
              <a:rPr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EF60AB3-EBAB-2793-982E-57E887EF5D28}" type="slidenum">
              <a:rPr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E5CE8A1-E165-3174-C253-0A8B931CF546}" type="slidenum">
              <a:rPr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7E8582D-2974-70D7-C7F8-3C63C96B34F0}" type="slidenum">
              <a:rPr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8E1EDBC-EB55-195C-023F-7299260884B4}" type="slidenum">
              <a:rPr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32FC9AB-E13A-A9B3-2EAE-F39D42B6205F}" type="slidenum">
              <a:rPr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8ECC768-D576-4FA8-A9AE-2E7B4B092ACB}" type="slidenum">
              <a:rPr lang="ru-RU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37E6321-76D5-1AAF-FF16-373D3F114899}" type="slidenum">
              <a:rPr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98F18FD-510F-263F-4F72-4B6749550644}" type="slidenum">
              <a:rPr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29904B2-FCDF-CACC-63FC-FC59C15FD3BE}" type="slidenum">
              <a:rPr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9C18F8A-7921-6F08-D200-D02512EF8F3F}" type="slidenum">
              <a:rPr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8BB7FCA-39B9-90E5-023E-DB68933172B9}" type="slidenum">
              <a:rPr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B306CC6-4568-0D27-4103-8CF3AE333FE2}" type="slidenum">
              <a:rPr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A0523C4-0530-1137-B09D-1DE49ECC11F9}" type="slidenum">
              <a:rPr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926E138-1BCF-7CB8-F714-2859743353A7}" type="slidenum">
              <a:rPr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FFCC5B9-B202-CB32-3860-7CC3A4BF6308}" type="slidenum">
              <a:rPr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6A936E5-B688-44C0-A00F-6242084A4D8B}" type="slidenum">
              <a:rPr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74FF844-BFB5-3729-EC37-87CE43A98D16}" type="slidenum">
              <a:rPr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98610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5909FDA-F2F7-8C05-9618-AB7D54DC7FD2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74FF844-BFB5-3729-EC37-87CE43A98D16}" type="slidenum">
              <a:rPr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A2BAD21-E520-F7C1-536F-F89BE1C1DBDD}" type="slidenum">
              <a:rPr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5A84C62-9E2E-5D73-3DF2-0C6EDF1F370F}" type="slidenum">
              <a:rPr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67CFFC2-135B-7647-C96F-68931EC5636E}" type="slidenum">
              <a:rPr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0937262-C7BC-EBC6-BC4F-871D1092EDA7}" type="slidenum">
              <a:rPr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9452AB7-1AD3-ECC7-F238-8DBC73E840CD}" type="slidenum">
              <a:rPr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8C5795B-9ED0-4EE2-6040-A14E6DD7953F}" type="slidenum">
              <a:rPr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4974DE6-50DB-6389-2102-B25BCD176F68}" type="slidenum">
              <a:rPr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2379AA1-92E5-B5CB-B1C9-4A6B06776519}" type="slidenum">
              <a:rPr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73C2F70-B440-9BC7-F09F-2E2459921EA6}" type="slidenum">
              <a:rPr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C395A80-C988-F0C5-0223-2F0139C49C66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EAC9FF7-1672-C412-75D9-EDEAAC3CD9AD}" type="slidenum">
              <a:rPr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0A0B850-1290-5C79-7285-9E998711870D}" type="slidenum">
              <a:rPr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093EFE5-63AE-D512-8B1D-4049EA4572F8}" type="slidenum">
              <a:rPr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78C5DAF-3B76-3ACA-35FC-5FA845C18278}" type="slidenum">
              <a:rPr/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A0E7101-E8F5-92E3-AA49-45DA3251CA45}" type="slidenum">
              <a:rPr/>
              <a:t>44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A0E7101-E8F5-92E3-AA49-45DA3251CA45}" type="slidenum">
              <a:rPr/>
              <a:t>45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906286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9933EA6-F7E6-EF9E-5C19-698B69A552C0}" type="slidenum">
              <a:rPr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EF99040-02D1-A12A-B303-6ACE7094BD48}" type="slidenum">
              <a:rPr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D481FCD-C838-6F4A-114D-95776FDF9491}" type="slidenum">
              <a:rPr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D481FCD-C838-6F4A-114D-95776FDF9491}" type="slidenum">
              <a:rPr/>
              <a:t>49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3662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938B955-0BCB-B7C9-6217-C622C83C9DCF}" type="slidenum">
              <a:rPr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16C0648-9581-2755-2B99-B9ACEC5CDCB2}" type="slidenum">
              <a:rPr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C4FE83C-8629-6616-C3C9-B3BFB1A75849}" type="slidenum">
              <a:rPr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25CB338-3AA7-4E9C-7245-D8808281B612}" type="slidenum">
              <a:rPr/>
              <a:t>52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5B3018D-566B-F28D-6724-96BB77DDFA16}" type="slidenum">
              <a:rPr/>
              <a:t>53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24563BD-7FC6-7339-11EC-FDC6BD1EBC09}" type="slidenum">
              <a:rPr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29A9142-D9BC-91E1-0535-32467F8D78F5}" type="slidenum">
              <a:rPr/>
              <a:t>55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FC5E1AF-C31B-6D70-3442-BD8510E123A9}" type="slidenum">
              <a:rPr/>
              <a:t>56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19A8AAE-A295-FC83-38AA-564B7881A15C}" type="slidenum">
              <a:rPr/>
              <a:t>57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BCA5E3A-14E4-6751-9639-A9BDC2FE968B}" type="slidenum">
              <a:rPr/>
              <a:t>58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FFC20EF-054A-CCC3-5F40-6242D060A9C0}" type="slidenum">
              <a:rPr/>
              <a:t>59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798397E-E4B2-D974-BBEA-5C28FD4FEE1C}" type="slidenum">
              <a:rPr/>
              <a:t>6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B36CCDA-61DD-4785-F3FF-59E9A90B9C6F}" type="slidenum">
              <a:rPr/>
              <a:t>60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54C81DE-1DE1-C868-2E9B-22F2995A6E4E}" type="slidenum">
              <a:rPr/>
              <a:t>61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54C81DE-1DE1-C868-2E9B-22F2995A6E4E}" type="slidenum">
              <a:rPr/>
              <a:t>62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240334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5A38477-346C-E1EB-3C25-856AA18F3C85}" type="slidenum">
              <a:rPr/>
              <a:t>63</a:t>
            </a:fld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F3C4BB4-E5FF-F9F8-17C4-59BA7893745D}" type="slidenum">
              <a:rPr/>
              <a:t>64</a:t>
            </a:fld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2029248-A952-DB41-39CE-2F52486864BA}" type="slidenum">
              <a:rPr/>
              <a:t>65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588343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ED51928-D76A-C8C6-F98E-6334F17AC761}" type="slidenum">
              <a:rPr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47B5C1B-D404-17E1-7F85-01370A6CF0CB}" type="slidenum">
              <a:rPr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00EFAEE-1327-3144-9CE3-FFCF87BC712C}" type="slidenum">
              <a:rPr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Титульный слайд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642"/>
          <p:cNvSpPr>
            <a:spLocks noChangeArrowheads="1"/>
          </p:cNvSpPr>
          <p:nvPr/>
        </p:nvSpPr>
        <p:spPr bwMode="gray">
          <a:xfrm>
            <a:off x="3071813" y="0"/>
            <a:ext cx="1417637" cy="6858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1634"/>
          <p:cNvSpPr>
            <a:spLocks noChangeArrowheads="1"/>
          </p:cNvSpPr>
          <p:nvPr/>
        </p:nvSpPr>
        <p:spPr bwMode="gray">
          <a:xfrm>
            <a:off x="0" y="0"/>
            <a:ext cx="3152775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gamma/>
                  <a:shade val="85882"/>
                  <a:invGamma/>
                </a:schemeClr>
              </a:gs>
            </a:gsLst>
            <a:lin ang="5400000" scaled="1"/>
          </a:gra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Rectangle 1596"/>
          <p:cNvSpPr>
            <a:spLocks noChangeArrowheads="1"/>
          </p:cNvSpPr>
          <p:nvPr/>
        </p:nvSpPr>
        <p:spPr bwMode="gray">
          <a:xfrm>
            <a:off x="6902450" y="-11113"/>
            <a:ext cx="303213" cy="6858001"/>
          </a:xfrm>
          <a:prstGeom prst="rect">
            <a:avLst/>
          </a:prstGeom>
          <a:solidFill>
            <a:schemeClr val="accent2">
              <a:alpha val="30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Rectangle 1597"/>
          <p:cNvSpPr>
            <a:spLocks noChangeArrowheads="1"/>
          </p:cNvSpPr>
          <p:nvPr/>
        </p:nvSpPr>
        <p:spPr bwMode="gray">
          <a:xfrm>
            <a:off x="7158038" y="-2540"/>
            <a:ext cx="227012" cy="68580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Rectangle 1592"/>
          <p:cNvSpPr>
            <a:spLocks noChangeArrowheads="1"/>
          </p:cNvSpPr>
          <p:nvPr/>
        </p:nvSpPr>
        <p:spPr bwMode="gray">
          <a:xfrm>
            <a:off x="4375150" y="0"/>
            <a:ext cx="1060450" cy="6858000"/>
          </a:xfrm>
          <a:prstGeom prst="rect">
            <a:avLst/>
          </a:prstGeom>
          <a:solidFill>
            <a:schemeClr val="accent2">
              <a:alpha val="63999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" name="Rectangle 1593"/>
          <p:cNvSpPr>
            <a:spLocks noChangeArrowheads="1"/>
          </p:cNvSpPr>
          <p:nvPr/>
        </p:nvSpPr>
        <p:spPr bwMode="gray">
          <a:xfrm>
            <a:off x="5359400" y="-17463"/>
            <a:ext cx="728663" cy="6938963"/>
          </a:xfrm>
          <a:prstGeom prst="rect">
            <a:avLst/>
          </a:prstGeom>
          <a:solidFill>
            <a:schemeClr val="accent2">
              <a:alpha val="53999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Rectangle 1594"/>
          <p:cNvSpPr>
            <a:spLocks noChangeArrowheads="1"/>
          </p:cNvSpPr>
          <p:nvPr/>
        </p:nvSpPr>
        <p:spPr bwMode="gray">
          <a:xfrm>
            <a:off x="6018213" y="-19050"/>
            <a:ext cx="547687" cy="6938963"/>
          </a:xfrm>
          <a:prstGeom prst="rect">
            <a:avLst/>
          </a:prstGeom>
          <a:solidFill>
            <a:schemeClr val="accent2">
              <a:alpha val="47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Rectangle 1595"/>
          <p:cNvSpPr>
            <a:spLocks noChangeArrowheads="1"/>
          </p:cNvSpPr>
          <p:nvPr/>
        </p:nvSpPr>
        <p:spPr bwMode="gray">
          <a:xfrm>
            <a:off x="6505575" y="0"/>
            <a:ext cx="446088" cy="6858000"/>
          </a:xfrm>
          <a:prstGeom prst="rect">
            <a:avLst/>
          </a:prstGeom>
          <a:solidFill>
            <a:schemeClr val="accent2">
              <a:alpha val="37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" name="Rectangle 1622"/>
          <p:cNvSpPr>
            <a:spLocks noChangeArrowheads="1"/>
          </p:cNvSpPr>
          <p:nvPr/>
        </p:nvSpPr>
        <p:spPr bwMode="gray">
          <a:xfrm>
            <a:off x="7339013" y="6668"/>
            <a:ext cx="136525" cy="6858000"/>
          </a:xfrm>
          <a:prstGeom prst="rect">
            <a:avLst/>
          </a:prstGeom>
          <a:solidFill>
            <a:schemeClr val="accent2">
              <a:alpha val="14999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Rectangle 1623"/>
          <p:cNvSpPr>
            <a:spLocks noChangeArrowheads="1"/>
          </p:cNvSpPr>
          <p:nvPr/>
        </p:nvSpPr>
        <p:spPr bwMode="gray">
          <a:xfrm>
            <a:off x="8366125" y="-2222"/>
            <a:ext cx="344488" cy="6858000"/>
          </a:xfrm>
          <a:prstGeom prst="rect">
            <a:avLst/>
          </a:prstGeom>
          <a:solidFill>
            <a:schemeClr val="accent2">
              <a:alpha val="23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" name="Rectangle 1624"/>
          <p:cNvSpPr>
            <a:spLocks noChangeArrowheads="1"/>
          </p:cNvSpPr>
          <p:nvPr/>
        </p:nvSpPr>
        <p:spPr bwMode="gray">
          <a:xfrm>
            <a:off x="8672195" y="0"/>
            <a:ext cx="474663" cy="6858000"/>
          </a:xfrm>
          <a:prstGeom prst="rect">
            <a:avLst/>
          </a:prstGeom>
          <a:solidFill>
            <a:schemeClr val="accent2">
              <a:alpha val="28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" name="Text Box 1613"/>
          <p:cNvSpPr/>
          <p:nvPr/>
        </p:nvSpPr>
        <p:spPr bwMode="gray">
          <a:xfrm>
            <a:off x="76199" y="6477000"/>
            <a:ext cx="173863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en-US" sz="1000">
                <a:solidFill>
                  <a:srgbClr val="F8F8F8"/>
                </a:solidFill>
              </a:rPr>
              <a:t>www.gorod-sludyanka.ru</a:t>
            </a:r>
            <a:endParaRPr/>
          </a:p>
        </p:txBody>
      </p:sp>
      <p:sp>
        <p:nvSpPr>
          <p:cNvPr id="16" name="Text Box 1612"/>
          <p:cNvSpPr/>
          <p:nvPr/>
        </p:nvSpPr>
        <p:spPr bwMode="gray">
          <a:xfrm>
            <a:off x="83820" y="6304279"/>
            <a:ext cx="2857499" cy="25391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1050">
                <a:solidFill>
                  <a:srgbClr val="FFFFFF"/>
                </a:solidFill>
                <a:latin typeface="Verdana"/>
              </a:rPr>
              <a:t>Слюдянское городское поселение</a:t>
            </a:r>
            <a:endParaRPr lang="en-US" sz="105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7" name="Rectangle 1643"/>
          <p:cNvSpPr>
            <a:spLocks noChangeArrowheads="1"/>
          </p:cNvSpPr>
          <p:nvPr/>
        </p:nvSpPr>
        <p:spPr bwMode="gray">
          <a:xfrm>
            <a:off x="7953375" y="4763"/>
            <a:ext cx="136525" cy="6858000"/>
          </a:xfrm>
          <a:prstGeom prst="rect">
            <a:avLst/>
          </a:prstGeom>
          <a:solidFill>
            <a:schemeClr val="accent2">
              <a:alpha val="6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Rectangle 1644"/>
          <p:cNvSpPr>
            <a:spLocks noChangeArrowheads="1"/>
          </p:cNvSpPr>
          <p:nvPr/>
        </p:nvSpPr>
        <p:spPr bwMode="gray">
          <a:xfrm>
            <a:off x="8045450" y="4763"/>
            <a:ext cx="168275" cy="6858000"/>
          </a:xfrm>
          <a:prstGeom prst="rect">
            <a:avLst/>
          </a:prstGeom>
          <a:solidFill>
            <a:schemeClr val="accent2">
              <a:alpha val="12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" name="Rectangle 1645"/>
          <p:cNvSpPr>
            <a:spLocks noChangeArrowheads="1"/>
          </p:cNvSpPr>
          <p:nvPr/>
        </p:nvSpPr>
        <p:spPr bwMode="gray">
          <a:xfrm>
            <a:off x="8177213" y="-11113"/>
            <a:ext cx="230187" cy="6858001"/>
          </a:xfrm>
          <a:prstGeom prst="rect">
            <a:avLst/>
          </a:prstGeom>
          <a:solidFill>
            <a:schemeClr val="accent2">
              <a:alpha val="17999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" name="Rectangle 1647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3802063" y="1314450"/>
            <a:ext cx="5105400" cy="1470025"/>
          </a:xfrm>
        </p:spPr>
        <p:txBody>
          <a:bodyPr/>
          <a:lstStyle>
            <a:lvl1pPr algn="ctr">
              <a:defRPr sz="44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1" name="Rectangle 1648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3810000" y="2762250"/>
            <a:ext cx="5151437" cy="757238"/>
          </a:xfrm>
        </p:spPr>
        <p:txBody>
          <a:bodyPr/>
          <a:lstStyle>
            <a:lvl1pPr marL="0" indent="0" algn="ctr">
              <a:buFont typeface="Wingdings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22" name="Rectangle 165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552825" y="6534150"/>
            <a:ext cx="2895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Rectangle 1649"/>
          <p:cNvSpPr>
            <a:spLocks noGrp="1" noChangeArrowheads="1"/>
          </p:cNvSpPr>
          <p:nvPr>
            <p:ph type="dt" sz="quarter" idx="2"/>
          </p:nvPr>
        </p:nvSpPr>
        <p:spPr bwMode="gray">
          <a:xfrm>
            <a:off x="6900863" y="6526213"/>
            <a:ext cx="2133600" cy="2746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Rectangle 1651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11488" y="6527800"/>
            <a:ext cx="373062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ECD19-6D99-4A3A-960C-B382A42514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AE2489B3-1E63-42D1-B0B9-17AE317F1759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7018338" y="65088"/>
            <a:ext cx="1995487" cy="6459537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1030288" y="65088"/>
            <a:ext cx="5835650" cy="6459537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C38B8BC-343A-4605-8F1E-3B2E2873C47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chart" preserve="1" userDrawn="1">
  <p:cSld name="Заголовок и диаграмм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Диаграмма 2"/>
          <p:cNvSpPr>
            <a:spLocks noGrp="1"/>
          </p:cNvSpPr>
          <p:nvPr>
            <p:ph type="chart" idx="1"/>
          </p:nvPr>
        </p:nvSpPr>
        <p:spPr bwMode="auto">
          <a:xfrm>
            <a:off x="1030288" y="1163638"/>
            <a:ext cx="7961312" cy="5360987"/>
          </a:xfrm>
        </p:spPr>
        <p:txBody>
          <a:bodyPr/>
          <a:lstStyle/>
          <a:p>
            <a:pPr>
              <a:defRPr/>
            </a:pPr>
            <a:r>
              <a:rPr lang="ru-RU"/>
              <a:t>Вставка диаграммы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>
          <a:xfrm>
            <a:off x="1077913" y="6616700"/>
            <a:ext cx="2133600" cy="2413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>
            <a:off x="5838825" y="6616700"/>
            <a:ext cx="2895600" cy="2413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4187825" y="6616700"/>
            <a:ext cx="661988" cy="2413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6D0AB-5AE8-4342-BE26-32CEC7429E4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F2CDEA7-6B34-43B3-8192-17F44F50908A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E434638-FF32-4B9C-8B99-D9BFBD0084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1030288" y="1163638"/>
            <a:ext cx="3903662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5086350" y="1163638"/>
            <a:ext cx="3905250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59197F56-CF0E-457F-A710-B4E7C85E94D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06BF6259-610A-43B6-838A-953BB51D7E7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9C1C3C8F-D970-4B7C-BA01-D4E0FD3690E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81ECB5CE-90F1-4CFD-BC6E-EE6A83CCB86F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6527CE47-9B19-49E8-8BE9-705168D77A8F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AF9E4312-80E4-429B-A4A9-9F556A66D69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Line 491"/>
          <p:cNvSpPr>
            <a:spLocks noChangeShapeType="1"/>
          </p:cNvSpPr>
          <p:nvPr/>
        </p:nvSpPr>
        <p:spPr bwMode="auto">
          <a:xfrm>
            <a:off x="1101725" y="1000125"/>
            <a:ext cx="7834313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474"/>
          <p:cNvSpPr>
            <a:spLocks noChangeArrowheads="1"/>
          </p:cNvSpPr>
          <p:nvPr/>
        </p:nvSpPr>
        <p:spPr bwMode="gray">
          <a:xfrm>
            <a:off x="269875" y="0"/>
            <a:ext cx="284163" cy="6889750"/>
          </a:xfrm>
          <a:prstGeom prst="rect">
            <a:avLst/>
          </a:prstGeom>
          <a:solidFill>
            <a:schemeClr val="accent2">
              <a:alpha val="80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Rectangle 475"/>
          <p:cNvSpPr>
            <a:spLocks noChangeArrowheads="1"/>
          </p:cNvSpPr>
          <p:nvPr/>
        </p:nvSpPr>
        <p:spPr bwMode="gray">
          <a:xfrm>
            <a:off x="-12700" y="0"/>
            <a:ext cx="330200" cy="6858000"/>
          </a:xfrm>
          <a:prstGeom prst="rect">
            <a:avLst/>
          </a:prstGeom>
          <a:gradFill>
            <a:gsLst>
              <a:gs pos="0">
                <a:schemeClr val="accent2">
                  <a:gamma/>
                  <a:shade val="28627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Rectangle 477"/>
          <p:cNvSpPr>
            <a:spLocks noChangeArrowheads="1"/>
          </p:cNvSpPr>
          <p:nvPr/>
        </p:nvSpPr>
        <p:spPr bwMode="gray">
          <a:xfrm>
            <a:off x="749300" y="-14288"/>
            <a:ext cx="71438" cy="6872288"/>
          </a:xfrm>
          <a:prstGeom prst="rect">
            <a:avLst/>
          </a:prstGeom>
          <a:solidFill>
            <a:schemeClr val="accent2">
              <a:alpha val="20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Rectangle 479"/>
          <p:cNvSpPr>
            <a:spLocks noChangeArrowheads="1"/>
          </p:cNvSpPr>
          <p:nvPr/>
        </p:nvSpPr>
        <p:spPr bwMode="gray">
          <a:xfrm>
            <a:off x="508000" y="0"/>
            <a:ext cx="168275" cy="6865937"/>
          </a:xfrm>
          <a:prstGeom prst="rect">
            <a:avLst/>
          </a:prstGeom>
          <a:solidFill>
            <a:schemeClr val="accent2">
              <a:alpha val="53999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" name="Rectangle 481"/>
          <p:cNvSpPr>
            <a:spLocks noChangeArrowheads="1"/>
          </p:cNvSpPr>
          <p:nvPr/>
        </p:nvSpPr>
        <p:spPr bwMode="gray">
          <a:xfrm>
            <a:off x="661988" y="0"/>
            <a:ext cx="114300" cy="6872288"/>
          </a:xfrm>
          <a:prstGeom prst="rect">
            <a:avLst/>
          </a:prstGeom>
          <a:solidFill>
            <a:schemeClr val="accent2">
              <a:alpha val="37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Rectangle 460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Rectangle 46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0288" y="1163638"/>
            <a:ext cx="7961312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Rectangle 46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7913" y="6616700"/>
            <a:ext cx="21336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46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38825" y="6616700"/>
            <a:ext cx="28956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46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87825" y="6616700"/>
            <a:ext cx="661988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D63CE8FB-EC7C-44DC-B2A8-353EF887D7E9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2pPr>
      <a:lvl3pPr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3pPr>
      <a:lvl4pPr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4pPr>
      <a:lvl5pPr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5pPr>
      <a:lvl6pPr marL="457200"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6pPr>
      <a:lvl7pPr marL="914400"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7pPr>
      <a:lvl8pPr marL="1371600"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8pPr>
      <a:lvl9pPr marL="1828800"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SzPct val="85000"/>
        <a:buFont typeface="Wingdings"/>
        <a:buChar char="£"/>
        <a:defRPr sz="32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>
        <a:spcBef>
          <a:spcPts val="0"/>
        </a:spcBef>
        <a:spcAft>
          <a:spcPts val="0"/>
        </a:spcAft>
        <a:buClr>
          <a:schemeClr val="hlink"/>
        </a:buClr>
        <a:buSzPct val="105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>
        <a:spcBef>
          <a:spcPts val="0"/>
        </a:spcBef>
        <a:spcAft>
          <a:spcPts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>
        <a:spcBef>
          <a:spcPts val="0"/>
        </a:spcBef>
        <a:spcAft>
          <a:spcPts val="0"/>
        </a:spcAft>
        <a:buClr>
          <a:schemeClr val="tx2"/>
        </a:buClr>
        <a:buSzPct val="85000"/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>
        <a:spcBef>
          <a:spcPts val="0"/>
        </a:spcBef>
        <a:spcAft>
          <a:spcPts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>
        <a:spcBef>
          <a:spcPts val="0"/>
        </a:spcBef>
        <a:spcAft>
          <a:spcPts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>
        <a:spcBef>
          <a:spcPts val="0"/>
        </a:spcBef>
        <a:spcAft>
          <a:spcPts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>
        <a:spcBef>
          <a:spcPts val="0"/>
        </a:spcBef>
        <a:spcAft>
          <a:spcPts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>
        <a:spcBef>
          <a:spcPts val="0"/>
        </a:spcBef>
        <a:spcAft>
          <a:spcPts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chart" Target="../charts/chart2.xm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41"/>
          <p:cNvSpPr>
            <a:spLocks noGrp="1" noChangeArrowheads="1"/>
          </p:cNvSpPr>
          <p:nvPr>
            <p:ph type="ctrTitle"/>
          </p:nvPr>
        </p:nvSpPr>
        <p:spPr bwMode="auto">
          <a:xfrm>
            <a:off x="287140" y="2209126"/>
            <a:ext cx="8856860" cy="2298137"/>
          </a:xfrm>
          <a:effectLst>
            <a:outerShdw dist="17961" dir="2700000" algn="ctr" rotWithShape="0">
              <a:srgbClr val="F8F8F8">
                <a:alpha val="50000"/>
              </a:srgbClr>
            </a:outerShdw>
          </a:effectLst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ru-RU" sz="2800">
                <a:latin typeface="+mn-lt"/>
                <a:ea typeface="Times New Roman"/>
              </a:rPr>
              <a:t>ОТЧЕТ</a:t>
            </a:r>
            <a:br>
              <a:rPr lang="ru-RU" sz="3600">
                <a:latin typeface="+mn-lt"/>
                <a:ea typeface="Times New Roman"/>
              </a:rPr>
            </a:br>
            <a:r>
              <a:rPr lang="ru-RU" sz="2800">
                <a:latin typeface="+mn-lt"/>
                <a:ea typeface="Times New Roman"/>
              </a:rPr>
              <a:t>ГЛАВЫ СЛЮДЯНСКОГО МУНИЦИПАЛЬНОГО ОБРАЗОВАНИЯ О РЕЗУЛЬТАТАХ СВОЕЙ ДЕЯТЕЛЬНОСТИ И ДЕЯТЕЛЬНОСТИ АДМИНИСТРАЦИИ СЛЮДЯНСКОГО ГОРОДСКОГО ПОСЕЛЕНИЯ ЗА 2023 ГОД </a:t>
            </a:r>
            <a:endParaRPr lang="ru-RU" sz="3600">
              <a:latin typeface="+mn-lt"/>
              <a:ea typeface="Times New Roman"/>
            </a:endParaRPr>
          </a:p>
        </p:txBody>
      </p:sp>
      <p:sp>
        <p:nvSpPr>
          <p:cNvPr id="5" name="Номер слайда 2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>
              <a:defRPr/>
            </a:pPr>
            <a:fld id="{BC2ECD19-6D99-4A3A-960C-B382A4251443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Жилищная политика</a:t>
            </a:r>
            <a:endParaRPr lang="en-US"/>
          </a:p>
        </p:txBody>
      </p:sp>
      <p:sp>
        <p:nvSpPr>
          <p:cNvPr id="5" name="TextBox 4"/>
          <p:cNvSpPr/>
          <p:nvPr/>
        </p:nvSpPr>
        <p:spPr bwMode="auto">
          <a:xfrm>
            <a:off x="2101546" y="990600"/>
            <a:ext cx="5532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Переселение из аварийного жилья</a:t>
            </a:r>
            <a:endParaRPr/>
          </a:p>
        </p:txBody>
      </p:sp>
      <p:sp>
        <p:nvSpPr>
          <p:cNvPr id="6" name="Номер слайда 7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10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 bwMode="auto">
          <a:xfrm>
            <a:off x="1115615" y="1369833"/>
            <a:ext cx="7431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b="0" dirty="0"/>
              <a:t>В 2021 году расселено 6 МКД, 49 квартир</a:t>
            </a:r>
            <a:endParaRPr dirty="0"/>
          </a:p>
        </p:txBody>
      </p:sp>
      <p:sp>
        <p:nvSpPr>
          <p:cNvPr id="20" name="TextBox 19"/>
          <p:cNvSpPr txBox="1"/>
          <p:nvPr/>
        </p:nvSpPr>
        <p:spPr bwMode="auto">
          <a:xfrm>
            <a:off x="1127444" y="2244810"/>
            <a:ext cx="7431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b="0"/>
              <a:t>В 2024 году планируется расселить  2 квартиры, 46,9 м2 </a:t>
            </a:r>
            <a:endParaRPr/>
          </a:p>
        </p:txBody>
      </p:sp>
      <p:sp>
        <p:nvSpPr>
          <p:cNvPr id="21" name="TextBox 20"/>
          <p:cNvSpPr txBox="1"/>
          <p:nvPr/>
        </p:nvSpPr>
        <p:spPr bwMode="auto">
          <a:xfrm>
            <a:off x="2073244" y="2867885"/>
            <a:ext cx="59057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sz="1600"/>
              <a:t>Администрацией приобретены квартиры для 19 семей  </a:t>
            </a:r>
            <a:endParaRPr/>
          </a:p>
        </p:txBody>
      </p:sp>
      <p:sp>
        <p:nvSpPr>
          <p:cNvPr id="22" name="TextBox 21"/>
          <p:cNvSpPr txBox="1"/>
          <p:nvPr/>
        </p:nvSpPr>
        <p:spPr bwMode="auto">
          <a:xfrm>
            <a:off x="1115615" y="1628800"/>
            <a:ext cx="7431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b="0" dirty="0"/>
              <a:t>В 2022 году расселено 7 МКД, 46 квартир</a:t>
            </a:r>
            <a:endParaRPr dirty="0"/>
          </a:p>
        </p:txBody>
      </p:sp>
      <p:sp>
        <p:nvSpPr>
          <p:cNvPr id="23" name="TextBox 22"/>
          <p:cNvSpPr txBox="1"/>
          <p:nvPr/>
        </p:nvSpPr>
        <p:spPr bwMode="auto">
          <a:xfrm>
            <a:off x="1137263" y="2491488"/>
            <a:ext cx="7431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b="0"/>
              <a:t>В 2025 году планируется расселить  10 МКД, 4510 м2 </a:t>
            </a:r>
            <a:endParaRPr/>
          </a:p>
        </p:txBody>
      </p:sp>
      <p:sp>
        <p:nvSpPr>
          <p:cNvPr id="13" name="TextBox 12"/>
          <p:cNvSpPr txBox="1"/>
          <p:nvPr/>
        </p:nvSpPr>
        <p:spPr bwMode="auto">
          <a:xfrm>
            <a:off x="1133863" y="1919558"/>
            <a:ext cx="7431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dirty="0"/>
              <a:t>В 2023 году расселено 9 МКД, 2083м2, 62 квартиры </a:t>
            </a:r>
            <a:endParaRPr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 rot="5400000">
            <a:off x="2122279" y="3763037"/>
            <a:ext cx="2696736" cy="2028662"/>
          </a:xfrm>
          <a:prstGeom prst="rect">
            <a:avLst/>
          </a:prstGeom>
          <a:noFill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4659024" y="3429000"/>
            <a:ext cx="2028662" cy="2685948"/>
          </a:xfrm>
          <a:prstGeom prst="rect">
            <a:avLst/>
          </a:prstGeom>
          <a:noFill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692786" y="6306685"/>
            <a:ext cx="6238875" cy="47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/>
          <p:nvPr/>
        </p:nvSpPr>
        <p:spPr bwMode="auto">
          <a:xfrm>
            <a:off x="2675292" y="1117600"/>
            <a:ext cx="4384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Поддержка молодых семей</a:t>
            </a:r>
            <a:endParaRPr/>
          </a:p>
        </p:txBody>
      </p:sp>
      <p:graphicFrame>
        <p:nvGraphicFramePr>
          <p:cNvPr id="5" name="Диаграмма 9"/>
          <p:cNvGraphicFramePr>
            <a:graphicFrameLocks/>
          </p:cNvGraphicFramePr>
          <p:nvPr/>
        </p:nvGraphicFramePr>
        <p:xfrm>
          <a:off x="980440" y="2491740"/>
          <a:ext cx="7848600" cy="4051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4"/>
          <p:cNvSpPr/>
          <p:nvPr/>
        </p:nvSpPr>
        <p:spPr bwMode="auto">
          <a:xfrm>
            <a:off x="685800" y="1689407"/>
            <a:ext cx="8089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400" b="0">
                <a:solidFill>
                  <a:srgbClr val="FF0000"/>
                </a:solidFill>
              </a:rPr>
              <a:t>С 2010 года 73 семьи получили поддержку в виде субсидии на 40% от стоимости жилья</a:t>
            </a:r>
            <a:endParaRPr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11</a:t>
            </a:fld>
            <a:endParaRPr lang="en-US"/>
          </a:p>
        </p:txBody>
      </p:sp>
      <p:sp>
        <p:nvSpPr>
          <p:cNvPr id="8" name="Rectangle 19"/>
          <p:cNvSpPr/>
          <p:nvPr/>
        </p:nvSpPr>
        <p:spPr bwMode="auto">
          <a:xfrm>
            <a:off x="1208088" y="217488"/>
            <a:ext cx="7958137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/>
              <a:t>Жилищная политика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/>
          <p:nvPr/>
        </p:nvSpPr>
        <p:spPr bwMode="auto">
          <a:xfrm>
            <a:off x="2600557" y="1028700"/>
            <a:ext cx="4203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Капитальный ремонт МКД</a:t>
            </a:r>
            <a:endParaRPr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12</a:t>
            </a:fld>
            <a:endParaRPr lang="en-US"/>
          </a:p>
        </p:txBody>
      </p:sp>
      <p:sp>
        <p:nvSpPr>
          <p:cNvPr id="6" name="TextBox 7"/>
          <p:cNvSpPr/>
          <p:nvPr/>
        </p:nvSpPr>
        <p:spPr bwMode="auto">
          <a:xfrm>
            <a:off x="1386300" y="1600200"/>
            <a:ext cx="7165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FF0000"/>
                </a:solidFill>
              </a:rPr>
              <a:t>С 2015 года отремонтировано 34 дома.</a:t>
            </a:r>
            <a:endParaRPr/>
          </a:p>
        </p:txBody>
      </p:sp>
      <p:sp>
        <p:nvSpPr>
          <p:cNvPr id="7" name="TextBox 9"/>
          <p:cNvSpPr/>
          <p:nvPr/>
        </p:nvSpPr>
        <p:spPr bwMode="auto">
          <a:xfrm>
            <a:off x="971599" y="2731913"/>
            <a:ext cx="80776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sz="2800" dirty="0"/>
              <a:t>- В 2023 году отремонтировано 9 МКД</a:t>
            </a:r>
            <a:endParaRPr dirty="0"/>
          </a:p>
          <a:p>
            <a:pPr algn="l">
              <a:defRPr/>
            </a:pPr>
            <a:endParaRPr lang="ru-RU" sz="2800" dirty="0"/>
          </a:p>
          <a:p>
            <a:pPr algn="l">
              <a:defRPr/>
            </a:pPr>
            <a:r>
              <a:rPr lang="ru-RU" sz="2800" dirty="0"/>
              <a:t>- Средняя собираемость по городу - 70%</a:t>
            </a:r>
            <a:endParaRPr dirty="0"/>
          </a:p>
          <a:p>
            <a:pPr algn="l">
              <a:defRPr/>
            </a:pPr>
            <a:endParaRPr lang="ru-RU" sz="2800" dirty="0"/>
          </a:p>
          <a:p>
            <a:pPr algn="l">
              <a:defRPr/>
            </a:pPr>
            <a:r>
              <a:rPr lang="ru-RU" sz="2800" dirty="0"/>
              <a:t>- Краткосрочный план КР на 2024 г. 17МКД</a:t>
            </a:r>
            <a:endParaRPr dirty="0"/>
          </a:p>
          <a:p>
            <a:pPr algn="l">
              <a:defRPr/>
            </a:pPr>
            <a:r>
              <a:rPr lang="ru-RU" sz="2800" dirty="0"/>
              <a:t>                                                     2025 г. 14 МКД</a:t>
            </a:r>
          </a:p>
        </p:txBody>
      </p:sp>
      <p:sp>
        <p:nvSpPr>
          <p:cNvPr id="8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</p:spPr>
        <p:txBody>
          <a:bodyPr/>
          <a:lstStyle/>
          <a:p>
            <a:pPr>
              <a:defRPr/>
            </a:pPr>
            <a:r>
              <a:rPr lang="ru-RU"/>
              <a:t>Жилищная политика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/>
          <p:nvPr/>
        </p:nvSpPr>
        <p:spPr bwMode="auto">
          <a:xfrm>
            <a:off x="3641157" y="476672"/>
            <a:ext cx="2336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/>
              <a:t>Тарифы делятся </a:t>
            </a:r>
            <a:endParaRPr/>
          </a:p>
        </p:txBody>
      </p:sp>
      <p:cxnSp>
        <p:nvCxnSpPr>
          <p:cNvPr id="5" name="Прямая со стрелкой 8"/>
          <p:cNvCxnSpPr>
            <a:cxnSpLocks/>
          </p:cNvCxnSpPr>
          <p:nvPr/>
        </p:nvCxnSpPr>
        <p:spPr bwMode="auto">
          <a:xfrm flipH="1">
            <a:off x="2987824" y="1052736"/>
            <a:ext cx="1368152" cy="7920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10"/>
          <p:cNvCxnSpPr>
            <a:cxnSpLocks/>
            <a:endCxn id="7" idx="0"/>
          </p:cNvCxnSpPr>
          <p:nvPr/>
        </p:nvCxnSpPr>
        <p:spPr bwMode="auto">
          <a:xfrm>
            <a:off x="5148064" y="1052736"/>
            <a:ext cx="1846643" cy="8344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1"/>
          <p:cNvSpPr/>
          <p:nvPr/>
        </p:nvSpPr>
        <p:spPr bwMode="auto">
          <a:xfrm>
            <a:off x="1820458" y="1844823"/>
            <a:ext cx="22015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/>
              <a:t>Коммунальные</a:t>
            </a:r>
            <a:endParaRPr/>
          </a:p>
          <a:p>
            <a:pPr algn="ctr">
              <a:defRPr/>
            </a:pPr>
            <a:r>
              <a:rPr lang="ru-RU" sz="1600"/>
              <a:t>(регулируемые)</a:t>
            </a:r>
            <a:endParaRPr/>
          </a:p>
        </p:txBody>
      </p:sp>
      <p:sp>
        <p:nvSpPr>
          <p:cNvPr id="7" name="TextBox 12"/>
          <p:cNvSpPr/>
          <p:nvPr/>
        </p:nvSpPr>
        <p:spPr bwMode="auto">
          <a:xfrm>
            <a:off x="6156176" y="1887215"/>
            <a:ext cx="16770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/>
              <a:t>Жилищные</a:t>
            </a:r>
            <a:endParaRPr/>
          </a:p>
        </p:txBody>
      </p:sp>
      <p:sp>
        <p:nvSpPr>
          <p:cNvPr id="9" name="TextBox 13"/>
          <p:cNvSpPr/>
          <p:nvPr/>
        </p:nvSpPr>
        <p:spPr bwMode="auto">
          <a:xfrm>
            <a:off x="467544" y="2446729"/>
            <a:ext cx="4680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>
                <a:solidFill>
                  <a:srgbClr val="FF0000"/>
                </a:solidFill>
              </a:rPr>
              <a:t>Тепло-, электро-, вывоз мусора</a:t>
            </a:r>
            <a:endParaRPr/>
          </a:p>
          <a:p>
            <a:pPr algn="ctr">
              <a:defRPr/>
            </a:pPr>
            <a:r>
              <a:rPr lang="ru-RU">
                <a:solidFill>
                  <a:srgbClr val="FF0000"/>
                </a:solidFill>
              </a:rPr>
              <a:t>              </a:t>
            </a:r>
            <a:endParaRPr/>
          </a:p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ru-RU">
                <a:solidFill>
                  <a:srgbClr val="FF0000"/>
                </a:solidFill>
              </a:rPr>
              <a:t>Водоснабжение, водоотведение, </a:t>
            </a:r>
            <a:endParaRPr/>
          </a:p>
        </p:txBody>
      </p:sp>
      <p:sp>
        <p:nvSpPr>
          <p:cNvPr id="10" name="TextBox 14"/>
          <p:cNvSpPr/>
          <p:nvPr/>
        </p:nvSpPr>
        <p:spPr bwMode="auto">
          <a:xfrm>
            <a:off x="5233706" y="2492896"/>
            <a:ext cx="360226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FF0000"/>
                </a:solidFill>
              </a:rPr>
              <a:t>Управление МКД;</a:t>
            </a:r>
            <a:endParaRPr dirty="0"/>
          </a:p>
          <a:p>
            <a:pPr algn="ctr">
              <a:defRPr/>
            </a:pPr>
            <a:r>
              <a:rPr lang="ru-RU" dirty="0">
                <a:solidFill>
                  <a:srgbClr val="FF0000"/>
                </a:solidFill>
              </a:rPr>
              <a:t>Уборка территории МКД;</a:t>
            </a:r>
            <a:endParaRPr dirty="0"/>
          </a:p>
          <a:p>
            <a:pPr algn="ctr">
              <a:defRPr/>
            </a:pPr>
            <a:r>
              <a:rPr lang="ru-RU" dirty="0">
                <a:solidFill>
                  <a:srgbClr val="FF0000"/>
                </a:solidFill>
              </a:rPr>
              <a:t>Содержание </a:t>
            </a:r>
            <a:r>
              <a:rPr lang="ru-RU" dirty="0" err="1">
                <a:solidFill>
                  <a:srgbClr val="FF0000"/>
                </a:solidFill>
              </a:rPr>
              <a:t>инж</a:t>
            </a:r>
            <a:r>
              <a:rPr lang="ru-RU" dirty="0">
                <a:solidFill>
                  <a:srgbClr val="FF0000"/>
                </a:solidFill>
              </a:rPr>
              <a:t>. сетей и </a:t>
            </a:r>
            <a:endParaRPr dirty="0"/>
          </a:p>
          <a:p>
            <a:pPr algn="ctr">
              <a:defRPr/>
            </a:pPr>
            <a:r>
              <a:rPr lang="ru-RU" dirty="0" err="1">
                <a:solidFill>
                  <a:srgbClr val="FF0000"/>
                </a:solidFill>
              </a:rPr>
              <a:t>текущ</a:t>
            </a:r>
            <a:r>
              <a:rPr lang="ru-RU" dirty="0">
                <a:solidFill>
                  <a:srgbClr val="FF0000"/>
                </a:solidFill>
              </a:rPr>
              <a:t>.  рем. мест общ. польз;</a:t>
            </a:r>
            <a:endParaRPr dirty="0"/>
          </a:p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5"/>
          <p:cNvSpPr/>
          <p:nvPr/>
        </p:nvSpPr>
        <p:spPr bwMode="auto">
          <a:xfrm>
            <a:off x="1757684" y="2723728"/>
            <a:ext cx="22642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i="1"/>
              <a:t>Утверждает </a:t>
            </a:r>
            <a:endParaRPr/>
          </a:p>
          <a:p>
            <a:pPr algn="ctr">
              <a:defRPr/>
            </a:pPr>
            <a:r>
              <a:rPr lang="ru-RU" i="1"/>
              <a:t>Служба по тарифам</a:t>
            </a:r>
            <a:endParaRPr/>
          </a:p>
          <a:p>
            <a:pPr algn="ctr">
              <a:defRPr/>
            </a:pPr>
            <a:r>
              <a:rPr lang="ru-RU" i="1"/>
              <a:t> Иркутской области</a:t>
            </a:r>
            <a:endParaRPr/>
          </a:p>
        </p:txBody>
      </p:sp>
      <p:sp>
        <p:nvSpPr>
          <p:cNvPr id="12" name="TextBox 16"/>
          <p:cNvSpPr/>
          <p:nvPr/>
        </p:nvSpPr>
        <p:spPr bwMode="auto">
          <a:xfrm>
            <a:off x="5522188" y="3763783"/>
            <a:ext cx="29450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i="1" dirty="0"/>
              <a:t>Утверждают </a:t>
            </a:r>
          </a:p>
          <a:p>
            <a:pPr algn="ctr">
              <a:defRPr/>
            </a:pPr>
            <a:r>
              <a:rPr lang="ru-RU" i="1" dirty="0"/>
              <a:t>СОБСТВЕННИКИ,</a:t>
            </a:r>
            <a:endParaRPr dirty="0"/>
          </a:p>
          <a:p>
            <a:pPr algn="ctr">
              <a:defRPr/>
            </a:pPr>
            <a:r>
              <a:rPr lang="ru-RU" i="1" dirty="0"/>
              <a:t>либо администрация </a:t>
            </a:r>
            <a:endParaRPr dirty="0"/>
          </a:p>
          <a:p>
            <a:pPr algn="ctr">
              <a:defRPr/>
            </a:pPr>
            <a:r>
              <a:rPr lang="ru-RU" i="1" dirty="0"/>
              <a:t>Слюдянского  </a:t>
            </a:r>
          </a:p>
          <a:p>
            <a:pPr algn="ctr">
              <a:defRPr/>
            </a:pPr>
            <a:r>
              <a:rPr lang="ru-RU" i="1" dirty="0"/>
              <a:t>городского поселения. </a:t>
            </a:r>
            <a:endParaRPr dirty="0"/>
          </a:p>
          <a:p>
            <a:pPr algn="ctr">
              <a:defRPr/>
            </a:pPr>
            <a:endParaRPr lang="ru-RU" i="1" dirty="0"/>
          </a:p>
        </p:txBody>
      </p:sp>
      <p:sp>
        <p:nvSpPr>
          <p:cNvPr id="13" name="TextBox 17"/>
          <p:cNvSpPr/>
          <p:nvPr/>
        </p:nvSpPr>
        <p:spPr bwMode="auto">
          <a:xfrm>
            <a:off x="1337698" y="4244234"/>
            <a:ext cx="26842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i="1"/>
              <a:t>Утверждает </a:t>
            </a:r>
            <a:endParaRPr/>
          </a:p>
          <a:p>
            <a:pPr algn="ctr">
              <a:defRPr/>
            </a:pPr>
            <a:r>
              <a:rPr lang="ru-RU" i="1"/>
              <a:t>администрация </a:t>
            </a:r>
            <a:endParaRPr/>
          </a:p>
          <a:p>
            <a:pPr algn="ctr">
              <a:defRPr/>
            </a:pPr>
            <a:r>
              <a:rPr lang="ru-RU" i="1"/>
              <a:t>Слюдянского  городского</a:t>
            </a:r>
            <a:endParaRPr/>
          </a:p>
          <a:p>
            <a:pPr algn="ctr">
              <a:defRPr/>
            </a:pPr>
            <a:r>
              <a:rPr lang="ru-RU" i="1"/>
              <a:t>поселения</a:t>
            </a:r>
            <a:endParaRPr/>
          </a:p>
        </p:txBody>
      </p:sp>
      <p:sp>
        <p:nvSpPr>
          <p:cNvPr id="1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</p:spPr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15" name="TextBox 1"/>
          <p:cNvSpPr/>
          <p:nvPr/>
        </p:nvSpPr>
        <p:spPr bwMode="auto">
          <a:xfrm>
            <a:off x="4687598" y="6448425"/>
            <a:ext cx="428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11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9"/>
            <a:ext cx="7958137" cy="789538"/>
          </a:xfrm>
        </p:spPr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Прямоугольник 6"/>
          <p:cNvSpPr/>
          <p:nvPr/>
        </p:nvSpPr>
        <p:spPr bwMode="auto">
          <a:xfrm>
            <a:off x="2057400" y="485294"/>
            <a:ext cx="6000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Тарифы на коммунальные услуги 2022- 2024 год</a:t>
            </a:r>
            <a:endParaRPr/>
          </a:p>
        </p:txBody>
      </p:sp>
      <p:sp>
        <p:nvSpPr>
          <p:cNvPr id="2" name="TextBox 1"/>
          <p:cNvSpPr txBox="1"/>
          <p:nvPr/>
        </p:nvSpPr>
        <p:spPr bwMode="auto">
          <a:xfrm>
            <a:off x="1764245" y="997832"/>
            <a:ext cx="6587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/>
              <a:t>Повышение тарифов на основании указа губернатора № 298-уг от 25 ноября 2022г.</a:t>
            </a:r>
            <a:endParaRPr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257388"/>
              </p:ext>
            </p:extLst>
          </p:nvPr>
        </p:nvGraphicFramePr>
        <p:xfrm>
          <a:off x="1259632" y="1274831"/>
          <a:ext cx="7416825" cy="5414764"/>
        </p:xfrm>
        <a:graphic>
          <a:graphicData uri="http://schemas.openxmlformats.org/drawingml/2006/table">
            <a:tbl>
              <a:tblPr/>
              <a:tblGrid>
                <a:gridCol w="133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39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8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92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92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92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42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655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Наименование услуги 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Организация, предоставляющая услугу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Ед.  изм.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Тариф  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30.11.22-30.06.2023  </a:t>
                      </a:r>
                      <a:endParaRPr lang="ru-RU" sz="1700" b="1" dirty="0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Тариф  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01.07.23-01.07.2024</a:t>
                      </a:r>
                      <a:endParaRPr lang="ru-RU" sz="1700" b="1" dirty="0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Тариф 01.07.2024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Рост тарифа 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012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18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Теплоноситель ГВС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ООО "УКС"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м3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42,26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46,48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51,35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10,0%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217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Отопление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Гкал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2036,88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2240,56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2475,80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10,0%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0781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+mn-lt"/>
                        </a:rPr>
                        <a:t>Холодное водоснабжение    </a:t>
                      </a:r>
                      <a:endParaRPr lang="ru-RU" sz="1700" b="1" dirty="0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м3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17,47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19,04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20,94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10,0%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32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Водоотведение  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м3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26,19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28,54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31,39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10,0%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4302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Твердое топливо (уголь марки ДКОМ)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тн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3130,22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6133,82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6133,82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0,0%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437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Электроэнергия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ООО "Иркутскэнергосбыт", ООО «Русэнергосбыт»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кВт.ч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1,30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1,42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1,58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9,0%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1942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Обращение с ТКО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ООО "РТ-НЭО Иркутск"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м2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517,13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563,66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620,02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10,0%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39551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Городские перевозки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+mn-lt"/>
                        </a:rPr>
                        <a:t>ООО "Партнерство Баргузин",  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+mn-lt"/>
                        </a:rPr>
                        <a:t>ООО "</a:t>
                      </a: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+mn-lt"/>
                        </a:rPr>
                        <a:t>Автодрайв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+mn-lt"/>
                        </a:rPr>
                        <a:t>", 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+mn-lt"/>
                        </a:rPr>
                        <a:t>ИП Зинуров Т.Г.</a:t>
                      </a:r>
                      <a:endParaRPr lang="ru-RU" sz="1700" b="1" dirty="0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руб. за 1 поездку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20,00 (с 19 часов 25,00)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25,00 (с 19час. 30,00)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30,00 (с 19час. 35,00)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25,0%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20291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Взнос на капитальный ремонт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Фонд капитального ремонта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м2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5,3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5,98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</a:rPr>
                        <a:t>6,66</a:t>
                      </a:r>
                      <a:endParaRPr lang="ru-RU" sz="1700" b="1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+mn-lt"/>
                        </a:rPr>
                        <a:t>11,0%</a:t>
                      </a:r>
                      <a:endParaRPr lang="ru-RU" sz="1700" b="1" dirty="0">
                        <a:latin typeface="+mn-lt"/>
                      </a:endParaRPr>
                    </a:p>
                  </a:txBody>
                  <a:tcPr marL="62698" marR="62698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</p:spPr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Прямоугольник 10"/>
          <p:cNvSpPr/>
          <p:nvPr/>
        </p:nvSpPr>
        <p:spPr bwMode="auto">
          <a:xfrm>
            <a:off x="2181225" y="583943"/>
            <a:ext cx="5448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Тарифы на жилищные услуги на 2024 год</a:t>
            </a:r>
            <a:endParaRPr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042215"/>
              </p:ext>
            </p:extLst>
          </p:nvPr>
        </p:nvGraphicFramePr>
        <p:xfrm>
          <a:off x="1650380" y="1700808"/>
          <a:ext cx="6768752" cy="4095655"/>
        </p:xfrm>
        <a:graphic>
          <a:graphicData uri="http://schemas.openxmlformats.org/drawingml/2006/table">
            <a:tbl>
              <a:tblPr/>
              <a:tblGrid>
                <a:gridCol w="764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9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4650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№ п/п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1270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</a:rPr>
                        <a:t>Наименование стоимости жилищных услуг</a:t>
                      </a:r>
                      <a:endParaRPr lang="ru-RU" sz="2000" b="1" dirty="0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Стоимость за 1 кв.м. в месяц в руб.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650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1.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1270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</a:rPr>
                        <a:t>Содержание и аварийное обслуживание внутридомовых инженерных сетей</a:t>
                      </a:r>
                      <a:endParaRPr lang="ru-RU" sz="2000" b="1" dirty="0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5,26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62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2.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1270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</a:rPr>
                        <a:t>Содержание и аварийное обслуживание внутридомовых электрических сетей</a:t>
                      </a:r>
                      <a:endParaRPr lang="ru-RU" sz="2000" b="1" dirty="0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0,87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8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3.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1270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Уборка придомовой территорий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6,06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5197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4.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1270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Управление многоквартирным домом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4,35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8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5.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1270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</a:rPr>
                        <a:t>Ремонт мест общего пользования</a:t>
                      </a:r>
                      <a:endParaRPr lang="ru-RU" sz="2000" b="1" dirty="0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</a:rPr>
                        <a:t>2,45</a:t>
                      </a:r>
                      <a:endParaRPr lang="ru-RU" sz="2000" b="1" dirty="0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8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Уборка МОП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8,09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8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  <a:endParaRPr lang="ru-RU" sz="2000" b="1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</a:rPr>
                        <a:t>Взнос на капитальный ремонт</a:t>
                      </a:r>
                      <a:endParaRPr lang="ru-RU" sz="2000" b="1" dirty="0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</a:rPr>
                        <a:t>6,66</a:t>
                      </a:r>
                      <a:endParaRPr lang="ru-RU" sz="2000" b="1" dirty="0">
                        <a:latin typeface="+mn-lt"/>
                      </a:endParaRPr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/>
          <p:nvPr/>
        </p:nvSpPr>
        <p:spPr bwMode="auto">
          <a:xfrm>
            <a:off x="2300182" y="406400"/>
            <a:ext cx="6303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 и водоотведение</a:t>
            </a:r>
            <a:endParaRPr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16</a:t>
            </a:fld>
            <a:endParaRPr lang="en-US"/>
          </a:p>
        </p:txBody>
      </p:sp>
      <p:sp>
        <p:nvSpPr>
          <p:cNvPr id="14" name="TextBox 13"/>
          <p:cNvSpPr/>
          <p:nvPr/>
        </p:nvSpPr>
        <p:spPr bwMode="auto">
          <a:xfrm>
            <a:off x="1076985" y="1472238"/>
            <a:ext cx="75456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000"/>
              <a:t>Объем средств, направленных на ремонт объектов ЖКХ </a:t>
            </a:r>
            <a:endParaRPr sz="2000"/>
          </a:p>
          <a:p>
            <a:pPr>
              <a:defRPr/>
            </a:pPr>
            <a:r>
              <a:rPr lang="ru-RU" sz="2000"/>
              <a:t>при подготовке к отопительному сезону в 2023 году </a:t>
            </a:r>
            <a:endParaRPr sz="2000"/>
          </a:p>
        </p:txBody>
      </p:sp>
      <p:sp>
        <p:nvSpPr>
          <p:cNvPr id="3" name="TextBox 2"/>
          <p:cNvSpPr txBox="1"/>
          <p:nvPr/>
        </p:nvSpPr>
        <p:spPr bwMode="auto">
          <a:xfrm>
            <a:off x="3018222" y="2773187"/>
            <a:ext cx="3663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800"/>
              <a:t>Всего 51,9 млн.руб.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1704452" y="3561591"/>
            <a:ext cx="24336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800"/>
              <a:t>Областные </a:t>
            </a:r>
            <a:endParaRPr/>
          </a:p>
          <a:p>
            <a:pPr>
              <a:defRPr/>
            </a:pPr>
            <a:r>
              <a:rPr lang="ru-RU" sz="2800"/>
              <a:t> 41 млн. руб.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5351626" y="3561591"/>
            <a:ext cx="273344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800" dirty="0"/>
              <a:t>Местные</a:t>
            </a:r>
            <a:endParaRPr dirty="0"/>
          </a:p>
          <a:p>
            <a:pPr>
              <a:defRPr/>
            </a:pPr>
            <a:r>
              <a:rPr lang="ru-RU" sz="2800" dirty="0"/>
              <a:t> 10,9 млн. руб.</a:t>
            </a:r>
            <a:endParaRPr dirty="0"/>
          </a:p>
        </p:txBody>
      </p:sp>
      <p:sp>
        <p:nvSpPr>
          <p:cNvPr id="6" name="TextBox 5"/>
          <p:cNvSpPr txBox="1"/>
          <p:nvPr/>
        </p:nvSpPr>
        <p:spPr bwMode="auto">
          <a:xfrm>
            <a:off x="1342879" y="5789237"/>
            <a:ext cx="73837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ru-RU" dirty="0"/>
              <a:t>Кроме того, 26,9 млн. руб. направлено на оплату проекта КОС, </a:t>
            </a:r>
            <a:endParaRPr dirty="0"/>
          </a:p>
          <a:p>
            <a:pPr algn="l">
              <a:defRPr/>
            </a:pPr>
            <a:r>
              <a:rPr lang="ru-RU" dirty="0"/>
              <a:t>В т.ч. 22,3 млн.руб областные средства, 4,7 млн.руб. местные</a:t>
            </a: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/>
          <p:nvPr/>
        </p:nvSpPr>
        <p:spPr bwMode="auto">
          <a:xfrm>
            <a:off x="1715982" y="1117600"/>
            <a:ext cx="6303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 и водоотведение</a:t>
            </a:r>
            <a:endParaRPr/>
          </a:p>
        </p:txBody>
      </p:sp>
      <p:sp>
        <p:nvSpPr>
          <p:cNvPr id="6" name="TextBox 5"/>
          <p:cNvSpPr/>
          <p:nvPr/>
        </p:nvSpPr>
        <p:spPr bwMode="auto">
          <a:xfrm>
            <a:off x="1808067" y="1551528"/>
            <a:ext cx="65554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ru-RU"/>
              <a:t>Распределение  денежных средств по видам работ</a:t>
            </a:r>
            <a:endParaRPr/>
          </a:p>
          <a:p>
            <a:pPr algn="l">
              <a:defRPr/>
            </a:pPr>
            <a:r>
              <a:rPr lang="ru-RU"/>
              <a:t> при подготовке к отопительному сезону 2023-2024гг, %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17</a:t>
            </a:fld>
            <a:endParaRPr lang="en-US"/>
          </a:p>
        </p:txBody>
      </p:sp>
      <p:sp>
        <p:nvSpPr>
          <p:cNvPr id="8" name="TextBox 7"/>
          <p:cNvSpPr/>
          <p:nvPr/>
        </p:nvSpPr>
        <p:spPr bwMode="auto">
          <a:xfrm rot="16199998">
            <a:off x="1488750" y="4668966"/>
            <a:ext cx="9156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2012-2013</a:t>
            </a:r>
            <a:endParaRPr/>
          </a:p>
        </p:txBody>
      </p:sp>
      <p:sp>
        <p:nvSpPr>
          <p:cNvPr id="9" name="TextBox 9"/>
          <p:cNvSpPr/>
          <p:nvPr/>
        </p:nvSpPr>
        <p:spPr bwMode="auto">
          <a:xfrm rot="16199998">
            <a:off x="1907849" y="4707066"/>
            <a:ext cx="9156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2013-2014</a:t>
            </a:r>
            <a:endParaRPr/>
          </a:p>
        </p:txBody>
      </p:sp>
      <p:sp>
        <p:nvSpPr>
          <p:cNvPr id="10" name="TextBox 10"/>
          <p:cNvSpPr/>
          <p:nvPr/>
        </p:nvSpPr>
        <p:spPr bwMode="auto">
          <a:xfrm rot="16199998">
            <a:off x="2288850" y="4681666"/>
            <a:ext cx="9156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2014-2015</a:t>
            </a:r>
            <a:endParaRPr/>
          </a:p>
        </p:txBody>
      </p:sp>
      <p:graphicFrame>
        <p:nvGraphicFramePr>
          <p:cNvPr id="11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1334692"/>
              </p:ext>
            </p:extLst>
          </p:nvPr>
        </p:nvGraphicFramePr>
        <p:xfrm>
          <a:off x="975846" y="2013193"/>
          <a:ext cx="7747934" cy="4347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7" name="Номер слайда 7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18</a:t>
            </a:fld>
            <a:endParaRPr lang="en-US"/>
          </a:p>
        </p:txBody>
      </p:sp>
      <p:sp>
        <p:nvSpPr>
          <p:cNvPr id="8" name="TextBox 9"/>
          <p:cNvSpPr/>
          <p:nvPr/>
        </p:nvSpPr>
        <p:spPr bwMode="auto">
          <a:xfrm>
            <a:off x="2819216" y="304800"/>
            <a:ext cx="5778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</a:t>
            </a:r>
            <a:endParaRPr/>
          </a:p>
        </p:txBody>
      </p:sp>
      <p:sp>
        <p:nvSpPr>
          <p:cNvPr id="14" name="TextBox 13"/>
          <p:cNvSpPr txBox="1"/>
          <p:nvPr/>
        </p:nvSpPr>
        <p:spPr bwMode="auto">
          <a:xfrm>
            <a:off x="755576" y="1196752"/>
            <a:ext cx="8388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>
                <a:latin typeface="Times New Roman"/>
                <a:cs typeface="Times New Roman"/>
              </a:rPr>
              <a:t>Капитальный ремонт участка тепловых сетей от котельной «Центральная» по ул. Бабушкина                       L-306 </a:t>
            </a:r>
            <a:r>
              <a:rPr lang="ru-RU" sz="2400" dirty="0" err="1">
                <a:latin typeface="Times New Roman"/>
                <a:cs typeface="Times New Roman"/>
              </a:rPr>
              <a:t>м.п</a:t>
            </a:r>
            <a:r>
              <a:rPr lang="ru-RU" sz="2400" dirty="0">
                <a:latin typeface="Times New Roman"/>
                <a:cs typeface="Times New Roman"/>
              </a:rPr>
              <a:t>., 29,3 </a:t>
            </a:r>
            <a:r>
              <a:rPr lang="ru-RU" sz="2400" dirty="0" err="1">
                <a:latin typeface="Times New Roman"/>
                <a:cs typeface="Times New Roman"/>
              </a:rPr>
              <a:t>млн.руб</a:t>
            </a:r>
            <a:r>
              <a:rPr lang="ru-RU" sz="2400" dirty="0">
                <a:latin typeface="Times New Roman"/>
                <a:cs typeface="Times New Roman"/>
              </a:rPr>
              <a:t>.</a:t>
            </a:r>
            <a:endParaRPr dirty="0"/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30536" y="2422959"/>
            <a:ext cx="2181225" cy="3819525"/>
          </a:xfrm>
          <a:prstGeom prst="rect">
            <a:avLst/>
          </a:prstGeom>
          <a:noFill/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55694" y="2445933"/>
            <a:ext cx="2501238" cy="2180927"/>
          </a:xfrm>
          <a:prstGeom prst="rect">
            <a:avLst/>
          </a:prstGeom>
          <a:noFill/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00866" y="2348880"/>
            <a:ext cx="2768584" cy="4204320"/>
          </a:xfrm>
          <a:prstGeom prst="rect">
            <a:avLst/>
          </a:prstGeom>
          <a:noFill/>
        </p:spPr>
      </p:pic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2267744" y="4785699"/>
            <a:ext cx="4057650" cy="1638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Номер слайда 7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19</a:t>
            </a:fld>
            <a:endParaRPr lang="en-US"/>
          </a:p>
        </p:txBody>
      </p:sp>
      <p:sp>
        <p:nvSpPr>
          <p:cNvPr id="6" name="TextBox 9"/>
          <p:cNvSpPr/>
          <p:nvPr/>
        </p:nvSpPr>
        <p:spPr bwMode="auto">
          <a:xfrm>
            <a:off x="2911352" y="292100"/>
            <a:ext cx="5778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</a:t>
            </a:r>
            <a:endParaRPr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054512" y="1283937"/>
            <a:ext cx="77880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Капитальный ремонт теплообменного оборудования в котельной "Рудо" на луч по ул. Школьной</a:t>
            </a:r>
            <a:endParaRPr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3766" y="2563846"/>
            <a:ext cx="4949726" cy="2762638"/>
          </a:xfrm>
          <a:prstGeom prst="rect">
            <a:avLst/>
          </a:prstGeom>
          <a:noFill/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6009214" y="2555874"/>
            <a:ext cx="2986954" cy="27626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Экономика</a:t>
            </a:r>
            <a:endParaRPr lang="en-US"/>
          </a:p>
        </p:txBody>
      </p:sp>
      <p:sp>
        <p:nvSpPr>
          <p:cNvPr id="5" name="TextBox 35"/>
          <p:cNvSpPr/>
          <p:nvPr/>
        </p:nvSpPr>
        <p:spPr bwMode="auto">
          <a:xfrm>
            <a:off x="870563" y="1117600"/>
            <a:ext cx="79940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Социально-экономические показатели за 2023 год </a:t>
            </a:r>
            <a:endParaRPr/>
          </a:p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по Слюдянскому муниципальному образованию</a:t>
            </a:r>
            <a:endParaRPr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</a:t>
            </a:fld>
            <a:endParaRPr lang="en-US"/>
          </a:p>
        </p:txBody>
      </p:sp>
      <p:sp>
        <p:nvSpPr>
          <p:cNvPr id="7" name="TextBox 11"/>
          <p:cNvSpPr/>
          <p:nvPr/>
        </p:nvSpPr>
        <p:spPr bwMode="auto">
          <a:xfrm>
            <a:off x="1022141" y="2044699"/>
            <a:ext cx="77408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sz="2800" dirty="0">
                <a:latin typeface="Arial"/>
                <a:ea typeface="Arial"/>
                <a:cs typeface="Arial"/>
              </a:rPr>
              <a:t>Численность населения, чел.         18362 </a:t>
            </a:r>
            <a:endParaRPr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endParaRPr sz="2800"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r>
              <a:rPr lang="ru-RU" sz="2800" dirty="0">
                <a:solidFill>
                  <a:srgbClr val="00B050"/>
                </a:solidFill>
                <a:latin typeface="Arial"/>
                <a:ea typeface="Arial"/>
                <a:cs typeface="Arial"/>
              </a:rPr>
              <a:t>Рождаемость</a:t>
            </a:r>
            <a:r>
              <a:rPr lang="ru-RU" sz="2800" dirty="0">
                <a:latin typeface="Arial"/>
                <a:ea typeface="Arial"/>
                <a:cs typeface="Arial"/>
              </a:rPr>
              <a:t>/</a:t>
            </a:r>
            <a:r>
              <a:rPr lang="ru-RU" sz="280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Смертность</a:t>
            </a:r>
            <a:r>
              <a:rPr lang="ru-RU" sz="2800" dirty="0">
                <a:latin typeface="Arial"/>
                <a:ea typeface="Arial"/>
                <a:cs typeface="Arial"/>
              </a:rPr>
              <a:t>, чел.      </a:t>
            </a:r>
            <a:r>
              <a:rPr lang="ru-RU" sz="2800" dirty="0">
                <a:solidFill>
                  <a:srgbClr val="00B050"/>
                </a:solidFill>
                <a:latin typeface="Arial"/>
                <a:ea typeface="Arial"/>
                <a:cs typeface="Arial"/>
              </a:rPr>
              <a:t>147</a:t>
            </a:r>
            <a:r>
              <a:rPr lang="ru-RU" sz="2800" dirty="0">
                <a:latin typeface="Arial"/>
                <a:ea typeface="Arial"/>
                <a:cs typeface="Arial"/>
              </a:rPr>
              <a:t>/</a:t>
            </a:r>
            <a:r>
              <a:rPr lang="ru-RU" sz="280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260</a:t>
            </a:r>
            <a:endParaRPr dirty="0">
              <a:solidFill>
                <a:srgbClr val="FF0000"/>
              </a:solidFill>
              <a:latin typeface="Arial"/>
              <a:ea typeface="Arial"/>
              <a:cs typeface="Arial"/>
            </a:endParaRPr>
          </a:p>
          <a:p>
            <a:pPr algn="l">
              <a:defRPr/>
            </a:pPr>
            <a:endParaRPr sz="2800"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r>
              <a:rPr lang="ru-RU" sz="2800" dirty="0">
                <a:solidFill>
                  <a:srgbClr val="00B050"/>
                </a:solidFill>
                <a:latin typeface="Arial"/>
                <a:ea typeface="Arial"/>
                <a:cs typeface="Arial"/>
              </a:rPr>
              <a:t>Количество браков</a:t>
            </a:r>
            <a:r>
              <a:rPr lang="ru-RU" sz="2800" dirty="0">
                <a:latin typeface="Arial"/>
                <a:ea typeface="Arial"/>
                <a:cs typeface="Arial"/>
              </a:rPr>
              <a:t>/</a:t>
            </a:r>
            <a:r>
              <a:rPr lang="ru-RU" sz="280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Разводов</a:t>
            </a:r>
            <a:r>
              <a:rPr lang="ru-RU" sz="2800" dirty="0">
                <a:latin typeface="Arial"/>
                <a:ea typeface="Arial"/>
                <a:cs typeface="Arial"/>
              </a:rPr>
              <a:t>, шт  </a:t>
            </a:r>
            <a:r>
              <a:rPr lang="ru-RU" sz="2800" dirty="0">
                <a:solidFill>
                  <a:srgbClr val="00B050"/>
                </a:solidFill>
                <a:latin typeface="Arial"/>
                <a:ea typeface="Arial"/>
                <a:cs typeface="Arial"/>
              </a:rPr>
              <a:t>161</a:t>
            </a:r>
            <a:r>
              <a:rPr lang="ru-RU" sz="2800" dirty="0">
                <a:latin typeface="Arial"/>
                <a:ea typeface="Arial"/>
                <a:cs typeface="Arial"/>
              </a:rPr>
              <a:t>/</a:t>
            </a:r>
            <a:r>
              <a:rPr lang="ru-RU" sz="280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118</a:t>
            </a:r>
            <a:endParaRPr dirty="0">
              <a:solidFill>
                <a:srgbClr val="FF0000"/>
              </a:solidFill>
            </a:endParaRPr>
          </a:p>
          <a:p>
            <a:pPr algn="l">
              <a:defRPr/>
            </a:pPr>
            <a:endParaRPr sz="2800"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r>
              <a:rPr lang="ru-RU" sz="2800" dirty="0">
                <a:latin typeface="Arial"/>
                <a:ea typeface="Arial"/>
                <a:cs typeface="Arial"/>
              </a:rPr>
              <a:t>Прожиточный минимум, руб.          16380</a:t>
            </a:r>
            <a:endParaRPr sz="2800"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endParaRPr sz="2800"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r>
              <a:rPr lang="ru-RU" sz="2800" dirty="0">
                <a:latin typeface="Arial"/>
                <a:ea typeface="Arial"/>
                <a:cs typeface="Arial"/>
              </a:rPr>
              <a:t>Среднемесячная ЗП , руб.                 47715                             </a:t>
            </a:r>
            <a:endParaRPr dirty="0">
              <a:latin typeface="Arial"/>
              <a:ea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7249155" y="3339484"/>
            <a:ext cx="623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+ 2</a:t>
            </a:r>
            <a:endParaRPr/>
          </a:p>
        </p:txBody>
      </p:sp>
      <p:sp>
        <p:nvSpPr>
          <p:cNvPr id="13" name="TextBox 12"/>
          <p:cNvSpPr txBox="1"/>
          <p:nvPr/>
        </p:nvSpPr>
        <p:spPr bwMode="auto">
          <a:xfrm>
            <a:off x="7872931" y="3349184"/>
            <a:ext cx="722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- 12</a:t>
            </a:r>
            <a:endParaRPr/>
          </a:p>
        </p:txBody>
      </p:sp>
      <p:sp>
        <p:nvSpPr>
          <p:cNvPr id="16" name="TextBox 15"/>
          <p:cNvSpPr txBox="1"/>
          <p:nvPr/>
        </p:nvSpPr>
        <p:spPr bwMode="auto">
          <a:xfrm>
            <a:off x="7398181" y="4197678"/>
            <a:ext cx="722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-63</a:t>
            </a:r>
            <a:endParaRPr/>
          </a:p>
        </p:txBody>
      </p:sp>
      <p:sp>
        <p:nvSpPr>
          <p:cNvPr id="18" name="TextBox 17"/>
          <p:cNvSpPr txBox="1"/>
          <p:nvPr/>
        </p:nvSpPr>
        <p:spPr bwMode="auto">
          <a:xfrm>
            <a:off x="7954379" y="4211796"/>
            <a:ext cx="722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-1</a:t>
            </a:r>
            <a:endParaRPr/>
          </a:p>
        </p:txBody>
      </p:sp>
      <p:sp>
        <p:nvSpPr>
          <p:cNvPr id="20" name="TextBox 19"/>
          <p:cNvSpPr txBox="1"/>
          <p:nvPr/>
        </p:nvSpPr>
        <p:spPr bwMode="auto">
          <a:xfrm>
            <a:off x="7398181" y="5046172"/>
            <a:ext cx="949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+3,3%</a:t>
            </a:r>
            <a:endParaRPr/>
          </a:p>
        </p:txBody>
      </p:sp>
      <p:sp>
        <p:nvSpPr>
          <p:cNvPr id="22" name="TextBox 21"/>
          <p:cNvSpPr txBox="1"/>
          <p:nvPr/>
        </p:nvSpPr>
        <p:spPr bwMode="auto">
          <a:xfrm>
            <a:off x="7582939" y="5915853"/>
            <a:ext cx="850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+10%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/>
          <p:nvPr/>
        </p:nvSpPr>
        <p:spPr bwMode="auto">
          <a:xfrm>
            <a:off x="3443475" y="279400"/>
            <a:ext cx="3676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6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20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812255" y="1204105"/>
            <a:ext cx="80751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Строительство</a:t>
            </a:r>
            <a:r>
              <a:rPr lang="ru-RU">
                <a:latin typeface="Times New Roman"/>
                <a:cs typeface="Times New Roman"/>
              </a:rPr>
              <a:t> </a:t>
            </a:r>
            <a:r>
              <a:rPr lang="ru-RU" sz="2400">
                <a:latin typeface="Times New Roman"/>
                <a:cs typeface="Times New Roman"/>
              </a:rPr>
              <a:t>объекта электросетевого хозяйства воздушной линии 10кВ, трансформаторной подстанции, ВРУ котельной «Рудо»</a:t>
            </a:r>
            <a:endParaRPr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4495" y="2404434"/>
            <a:ext cx="4680520" cy="40033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/>
          <p:nvPr/>
        </p:nvSpPr>
        <p:spPr bwMode="auto">
          <a:xfrm>
            <a:off x="3443475" y="279400"/>
            <a:ext cx="3676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6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21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90327" y="1078710"/>
            <a:ext cx="79581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Поставка трубной продукции для выполнения капитального ремонта участков тепловых сетей по улицам 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</a:rPr>
              <a:t>Перевальская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, Фрунзе, Советская, Горняцкая</a:t>
            </a:r>
            <a:endParaRPr dirty="0"/>
          </a:p>
        </p:txBody>
      </p:sp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5580112" y="2780928"/>
            <a:ext cx="2592289" cy="3460874"/>
          </a:xfrm>
          <a:prstGeom prst="rect">
            <a:avLst/>
          </a:prstGeom>
          <a:noFill/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486868" y="2780928"/>
            <a:ext cx="3947117" cy="34304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/>
          <p:nvPr/>
        </p:nvSpPr>
        <p:spPr bwMode="auto">
          <a:xfrm>
            <a:off x="3443475" y="279400"/>
            <a:ext cx="3676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6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22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69063" y="1117304"/>
            <a:ext cx="73231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/>
                <a:cs typeface="Times New Roman"/>
              </a:rPr>
              <a:t>Ремонт участка инженерных сетей водоотведения по адресу: </a:t>
            </a:r>
          </a:p>
          <a:p>
            <a:pPr>
              <a:defRPr/>
            </a:pPr>
            <a:r>
              <a:rPr lang="ru-RU" sz="1600" dirty="0">
                <a:latin typeface="Times New Roman"/>
                <a:cs typeface="Times New Roman"/>
              </a:rPr>
              <a:t>г. Слюдянка, ул. Ленинградская, 2А</a:t>
            </a:r>
            <a:endParaRPr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15816" y="1743057"/>
            <a:ext cx="3600400" cy="46722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23</a:t>
            </a:fld>
            <a:endParaRPr lang="en-US"/>
          </a:p>
        </p:txBody>
      </p:sp>
      <p:sp>
        <p:nvSpPr>
          <p:cNvPr id="6" name="TextBox 13"/>
          <p:cNvSpPr/>
          <p:nvPr/>
        </p:nvSpPr>
        <p:spPr bwMode="auto">
          <a:xfrm>
            <a:off x="962314" y="1328341"/>
            <a:ext cx="782137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800"/>
              <a:t>КОС введены в эксплуатацию в 2010 году,</a:t>
            </a:r>
            <a:endParaRPr/>
          </a:p>
          <a:p>
            <a:pPr algn="ctr">
              <a:defRPr/>
            </a:pPr>
            <a:r>
              <a:rPr lang="ru-RU" sz="2800"/>
              <a:t>находятся в предаварийном состоянии,</a:t>
            </a:r>
            <a:endParaRPr/>
          </a:p>
          <a:p>
            <a:pPr algn="ctr">
              <a:defRPr/>
            </a:pPr>
            <a:r>
              <a:rPr lang="ru-RU" sz="2800"/>
              <a:t>качество очистки неудовлетворительное</a:t>
            </a:r>
            <a:endParaRPr/>
          </a:p>
        </p:txBody>
      </p:sp>
      <p:pic>
        <p:nvPicPr>
          <p:cNvPr id="17" name="Рисунок 16"/>
          <p:cNvPicPr/>
          <p:nvPr/>
        </p:nvPicPr>
        <p:blipFill>
          <a:blip r:embed="rId3"/>
          <a:stretch/>
        </p:blipFill>
        <p:spPr bwMode="auto">
          <a:xfrm>
            <a:off x="899592" y="2974298"/>
            <a:ext cx="3867696" cy="2974981"/>
          </a:xfrm>
          <a:prstGeom prst="rect">
            <a:avLst/>
          </a:prstGeom>
        </p:spPr>
      </p:pic>
      <p:pic>
        <p:nvPicPr>
          <p:cNvPr id="18" name="Рисунок 17"/>
          <p:cNvPicPr/>
          <p:nvPr/>
        </p:nvPicPr>
        <p:blipFill>
          <a:blip r:embed="rId4"/>
          <a:stretch/>
        </p:blipFill>
        <p:spPr bwMode="auto">
          <a:xfrm>
            <a:off x="4986872" y="2974298"/>
            <a:ext cx="3994928" cy="297498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24</a:t>
            </a:fld>
            <a:endParaRPr lang="en-US"/>
          </a:p>
        </p:txBody>
      </p:sp>
      <p:sp>
        <p:nvSpPr>
          <p:cNvPr id="6" name="TextBox 13"/>
          <p:cNvSpPr/>
          <p:nvPr/>
        </p:nvSpPr>
        <p:spPr bwMode="auto">
          <a:xfrm>
            <a:off x="2164568" y="1328341"/>
            <a:ext cx="5416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800"/>
              <a:t>План ЗУ проектируемых КОС</a:t>
            </a:r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164568" y="1953031"/>
            <a:ext cx="5235138" cy="44681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 bwMode="auto">
          <a:xfrm>
            <a:off x="2748611" y="2348880"/>
            <a:ext cx="2101202" cy="2880320"/>
          </a:xfrm>
          <a:prstGeom prst="rect">
            <a:avLst/>
          </a:prstGeom>
          <a:solidFill>
            <a:srgbClr val="FFFFFF">
              <a:alpha val="0"/>
            </a:srgbClr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878230" y="2708920"/>
            <a:ext cx="2521476" cy="3712270"/>
          </a:xfrm>
          <a:prstGeom prst="rect">
            <a:avLst/>
          </a:prstGeom>
          <a:solidFill>
            <a:srgbClr val="FFFFFF">
              <a:alpha val="0"/>
            </a:srgbClr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 bwMode="auto">
          <a:xfrm>
            <a:off x="740165" y="3645024"/>
            <a:ext cx="1980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Существующие</a:t>
            </a:r>
            <a:endParaRPr/>
          </a:p>
          <a:p>
            <a:pPr>
              <a:defRPr/>
            </a:pPr>
            <a:r>
              <a:rPr lang="ru-RU"/>
              <a:t> КОС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7563475" y="4168822"/>
            <a:ext cx="990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dirty="0"/>
              <a:t>Проект</a:t>
            </a:r>
          </a:p>
          <a:p>
            <a:pPr>
              <a:defRPr/>
            </a:pPr>
            <a:r>
              <a:rPr lang="ru-RU" dirty="0"/>
              <a:t>новых</a:t>
            </a:r>
            <a:endParaRPr dirty="0"/>
          </a:p>
          <a:p>
            <a:pPr>
              <a:defRPr/>
            </a:pPr>
            <a:r>
              <a:rPr lang="ru-RU" dirty="0"/>
              <a:t> КОС</a:t>
            </a:r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Жилищный фонд</a:t>
            </a:r>
            <a:endParaRPr lang="en-US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25</a:t>
            </a:fld>
            <a:endParaRPr lang="en-US"/>
          </a:p>
        </p:txBody>
      </p:sp>
      <p:sp>
        <p:nvSpPr>
          <p:cNvPr id="6" name="TextBox 13"/>
          <p:cNvSpPr/>
          <p:nvPr/>
        </p:nvSpPr>
        <p:spPr bwMode="auto">
          <a:xfrm>
            <a:off x="711036" y="1328341"/>
            <a:ext cx="83238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800"/>
              <a:t>Подготовка МКД к работе в зимних условиях </a:t>
            </a:r>
            <a:endParaRPr/>
          </a:p>
          <a:p>
            <a:pPr algn="ctr">
              <a:defRPr/>
            </a:pPr>
            <a:r>
              <a:rPr lang="ru-RU" sz="2800"/>
              <a:t>за 2023 год</a:t>
            </a:r>
            <a:endParaRPr/>
          </a:p>
        </p:txBody>
      </p:sp>
      <p:sp>
        <p:nvSpPr>
          <p:cNvPr id="7" name="TextBox 14"/>
          <p:cNvSpPr/>
          <p:nvPr/>
        </p:nvSpPr>
        <p:spPr bwMode="auto">
          <a:xfrm>
            <a:off x="1444153" y="3113769"/>
            <a:ext cx="6524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/>
              <a:t>Текущий ремонт 39 подъездов на 18 МКД</a:t>
            </a:r>
            <a:endParaRPr/>
          </a:p>
        </p:txBody>
      </p:sp>
      <p:sp>
        <p:nvSpPr>
          <p:cNvPr id="8" name="TextBox 15"/>
          <p:cNvSpPr/>
          <p:nvPr/>
        </p:nvSpPr>
        <p:spPr bwMode="auto">
          <a:xfrm>
            <a:off x="1656587" y="3783699"/>
            <a:ext cx="5062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/>
              <a:t>Подъездные козырьки - 7 МКД</a:t>
            </a:r>
            <a:endParaRPr/>
          </a:p>
        </p:txBody>
      </p:sp>
      <p:sp>
        <p:nvSpPr>
          <p:cNvPr id="9" name="TextBox 17"/>
          <p:cNvSpPr/>
          <p:nvPr/>
        </p:nvSpPr>
        <p:spPr bwMode="auto">
          <a:xfrm>
            <a:off x="1483991" y="4494163"/>
            <a:ext cx="4283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/>
              <a:t>Ремонт отмостки - 13 МКД;</a:t>
            </a:r>
            <a:endParaRPr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35708" y="3163499"/>
            <a:ext cx="368300" cy="379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62523" y="3829132"/>
            <a:ext cx="368300" cy="379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26412" y="4524294"/>
            <a:ext cx="368300" cy="379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76646" y="5150420"/>
            <a:ext cx="368300" cy="37926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8"/>
          <p:cNvSpPr/>
          <p:nvPr/>
        </p:nvSpPr>
        <p:spPr bwMode="auto">
          <a:xfrm>
            <a:off x="1566032" y="5150420"/>
            <a:ext cx="3967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ru-RU" sz="2400"/>
              <a:t>Ремонт кровли - 92 МКД;</a:t>
            </a:r>
            <a:endParaRPr/>
          </a:p>
        </p:txBody>
      </p:sp>
      <p:sp>
        <p:nvSpPr>
          <p:cNvPr id="17" name="TextBox 18"/>
          <p:cNvSpPr/>
          <p:nvPr/>
        </p:nvSpPr>
        <p:spPr bwMode="auto">
          <a:xfrm>
            <a:off x="1656587" y="5729610"/>
            <a:ext cx="6091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ru-RU" sz="2400" dirty="0"/>
              <a:t>Теплоизоляционные работы - 54 МКД.</a:t>
            </a:r>
            <a:endParaRPr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81470" y="5812862"/>
            <a:ext cx="368300" cy="3792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/>
          <p:nvPr/>
        </p:nvSpPr>
        <p:spPr bwMode="auto">
          <a:xfrm>
            <a:off x="3326063" y="1117600"/>
            <a:ext cx="3083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Электроснабжение</a:t>
            </a:r>
            <a:endParaRPr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889792" y="1579265"/>
            <a:ext cx="81781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2400"/>
              <a:t>В целях улучшения качества электроснабжения в 2023 году:</a:t>
            </a:r>
            <a:endParaRPr/>
          </a:p>
          <a:p>
            <a:pPr algn="l">
              <a:defRPr/>
            </a:pPr>
            <a:endParaRPr lang="ru-RU" sz="2400"/>
          </a:p>
          <a:p>
            <a:pPr algn="l">
              <a:defRPr/>
            </a:pPr>
            <a:r>
              <a:rPr lang="ru-RU" sz="2400"/>
              <a:t>Капитальный ремонт ВЛ-0,4-6кВ  1700 м;</a:t>
            </a:r>
            <a:endParaRPr/>
          </a:p>
          <a:p>
            <a:pPr algn="l">
              <a:defRPr/>
            </a:pPr>
            <a:r>
              <a:rPr lang="ru-RU" sz="2400"/>
              <a:t>Замена 3 подстанций КТПН-630кВа;</a:t>
            </a:r>
            <a:endParaRPr/>
          </a:p>
          <a:p>
            <a:pPr algn="l">
              <a:defRPr/>
            </a:pPr>
            <a:endParaRPr lang="ru-RU" sz="2400"/>
          </a:p>
          <a:p>
            <a:pPr algn="l">
              <a:defRPr/>
            </a:pPr>
            <a:r>
              <a:rPr lang="ru-RU" sz="2400"/>
              <a:t>Новое строительство ВЛ-0,4-6кВ 1000м;</a:t>
            </a:r>
            <a:endParaRPr/>
          </a:p>
          <a:p>
            <a:pPr algn="l">
              <a:defRPr/>
            </a:pPr>
            <a:r>
              <a:rPr lang="ru-RU" sz="2400"/>
              <a:t>Новое строительство 2 подстанций;</a:t>
            </a:r>
            <a:endParaRPr/>
          </a:p>
          <a:p>
            <a:pPr algn="l">
              <a:defRPr/>
            </a:pPr>
            <a:endParaRPr lang="ru-RU" sz="2400"/>
          </a:p>
          <a:p>
            <a:pPr algn="l">
              <a:defRPr/>
            </a:pPr>
            <a:r>
              <a:rPr lang="ru-RU" sz="2400"/>
              <a:t>Выполнена замена 38 аварийных опор.</a:t>
            </a:r>
            <a:endParaRPr/>
          </a:p>
          <a:p>
            <a:pPr algn="l">
              <a:defRPr/>
            </a:pPr>
            <a:r>
              <a:rPr lang="ru-RU" sz="2400"/>
              <a:t>Замена приборов учета потребителям – 204 шт.</a:t>
            </a:r>
            <a:endParaRPr/>
          </a:p>
          <a:p>
            <a:pPr algn="l">
              <a:defRPr/>
            </a:pPr>
            <a:r>
              <a:rPr lang="ru-RU" sz="2400"/>
              <a:t>Технологическое присоединение – 179 объектов.</a:t>
            </a:r>
            <a:endParaRPr sz="20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5465855" y="1635944"/>
            <a:ext cx="3426625" cy="4104456"/>
          </a:xfrm>
          <a:prstGeom prst="rect">
            <a:avLst/>
          </a:prstGeom>
          <a:solidFill>
            <a:srgbClr val="FFFFFF">
              <a:alpha val="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907704" y="1635944"/>
            <a:ext cx="3558151" cy="4104456"/>
          </a:xfrm>
          <a:prstGeom prst="rect">
            <a:avLst/>
          </a:prstGeom>
          <a:solidFill>
            <a:srgbClr val="FFFFFF">
              <a:alpha val="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9" name="Диаграмма 8"/>
          <p:cNvGraphicFramePr>
            <a:graphicFrameLocks/>
          </p:cNvGraphicFramePr>
          <p:nvPr/>
        </p:nvGraphicFramePr>
        <p:xfrm>
          <a:off x="1619671" y="1412777"/>
          <a:ext cx="7394153" cy="4856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Номер слайда 29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27</a:t>
            </a:fld>
            <a:endParaRPr lang="en-US"/>
          </a:p>
        </p:txBody>
      </p:sp>
      <p:sp>
        <p:nvSpPr>
          <p:cNvPr id="6" name="TextBox 32"/>
          <p:cNvSpPr/>
          <p:nvPr/>
        </p:nvSpPr>
        <p:spPr bwMode="auto">
          <a:xfrm>
            <a:off x="3701619" y="990019"/>
            <a:ext cx="3083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Электроснабжение</a:t>
            </a:r>
            <a:endParaRPr/>
          </a:p>
        </p:txBody>
      </p:sp>
      <p:sp>
        <p:nvSpPr>
          <p:cNvPr id="14" name="TextBox 13"/>
          <p:cNvSpPr txBox="1"/>
          <p:nvPr/>
        </p:nvSpPr>
        <p:spPr bwMode="auto">
          <a:xfrm rot="16199998">
            <a:off x="8161845" y="280105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2023</a:t>
            </a:r>
            <a:endParaRPr/>
          </a:p>
        </p:txBody>
      </p:sp>
      <p:sp>
        <p:nvSpPr>
          <p:cNvPr id="15" name="TextBox 14"/>
          <p:cNvSpPr txBox="1"/>
          <p:nvPr/>
        </p:nvSpPr>
        <p:spPr bwMode="auto">
          <a:xfrm rot="16199998">
            <a:off x="4618776" y="344913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2023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6126101" y="4725144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2015-2019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28</a:t>
            </a:fld>
            <a:endParaRPr lang="en-US"/>
          </a:p>
        </p:txBody>
      </p:sp>
      <p:sp>
        <p:nvSpPr>
          <p:cNvPr id="7" name="TextBox 7"/>
          <p:cNvSpPr/>
          <p:nvPr/>
        </p:nvSpPr>
        <p:spPr bwMode="auto">
          <a:xfrm>
            <a:off x="2030348" y="489676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 sz="1200"/>
          </a:p>
          <a:p>
            <a:pPr>
              <a:defRPr/>
            </a:pPr>
            <a:endParaRPr lang="ru-RU" sz="1400" b="0"/>
          </a:p>
          <a:p>
            <a:pPr>
              <a:defRPr/>
            </a:pPr>
            <a:endParaRPr lang="ru-RU" sz="1400" b="0"/>
          </a:p>
        </p:txBody>
      </p:sp>
      <p:sp>
        <p:nvSpPr>
          <p:cNvPr id="11" name="TextBox 12"/>
          <p:cNvSpPr/>
          <p:nvPr/>
        </p:nvSpPr>
        <p:spPr bwMode="auto">
          <a:xfrm>
            <a:off x="1187624" y="188640"/>
            <a:ext cx="1191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ЖКХ</a:t>
            </a:r>
            <a:endParaRPr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836796"/>
              </p:ext>
            </p:extLst>
          </p:nvPr>
        </p:nvGraphicFramePr>
        <p:xfrm>
          <a:off x="1115616" y="1088526"/>
          <a:ext cx="7712022" cy="5822365"/>
        </p:xfrm>
        <a:graphic>
          <a:graphicData uri="http://schemas.openxmlformats.org/drawingml/2006/table">
            <a:tbl>
              <a:tblPr/>
              <a:tblGrid>
                <a:gridCol w="7712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003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Приоритетные направления деятельности</a:t>
                      </a:r>
                      <a:endParaRPr lang="ru-RU" sz="1800" b="1" dirty="0"/>
                    </a:p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 области ЖКХ на 2024 год:</a:t>
                      </a:r>
                      <a:endParaRPr lang="ru-RU" sz="1600" b="1" dirty="0"/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2051">
                <a:tc>
                  <a:txBody>
                    <a:bodyPr/>
                    <a:lstStyle/>
                    <a:p>
                      <a:pPr indent="-2286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1. Ремонт инженерных сетей теплоснабжения, водоснабжения, водоотведения ул. Фрунзе, 7,  пер. Волгоградский, 2,4,  ул. Ленина 10,12 ,  ул. Амбулаторная, 6, 8А, 10 .</a:t>
                      </a:r>
                    </a:p>
                    <a:p>
                      <a:pPr indent="-2286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2. Капитальный ремонт автоматики и КИП котла №2 в котельной "Центральная"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г.Слюдянка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2000" dirty="0"/>
                    </a:p>
                    <a:p>
                      <a:pPr indent="-2286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3. Капитальный ремонт дымовых труб в котельных "Стройка", "Собственная база" 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г.Слюдянка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2000" dirty="0"/>
                    </a:p>
                    <a:p>
                      <a:pPr indent="-2286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4. Капитальный ремонт теплообменного оборудования в котельной "Перевал"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г.Слюдянка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2000" dirty="0"/>
                    </a:p>
                    <a:p>
                      <a:pPr indent="-2286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5. Капитальный ремонт котельного оборудования в котельных "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Медрезерв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", "СМП", "Собственная база"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г.Слюдянка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2000" dirty="0"/>
                    </a:p>
                    <a:p>
                      <a:pPr indent="-2286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6. Капитальный ремонт газоочистного оборудования на котельных СМП, Ростелеком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г.Слюдянка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2000" dirty="0"/>
                    </a:p>
                    <a:p>
                      <a:pPr indent="-2286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7. Строительство канализационных очистных сооружений в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Слюдянском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муниципальном образовании.</a:t>
                      </a:r>
                      <a:endParaRPr lang="ru-RU" sz="2000" dirty="0"/>
                    </a:p>
                  </a:txBody>
                  <a:tcPr marL="68390" marR="6839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29</a:t>
            </a:fld>
            <a:endParaRPr lang="en-US"/>
          </a:p>
        </p:txBody>
      </p:sp>
      <p:sp>
        <p:nvSpPr>
          <p:cNvPr id="7" name="TextBox 7"/>
          <p:cNvSpPr/>
          <p:nvPr/>
        </p:nvSpPr>
        <p:spPr bwMode="auto">
          <a:xfrm>
            <a:off x="2030348" y="489676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 sz="1200"/>
          </a:p>
          <a:p>
            <a:pPr>
              <a:defRPr/>
            </a:pPr>
            <a:endParaRPr lang="ru-RU" sz="1400" b="0"/>
          </a:p>
          <a:p>
            <a:pPr>
              <a:defRPr/>
            </a:pPr>
            <a:endParaRPr lang="ru-RU" sz="1400" b="0"/>
          </a:p>
        </p:txBody>
      </p:sp>
      <p:sp>
        <p:nvSpPr>
          <p:cNvPr id="11" name="TextBox 12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B82067-140A-4620-B5BF-77C90F9C8276}"/>
              </a:ext>
            </a:extLst>
          </p:cNvPr>
          <p:cNvSpPr txBox="1"/>
          <p:nvPr/>
        </p:nvSpPr>
        <p:spPr>
          <a:xfrm>
            <a:off x="2030348" y="1035223"/>
            <a:ext cx="54745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Индекс качества городской среды</a:t>
            </a:r>
          </a:p>
          <a:p>
            <a:r>
              <a:rPr lang="ru-RU" sz="2400" dirty="0"/>
              <a:t> по Иркутской области за 2023г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3C710D-6320-4C2C-99BF-4FBEAC77A1E1}"/>
              </a:ext>
            </a:extLst>
          </p:cNvPr>
          <p:cNvSpPr txBox="1"/>
          <p:nvPr/>
        </p:nvSpPr>
        <p:spPr bwMode="auto">
          <a:xfrm>
            <a:off x="940587" y="1971304"/>
            <a:ext cx="7760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Согласно рейтинга </a:t>
            </a:r>
            <a:r>
              <a:rPr lang="ru-RU" dirty="0" err="1"/>
              <a:t>Мин.строя</a:t>
            </a:r>
            <a:r>
              <a:rPr lang="ru-RU" dirty="0"/>
              <a:t> РФ в Иркутской области 7 городов </a:t>
            </a:r>
          </a:p>
          <a:p>
            <a:r>
              <a:rPr lang="ru-RU" dirty="0"/>
              <a:t>с благоприятной городской средой из 22 городов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2DCE37-3AA6-4238-A2C0-7077E30B3240}"/>
              </a:ext>
            </a:extLst>
          </p:cNvPr>
          <p:cNvSpPr txBox="1"/>
          <p:nvPr/>
        </p:nvSpPr>
        <p:spPr bwMode="auto">
          <a:xfrm>
            <a:off x="1535491" y="2781873"/>
            <a:ext cx="1199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Крупные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AD46F0-C2CE-4F54-8808-0B39B723A112}"/>
              </a:ext>
            </a:extLst>
          </p:cNvPr>
          <p:cNvSpPr txBox="1"/>
          <p:nvPr/>
        </p:nvSpPr>
        <p:spPr bwMode="auto">
          <a:xfrm>
            <a:off x="1581384" y="3350766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0" dirty="0"/>
              <a:t>Иркутск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5B9429-18D0-46CB-AAFA-9B86F63E3790}"/>
              </a:ext>
            </a:extLst>
          </p:cNvPr>
          <p:cNvSpPr txBox="1"/>
          <p:nvPr/>
        </p:nvSpPr>
        <p:spPr bwMode="auto">
          <a:xfrm>
            <a:off x="5822077" y="2775400"/>
            <a:ext cx="18822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Малые города</a:t>
            </a:r>
          </a:p>
          <a:p>
            <a:r>
              <a:rPr lang="ru-RU" dirty="0"/>
              <a:t>5-25 тыс.(из 9) </a:t>
            </a:r>
          </a:p>
          <a:p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B2ED2B-36C3-432C-9152-656CC8DEAC24}"/>
              </a:ext>
            </a:extLst>
          </p:cNvPr>
          <p:cNvSpPr txBox="1"/>
          <p:nvPr/>
        </p:nvSpPr>
        <p:spPr bwMode="auto">
          <a:xfrm>
            <a:off x="1581384" y="3655266"/>
            <a:ext cx="1024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0" dirty="0"/>
              <a:t>Ангарск</a:t>
            </a:r>
          </a:p>
          <a:p>
            <a:r>
              <a:rPr lang="ru-RU" b="0" dirty="0"/>
              <a:t>Братск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037EA0-DD06-4C62-ADAB-C064234225D2}"/>
              </a:ext>
            </a:extLst>
          </p:cNvPr>
          <p:cNvSpPr txBox="1"/>
          <p:nvPr/>
        </p:nvSpPr>
        <p:spPr bwMode="auto">
          <a:xfrm>
            <a:off x="3639433" y="2762537"/>
            <a:ext cx="1946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Малые города </a:t>
            </a:r>
          </a:p>
          <a:p>
            <a:r>
              <a:rPr lang="ru-RU" dirty="0"/>
              <a:t>25-50 тыс.(из 8)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7C2331-E9C1-4FCD-A6B4-00B2D53839B8}"/>
              </a:ext>
            </a:extLst>
          </p:cNvPr>
          <p:cNvSpPr txBox="1"/>
          <p:nvPr/>
        </p:nvSpPr>
        <p:spPr bwMode="auto">
          <a:xfrm>
            <a:off x="3984751" y="3310693"/>
            <a:ext cx="11544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0" dirty="0"/>
              <a:t>Саянск</a:t>
            </a:r>
          </a:p>
          <a:p>
            <a:r>
              <a:rPr lang="ru-RU" b="0" dirty="0"/>
              <a:t>Шелехов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60479D-E873-4F7B-8C29-DA3A6F3D15BB}"/>
              </a:ext>
            </a:extLst>
          </p:cNvPr>
          <p:cNvSpPr txBox="1"/>
          <p:nvPr/>
        </p:nvSpPr>
        <p:spPr bwMode="auto">
          <a:xfrm>
            <a:off x="6084168" y="3358057"/>
            <a:ext cx="13580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0" dirty="0"/>
              <a:t>Свирск </a:t>
            </a:r>
          </a:p>
          <a:p>
            <a:r>
              <a:rPr lang="ru-RU" dirty="0">
                <a:solidFill>
                  <a:srgbClr val="FF0000"/>
                </a:solidFill>
              </a:rPr>
              <a:t>Слюдянка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2FE25F-134A-45AE-ADD9-C7A186669BD5}"/>
              </a:ext>
            </a:extLst>
          </p:cNvPr>
          <p:cNvSpPr txBox="1"/>
          <p:nvPr/>
        </p:nvSpPr>
        <p:spPr bwMode="auto">
          <a:xfrm>
            <a:off x="683568" y="4542422"/>
            <a:ext cx="85347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Критерии оценки – 36 индикаторов качества городской среды.</a:t>
            </a:r>
          </a:p>
          <a:p>
            <a:r>
              <a:rPr lang="ru-RU" dirty="0"/>
              <a:t> Жилье, общественно-деловая и социально-досуговая инфраструктура,</a:t>
            </a:r>
          </a:p>
          <a:p>
            <a:r>
              <a:rPr lang="ru-RU" dirty="0"/>
              <a:t> зеленые территории, набережные, уличная инфраструктура</a:t>
            </a:r>
          </a:p>
          <a:p>
            <a:r>
              <a:rPr lang="ru-RU" dirty="0"/>
              <a:t> и общегородское пространство.</a:t>
            </a:r>
          </a:p>
        </p:txBody>
      </p:sp>
    </p:spTree>
    <p:extLst>
      <p:ext uri="{BB962C8B-B14F-4D97-AF65-F5344CB8AC3E}">
        <p14:creationId xmlns:p14="http://schemas.microsoft.com/office/powerpoint/2010/main" val="406261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Экономика</a:t>
            </a:r>
            <a:endParaRPr lang="en-US"/>
          </a:p>
        </p:txBody>
      </p:sp>
      <p:sp>
        <p:nvSpPr>
          <p:cNvPr id="5" name="TextBox 35"/>
          <p:cNvSpPr/>
          <p:nvPr/>
        </p:nvSpPr>
        <p:spPr bwMode="auto">
          <a:xfrm>
            <a:off x="1128431" y="950912"/>
            <a:ext cx="7478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Заработная плата по видам деятельности, руб.</a:t>
            </a:r>
            <a:endParaRPr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</a:t>
            </a:fld>
            <a:endParaRPr lang="en-US"/>
          </a:p>
        </p:txBody>
      </p:sp>
      <p:sp>
        <p:nvSpPr>
          <p:cNvPr id="7" name="TextBox 35"/>
          <p:cNvSpPr/>
          <p:nvPr/>
        </p:nvSpPr>
        <p:spPr bwMode="auto">
          <a:xfrm>
            <a:off x="1306205" y="6221725"/>
            <a:ext cx="71545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/>
              <a:t>Средняя заработная плата по всем предприятиям города 47715 руб.</a:t>
            </a:r>
            <a:endParaRPr sz="1200"/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0495193"/>
              </p:ext>
            </p:extLst>
          </p:nvPr>
        </p:nvGraphicFramePr>
        <p:xfrm>
          <a:off x="1162949" y="1268760"/>
          <a:ext cx="7771518" cy="5122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30</a:t>
            </a:fld>
            <a:endParaRPr lang="en-US"/>
          </a:p>
        </p:txBody>
      </p:sp>
      <p:sp>
        <p:nvSpPr>
          <p:cNvPr id="5" name="TextBox 2"/>
          <p:cNvSpPr/>
          <p:nvPr/>
        </p:nvSpPr>
        <p:spPr bwMode="auto">
          <a:xfrm>
            <a:off x="1056444" y="1268233"/>
            <a:ext cx="7679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/>
              <a:t>Общий объем  средств на благоустройство </a:t>
            </a:r>
            <a:endParaRPr/>
          </a:p>
          <a:p>
            <a:pPr>
              <a:defRPr/>
            </a:pPr>
            <a:r>
              <a:rPr lang="ru-RU" sz="2400"/>
              <a:t>88,5 млн.руб.</a:t>
            </a:r>
            <a:endParaRPr/>
          </a:p>
        </p:txBody>
      </p:sp>
      <p:sp>
        <p:nvSpPr>
          <p:cNvPr id="7" name="TextBox 7"/>
          <p:cNvSpPr/>
          <p:nvPr/>
        </p:nvSpPr>
        <p:spPr bwMode="auto">
          <a:xfrm>
            <a:off x="2030348" y="489676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 sz="1200"/>
          </a:p>
          <a:p>
            <a:pPr>
              <a:defRPr/>
            </a:pPr>
            <a:endParaRPr lang="ru-RU" sz="1400" b="0"/>
          </a:p>
          <a:p>
            <a:pPr>
              <a:defRPr/>
            </a:pPr>
            <a:endParaRPr lang="ru-RU" sz="1400" b="0"/>
          </a:p>
        </p:txBody>
      </p:sp>
      <p:graphicFrame>
        <p:nvGraphicFramePr>
          <p:cNvPr id="8" name="Диаграмма 9"/>
          <p:cNvGraphicFramePr>
            <a:graphicFrameLocks/>
          </p:cNvGraphicFramePr>
          <p:nvPr/>
        </p:nvGraphicFramePr>
        <p:xfrm>
          <a:off x="805564" y="2924943"/>
          <a:ext cx="7097559" cy="3216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11"/>
          <p:cNvSpPr/>
          <p:nvPr/>
        </p:nvSpPr>
        <p:spPr bwMode="auto">
          <a:xfrm>
            <a:off x="903035" y="2354244"/>
            <a:ext cx="7826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/>
              <a:t>Распределение средств по программам, млн.руб.</a:t>
            </a:r>
            <a:endParaRPr sz="2800"/>
          </a:p>
        </p:txBody>
      </p:sp>
      <p:sp>
        <p:nvSpPr>
          <p:cNvPr id="11" name="TextBox 12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graphicFrame>
        <p:nvGraphicFramePr>
          <p:cNvPr id="9" name="Диаграмма 8"/>
          <p:cNvGraphicFramePr>
            <a:graphicFrameLocks/>
          </p:cNvGraphicFramePr>
          <p:nvPr/>
        </p:nvGraphicFramePr>
        <p:xfrm>
          <a:off x="5652120" y="5229200"/>
          <a:ext cx="3361704" cy="125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31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417" name="Прямоугольник 416"/>
          <p:cNvSpPr/>
          <p:nvPr/>
        </p:nvSpPr>
        <p:spPr bwMode="auto">
          <a:xfrm>
            <a:off x="1259632" y="1028184"/>
            <a:ext cx="68184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Д</a:t>
            </a:r>
            <a:r>
              <a:rPr lang="ru-RU" sz="2400" b="1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воровые территории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3384817" y="1489297"/>
            <a:ext cx="23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ул. Захарова  17,19</a:t>
            </a:r>
            <a:endParaRPr lang="ru-RU"/>
          </a:p>
        </p:txBody>
      </p:sp>
      <p:sp>
        <p:nvSpPr>
          <p:cNvPr id="5" name="TextBox 4"/>
          <p:cNvSpPr txBox="1"/>
          <p:nvPr/>
        </p:nvSpPr>
        <p:spPr bwMode="auto">
          <a:xfrm>
            <a:off x="4699958" y="701849"/>
            <a:ext cx="4163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0">
                <a:latin typeface="Times New Roman"/>
                <a:cs typeface="Times New Roman"/>
              </a:rPr>
              <a:t>Формирование комфортной городской среды</a:t>
            </a:r>
            <a:endParaRPr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4849812" y="4293097"/>
            <a:ext cx="3870921" cy="21773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829039" y="4293096"/>
            <a:ext cx="3870919" cy="217739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4849812" y="1972927"/>
            <a:ext cx="3870921" cy="217739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877566" y="2004841"/>
            <a:ext cx="3804181" cy="2139852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32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417" name="Прямоугольник 416"/>
          <p:cNvSpPr/>
          <p:nvPr/>
        </p:nvSpPr>
        <p:spPr bwMode="auto">
          <a:xfrm>
            <a:off x="1259632" y="1028184"/>
            <a:ext cx="68184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Д</a:t>
            </a:r>
            <a:r>
              <a:rPr lang="ru-RU" sz="2400" b="1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воровые территории</a:t>
            </a:r>
            <a:endParaRPr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2204058" y="1534963"/>
            <a:ext cx="52915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Ленинградская 2А, Советская 54</a:t>
            </a:r>
            <a:endParaRPr lang="ru-RU"/>
          </a:p>
        </p:txBody>
      </p:sp>
      <p:sp>
        <p:nvSpPr>
          <p:cNvPr id="11" name="TextBox 10"/>
          <p:cNvSpPr txBox="1"/>
          <p:nvPr/>
        </p:nvSpPr>
        <p:spPr bwMode="auto">
          <a:xfrm>
            <a:off x="4699958" y="701849"/>
            <a:ext cx="4163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0">
                <a:latin typeface="Times New Roman"/>
                <a:cs typeface="Times New Roman"/>
              </a:rPr>
              <a:t>Формирование комфортной городской среды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78297" y="2080600"/>
            <a:ext cx="3654497" cy="20556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4849813" y="2070689"/>
            <a:ext cx="3672116" cy="20655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4849813" y="4278080"/>
            <a:ext cx="3672116" cy="20556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78297" y="4278079"/>
            <a:ext cx="3654496" cy="205565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33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449353" y="1143878"/>
            <a:ext cx="7123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>
                <a:latin typeface="Arial"/>
                <a:cs typeface="Arial"/>
              </a:rPr>
              <a:t>Парк Железнодорожник</a:t>
            </a:r>
            <a:endParaRPr lang="ru-RU" sz="2400" b="1" u="sng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4699958" y="701849"/>
            <a:ext cx="4163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0">
                <a:latin typeface="Times New Roman"/>
                <a:cs typeface="Times New Roman"/>
              </a:rPr>
              <a:t>Формирование комфортной городской среды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4989417" y="2203881"/>
            <a:ext cx="3970188" cy="22332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94036" y="2203880"/>
            <a:ext cx="3810860" cy="22332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763687" y="4578191"/>
            <a:ext cx="3528392" cy="198472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5508104" y="4597647"/>
            <a:ext cx="2674515" cy="200588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34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288212" y="959212"/>
            <a:ext cx="7123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>
                <a:latin typeface="Arial"/>
                <a:cs typeface="Arial"/>
              </a:rPr>
              <a:t>Приобретение снегоуборочной машины</a:t>
            </a:r>
            <a:endParaRPr lang="ru-RU" sz="2400" b="1"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6804248" y="731811"/>
            <a:ext cx="22028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0">
                <a:latin typeface="Times New Roman"/>
                <a:cs typeface="Times New Roman"/>
              </a:rPr>
              <a:t>Народные инициативы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2051720" y="4005064"/>
            <a:ext cx="5760640" cy="25990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2111762" y="1393428"/>
            <a:ext cx="5640556" cy="259908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35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63080" y="1126385"/>
            <a:ext cx="8280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>
                <a:latin typeface="Arial"/>
                <a:cs typeface="Arial"/>
              </a:rPr>
              <a:t>Устройство тротуара по улице Комсомольской</a:t>
            </a:r>
            <a:endParaRPr lang="ru-RU" sz="2400" b="1" u="sng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6804248" y="731811"/>
            <a:ext cx="22028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0">
                <a:latin typeface="Times New Roman"/>
                <a:cs typeface="Times New Roman"/>
              </a:rPr>
              <a:t>Народные инициативы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5010954" y="1761528"/>
            <a:ext cx="3641379" cy="48551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225740" y="1761528"/>
            <a:ext cx="3624073" cy="483209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36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0062" y="940419"/>
            <a:ext cx="87044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>
                <a:latin typeface="Arial"/>
              </a:rPr>
              <a:t>Ремонт автомобильной дороги по ул. Парижской Коммуны (1 421 п.м.)</a:t>
            </a:r>
            <a:endParaRPr/>
          </a:p>
          <a:p>
            <a:pPr>
              <a:defRPr/>
            </a:pPr>
            <a:r>
              <a:rPr lang="ru-RU">
                <a:latin typeface="Arial"/>
              </a:rPr>
              <a:t>с ремонтом тротуаров, водоотводных канав</a:t>
            </a:r>
            <a:endParaRPr lang="ru-RU"/>
          </a:p>
        </p:txBody>
      </p:sp>
      <p:sp>
        <p:nvSpPr>
          <p:cNvPr id="9" name="TextBox 8"/>
          <p:cNvSpPr txBox="1"/>
          <p:nvPr/>
        </p:nvSpPr>
        <p:spPr bwMode="auto">
          <a:xfrm>
            <a:off x="8110201" y="653283"/>
            <a:ext cx="827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0">
                <a:latin typeface="Times New Roman"/>
                <a:cs typeface="Times New Roman"/>
              </a:rPr>
              <a:t>Дороги</a:t>
            </a:r>
            <a:endParaRPr/>
          </a:p>
        </p:txBody>
      </p:sp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905766" y="1757261"/>
            <a:ext cx="2482672" cy="1926490"/>
          </a:xfrm>
          <a:prstGeom prst="rect">
            <a:avLst/>
          </a:prstGeom>
          <a:noFill/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6455000" y="1771833"/>
            <a:ext cx="2482672" cy="1954985"/>
          </a:xfrm>
          <a:prstGeom prst="rect">
            <a:avLst/>
          </a:prstGeom>
          <a:noFill/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6455000" y="3862142"/>
            <a:ext cx="2482672" cy="2123790"/>
          </a:xfrm>
          <a:prstGeom prst="rect">
            <a:avLst/>
          </a:prstGeom>
          <a:noFill/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3696445" y="1792268"/>
            <a:ext cx="2651263" cy="1934550"/>
          </a:xfrm>
          <a:prstGeom prst="rect">
            <a:avLst/>
          </a:prstGeom>
          <a:noFill/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3696445" y="3862143"/>
            <a:ext cx="2324100" cy="2123790"/>
          </a:xfrm>
          <a:prstGeom prst="rect">
            <a:avLst/>
          </a:prstGeom>
          <a:noFill/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865719" y="3862142"/>
            <a:ext cx="2658585" cy="212379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 bwMode="auto">
          <a:xfrm>
            <a:off x="1149692" y="6150336"/>
            <a:ext cx="2090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До начала работ</a:t>
            </a:r>
            <a:endParaRPr/>
          </a:p>
        </p:txBody>
      </p:sp>
      <p:sp>
        <p:nvSpPr>
          <p:cNvPr id="53" name="TextBox 52"/>
          <p:cNvSpPr txBox="1"/>
          <p:nvPr/>
        </p:nvSpPr>
        <p:spPr bwMode="auto">
          <a:xfrm>
            <a:off x="4876388" y="6150336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После завершения работ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37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0062" y="940419"/>
            <a:ext cx="87044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>
                <a:latin typeface="Arial"/>
              </a:rPr>
              <a:t>Ремонт автомобильной дороги по ул. Слюдяная</a:t>
            </a:r>
            <a:endParaRPr/>
          </a:p>
          <a:p>
            <a:pPr>
              <a:defRPr/>
            </a:pPr>
            <a:r>
              <a:rPr lang="ru-RU">
                <a:latin typeface="Arial"/>
              </a:rPr>
              <a:t> (от ул. Полевая до ул. Шахтерская) (309 п.м.)</a:t>
            </a:r>
            <a:endParaRPr lang="ru-RU"/>
          </a:p>
        </p:txBody>
      </p:sp>
      <p:sp>
        <p:nvSpPr>
          <p:cNvPr id="9" name="TextBox 8"/>
          <p:cNvSpPr txBox="1"/>
          <p:nvPr/>
        </p:nvSpPr>
        <p:spPr bwMode="auto">
          <a:xfrm>
            <a:off x="8110201" y="653283"/>
            <a:ext cx="827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0">
                <a:latin typeface="Times New Roman"/>
                <a:cs typeface="Times New Roman"/>
              </a:rPr>
              <a:t>Дороги</a:t>
            </a:r>
            <a:endParaRPr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401337" y="1666086"/>
            <a:ext cx="3448476" cy="4594278"/>
          </a:xfrm>
          <a:prstGeom prst="rect">
            <a:avLst/>
          </a:prstGeom>
          <a:noFill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5003307" y="1655687"/>
            <a:ext cx="3448476" cy="45979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38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0062" y="940419"/>
            <a:ext cx="87044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Ремонт автомобильной дороги по ул. Полевая </a:t>
            </a:r>
            <a:endParaRPr/>
          </a:p>
          <a:p>
            <a:pPr>
              <a:defRPr/>
            </a:pPr>
            <a:r>
              <a:rPr lang="ru-RU"/>
              <a:t>(от ул. Парижской коммуны до ул. Школьная) (205 п.м.)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8110201" y="653283"/>
            <a:ext cx="827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0">
                <a:latin typeface="Times New Roman"/>
                <a:cs typeface="Times New Roman"/>
              </a:rPr>
              <a:t>Дороги</a:t>
            </a:r>
            <a:endParaRPr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475656" y="1987141"/>
            <a:ext cx="3209824" cy="4209555"/>
          </a:xfrm>
          <a:prstGeom prst="rect">
            <a:avLst/>
          </a:prstGeom>
          <a:noFill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4782364" y="1949014"/>
            <a:ext cx="3294101" cy="42777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39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0062" y="940419"/>
            <a:ext cx="87044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Ремонт автомобильной дороги по ул. Школьная </a:t>
            </a:r>
            <a:endParaRPr/>
          </a:p>
          <a:p>
            <a:pPr>
              <a:defRPr/>
            </a:pPr>
            <a:r>
              <a:rPr lang="ru-RU"/>
              <a:t>(от ул. Коммунальная до ул. Слюдянских Красногвардейцев) (600 п.м.)</a:t>
            </a:r>
            <a:endParaRPr/>
          </a:p>
          <a:p>
            <a:pPr>
              <a:defRPr/>
            </a:pPr>
            <a:r>
              <a:rPr lang="ru-RU">
                <a:latin typeface="Arial"/>
              </a:rPr>
              <a:t>с ремонтом тротуара</a:t>
            </a:r>
            <a:endParaRPr lang="ru-RU"/>
          </a:p>
        </p:txBody>
      </p:sp>
      <p:sp>
        <p:nvSpPr>
          <p:cNvPr id="9" name="TextBox 8"/>
          <p:cNvSpPr txBox="1"/>
          <p:nvPr/>
        </p:nvSpPr>
        <p:spPr bwMode="auto">
          <a:xfrm>
            <a:off x="8110201" y="653283"/>
            <a:ext cx="827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0">
                <a:latin typeface="Times New Roman"/>
                <a:cs typeface="Times New Roman"/>
              </a:rPr>
              <a:t>Дороги</a:t>
            </a:r>
            <a:endParaRPr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47339" y="2021502"/>
            <a:ext cx="3807030" cy="4074496"/>
          </a:xfrm>
          <a:prstGeom prst="rect">
            <a:avLst/>
          </a:prstGeom>
          <a:noFill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5010954" y="2021502"/>
            <a:ext cx="3959204" cy="407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Финансы</a:t>
            </a:r>
            <a:endParaRPr lang="en-US"/>
          </a:p>
        </p:txBody>
      </p:sp>
      <p:sp>
        <p:nvSpPr>
          <p:cNvPr id="12" name="Номер слайда 10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</a:t>
            </a:fld>
            <a:endParaRPr lang="en-US"/>
          </a:p>
        </p:txBody>
      </p:sp>
      <p:sp>
        <p:nvSpPr>
          <p:cNvPr id="10" name="TextBox 35"/>
          <p:cNvSpPr/>
          <p:nvPr/>
        </p:nvSpPr>
        <p:spPr bwMode="auto">
          <a:xfrm>
            <a:off x="1680320" y="1117600"/>
            <a:ext cx="6374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Структура доходов бюджета в 2023 году</a:t>
            </a:r>
            <a:endParaRPr/>
          </a:p>
        </p:txBody>
      </p:sp>
      <p:graphicFrame>
        <p:nvGraphicFramePr>
          <p:cNvPr id="5" name="Диаграмма 4"/>
          <p:cNvGraphicFramePr>
            <a:graphicFrameLocks/>
          </p:cNvGraphicFramePr>
          <p:nvPr/>
        </p:nvGraphicFramePr>
        <p:xfrm>
          <a:off x="3445545" y="3934269"/>
          <a:ext cx="5568280" cy="2551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35"/>
          <p:cNvSpPr/>
          <p:nvPr/>
        </p:nvSpPr>
        <p:spPr bwMode="auto">
          <a:xfrm rot="20611663">
            <a:off x="4582675" y="4384616"/>
            <a:ext cx="35044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Доходы с 2017 года выросли в 5 раз </a:t>
            </a:r>
            <a:endParaRPr sz="1100" dirty="0"/>
          </a:p>
        </p:txBody>
      </p:sp>
      <p:cxnSp>
        <p:nvCxnSpPr>
          <p:cNvPr id="7" name="Прямая со стрелкой 6"/>
          <p:cNvCxnSpPr>
            <a:cxnSpLocks/>
          </p:cNvCxnSpPr>
          <p:nvPr/>
        </p:nvCxnSpPr>
        <p:spPr bwMode="auto">
          <a:xfrm flipV="1">
            <a:off x="3851920" y="4149079"/>
            <a:ext cx="4392488" cy="1368152"/>
          </a:xfrm>
          <a:prstGeom prst="straightConnector1">
            <a:avLst/>
          </a:prstGeom>
          <a:solidFill>
            <a:srgbClr val="FFFFFF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0DF9084-C34C-4C5E-9D31-0100CC261503}"/>
              </a:ext>
            </a:extLst>
          </p:cNvPr>
          <p:cNvSpPr txBox="1"/>
          <p:nvPr/>
        </p:nvSpPr>
        <p:spPr>
          <a:xfrm>
            <a:off x="5292080" y="2965697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3" name="Рисунок 12">
            <a:extLst>
              <a:ext uri="{FF2B5EF4-FFF2-40B4-BE49-F238E27FC236}">
                <a16:creationId xmlns:a16="http://schemas.microsoft.com/office/drawing/2014/main" id="{6D50FD81-72F3-43F4-8187-443C168C59B7}"/>
              </a:ext>
            </a:extLst>
          </p:cNvPr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2199678040"/>
              </p:ext>
            </p:extLst>
          </p:nvPr>
        </p:nvGraphicFramePr>
        <p:xfrm>
          <a:off x="2434952" y="1655096"/>
          <a:ext cx="4196185" cy="2670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40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0062" y="940419"/>
            <a:ext cx="87044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Ремонт автомобильной дороги по ул. Шахтерская </a:t>
            </a:r>
            <a:endParaRPr/>
          </a:p>
          <a:p>
            <a:pPr>
              <a:defRPr/>
            </a:pPr>
            <a:r>
              <a:rPr lang="ru-RU"/>
              <a:t>(от ул. Слюдяная до дома №41 по ул. Шахтерская) (428 п.м.)</a:t>
            </a:r>
            <a:endParaRPr/>
          </a:p>
          <a:p>
            <a:pPr>
              <a:defRPr/>
            </a:pPr>
            <a:r>
              <a:rPr lang="ru-RU"/>
              <a:t>с ремонтом тротуара</a:t>
            </a:r>
            <a:endParaRPr/>
          </a:p>
        </p:txBody>
      </p:sp>
      <p:sp>
        <p:nvSpPr>
          <p:cNvPr id="9" name="TextBox 8"/>
          <p:cNvSpPr txBox="1"/>
          <p:nvPr/>
        </p:nvSpPr>
        <p:spPr bwMode="auto">
          <a:xfrm>
            <a:off x="8110201" y="653283"/>
            <a:ext cx="827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0">
                <a:latin typeface="Times New Roman"/>
                <a:cs typeface="Times New Roman"/>
              </a:rPr>
              <a:t>Дороги</a:t>
            </a:r>
            <a:endParaRPr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203512" y="1873886"/>
            <a:ext cx="3468489" cy="4293596"/>
          </a:xfrm>
          <a:prstGeom prst="rect">
            <a:avLst/>
          </a:prstGeom>
          <a:noFill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5224294" y="1884518"/>
            <a:ext cx="2892675" cy="42935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41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4" name="TextBox 2"/>
          <p:cNvSpPr/>
          <p:nvPr/>
        </p:nvSpPr>
        <p:spPr bwMode="auto">
          <a:xfrm>
            <a:off x="1137771" y="1160261"/>
            <a:ext cx="767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Основные задачи предприятия МБУ «Благоустройство»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1137771" y="1859339"/>
            <a:ext cx="1078909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Tx/>
              <a:buAutoNum type="arabicPeriod"/>
              <a:defRPr/>
            </a:pPr>
            <a:r>
              <a:rPr lang="ru-RU"/>
              <a:t>Текущий ремонт и содержание автомобильных дорог</a:t>
            </a:r>
            <a:endParaRPr/>
          </a:p>
          <a:p>
            <a:pPr marL="342900" indent="-342900" algn="l">
              <a:buFontTx/>
              <a:buAutoNum type="arabicPeriod"/>
              <a:defRPr/>
            </a:pPr>
            <a:endParaRPr lang="ru-RU"/>
          </a:p>
          <a:p>
            <a:pPr marL="342900" indent="-342900" algn="l">
              <a:buFontTx/>
              <a:buAutoNum type="arabicPeriod"/>
              <a:defRPr/>
            </a:pPr>
            <a:r>
              <a:rPr lang="ru-RU"/>
              <a:t>Организация уличного освещения</a:t>
            </a:r>
            <a:endParaRPr/>
          </a:p>
          <a:p>
            <a:pPr marL="342900" indent="-342900" algn="l">
              <a:buFontTx/>
              <a:buAutoNum type="arabicPeriod"/>
              <a:defRPr/>
            </a:pPr>
            <a:endParaRPr lang="ru-RU"/>
          </a:p>
          <a:p>
            <a:pPr marL="342900" indent="-342900" algn="l">
              <a:buAutoNum type="arabicPeriod"/>
              <a:defRPr/>
            </a:pPr>
            <a:r>
              <a:rPr lang="ru-RU"/>
              <a:t>Летнее содержание газонов, озеленение и спил деревьев</a:t>
            </a:r>
            <a:endParaRPr/>
          </a:p>
          <a:p>
            <a:pPr marL="342900" indent="-342900" algn="l">
              <a:buAutoNum type="arabicPeriod"/>
              <a:defRPr/>
            </a:pPr>
            <a:endParaRPr lang="ru-RU"/>
          </a:p>
          <a:p>
            <a:pPr marL="342900" indent="-342900" algn="l">
              <a:buAutoNum type="arabicPeriod"/>
              <a:defRPr/>
            </a:pPr>
            <a:r>
              <a:rPr lang="ru-RU"/>
              <a:t>Содержание и обслуживание детских игровых площадок</a:t>
            </a:r>
            <a:endParaRPr/>
          </a:p>
          <a:p>
            <a:pPr marL="342900" indent="-342900" algn="l">
              <a:buAutoNum type="arabicPeriod"/>
              <a:defRPr/>
            </a:pPr>
            <a:endParaRPr lang="ru-RU"/>
          </a:p>
          <a:p>
            <a:pPr marL="342900" indent="-342900" algn="l">
              <a:buAutoNum type="arabicPeriod"/>
              <a:defRPr/>
            </a:pPr>
            <a:r>
              <a:rPr lang="ru-RU"/>
              <a:t>Уборка мест общего пользования</a:t>
            </a:r>
            <a:endParaRPr/>
          </a:p>
          <a:p>
            <a:pPr marL="342900" indent="-342900" algn="l">
              <a:buAutoNum type="arabicPeriod"/>
              <a:defRPr/>
            </a:pPr>
            <a:endParaRPr lang="ru-RU"/>
          </a:p>
          <a:p>
            <a:pPr marL="342900" indent="-342900" algn="l">
              <a:buAutoNum type="arabicPeriod"/>
              <a:defRPr/>
            </a:pPr>
            <a:r>
              <a:rPr lang="ru-RU"/>
              <a:t>Охрана окружающей среды</a:t>
            </a:r>
            <a:endParaRPr/>
          </a:p>
          <a:p>
            <a:pPr marL="342900" indent="-342900" algn="l">
              <a:buAutoNum type="arabicPeriod"/>
              <a:defRPr/>
            </a:pPr>
            <a:endParaRPr lang="ru-RU"/>
          </a:p>
          <a:p>
            <a:pPr marL="342900" indent="-342900" algn="l">
              <a:buAutoNum type="arabicPeriod"/>
              <a:defRPr/>
            </a:pPr>
            <a:r>
              <a:rPr lang="ru-RU"/>
              <a:t>Содержание движимого и недвижимого имущества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42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9373" y="1643639"/>
            <a:ext cx="7920879" cy="3570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  <a:defRPr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     Основные показатели деятельности МБУ Благоустройство за 2023 год.</a:t>
            </a:r>
            <a:endParaRPr dirty="0"/>
          </a:p>
          <a:p>
            <a:pPr algn="l">
              <a:lnSpc>
                <a:spcPct val="150000"/>
              </a:lnSpc>
              <a:spcAft>
                <a:spcPts val="0"/>
              </a:spcAft>
              <a:defRPr/>
            </a:pP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/>
                <a:ea typeface="Calibri"/>
                <a:cs typeface="Times New Roman"/>
              </a:rPr>
              <a:t>Среднегодовая фактическая численность работающих - 45 единиц;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/>
                <a:ea typeface="Calibri"/>
                <a:cs typeface="Times New Roman"/>
              </a:rPr>
              <a:t>Количество техники -30 единиц;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/>
                <a:ea typeface="Calibri"/>
                <a:cs typeface="Times New Roman"/>
              </a:rPr>
              <a:t>Собственные доходы - 11,44 млн. руб.;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/>
                <a:ea typeface="Calibri"/>
                <a:cs typeface="Times New Roman"/>
              </a:rPr>
              <a:t>Субсидия из бюджета – 31,88 млн. руб. 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/>
                <a:ea typeface="Calibri"/>
                <a:cs typeface="Times New Roman"/>
              </a:rPr>
              <a:t>Выплачено налогов в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бюджеты разных уровней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– 11,65 млн. руб.;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/>
                <a:ea typeface="Calibri"/>
                <a:cs typeface="Times New Roman"/>
              </a:rPr>
              <a:t>Среднемесячная заработная плата, 41000 руб. 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/>
                <a:ea typeface="Calibri"/>
                <a:cs typeface="Times New Roman"/>
              </a:rPr>
              <a:t>Затраты на ремонт автотранспорта 1,29 млн. руб.</a:t>
            </a:r>
            <a:endParaRPr lang="ru-RU" sz="1400" dirty="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43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TextBox 2"/>
          <p:cNvSpPr/>
          <p:nvPr/>
        </p:nvSpPr>
        <p:spPr bwMode="auto">
          <a:xfrm>
            <a:off x="1010221" y="1024573"/>
            <a:ext cx="7679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/>
              <a:t>В 2023 году </a:t>
            </a:r>
          </a:p>
          <a:p>
            <a:pPr>
              <a:defRPr/>
            </a:pPr>
            <a:r>
              <a:rPr lang="ru-RU" sz="2400" dirty="0"/>
              <a:t>выполнено силами МБУ «Благоустройство»</a:t>
            </a:r>
            <a:endParaRPr sz="2400" dirty="0"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14785" y="2048100"/>
            <a:ext cx="7679184" cy="4376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Строительство новых линий освещения - 4,6 км</a:t>
            </a:r>
            <a:endParaRPr sz="1600" dirty="0">
              <a:latin typeface="+mn-lt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Противогололедная подсыпка - 745 м3</a:t>
            </a:r>
            <a:endParaRPr sz="1600" dirty="0">
              <a:latin typeface="+mn-lt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Щебень, отсев для ямочного ремонта - 2700м3</a:t>
            </a:r>
            <a:endParaRPr sz="1600" dirty="0">
              <a:latin typeface="+mn-lt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Закупка и высадка насаждений - 9930 цветов, - 239 деревьев</a:t>
            </a:r>
            <a:endParaRPr sz="1600" dirty="0">
              <a:latin typeface="+mn-lt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Скашивание травы  - 84600м2</a:t>
            </a:r>
            <a:endParaRPr sz="1600" dirty="0">
              <a:latin typeface="+mn-lt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Спиливание аварийных тополей - 821м3 (154 шт.)</a:t>
            </a: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Установлено дорожных знаков - 7 шт.</a:t>
            </a:r>
            <a:endParaRPr sz="1600" dirty="0">
              <a:latin typeface="+mn-lt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Ликвидация несанкционированных свалок -1219 м3</a:t>
            </a:r>
            <a:endParaRPr sz="1600" dirty="0">
              <a:latin typeface="+mn-lt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Содержание городского кладбища, вывезено - 710 м3 мусора</a:t>
            </a:r>
            <a:endParaRPr dirty="0">
              <a:latin typeface="+mn-lt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Ремонт муниципального имущества – 3 помещения</a:t>
            </a:r>
            <a:endParaRPr sz="1600" dirty="0">
              <a:latin typeface="+mn-lt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Отремонтировано 10 пешеходных мостов, 4 лестницы</a:t>
            </a:r>
            <a:endParaRPr sz="1600" dirty="0">
              <a:latin typeface="+mn-lt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Times New Roman"/>
              </a:rPr>
              <a:t>Установлено ограждение вдоль школ и д/с – 119 м</a:t>
            </a:r>
            <a:endParaRPr sz="1400" dirty="0">
              <a:latin typeface="+mn-l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44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TextBox 2"/>
          <p:cNvSpPr/>
          <p:nvPr/>
        </p:nvSpPr>
        <p:spPr bwMode="auto">
          <a:xfrm>
            <a:off x="1010221" y="1024573"/>
            <a:ext cx="7679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/>
              <a:t>Работы МБУ «Благоустройство»</a:t>
            </a:r>
            <a:endParaRPr sz="2400"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10221" y="1726149"/>
            <a:ext cx="7679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 b="0">
                <a:latin typeface="Times New Roman"/>
                <a:cs typeface="Times New Roman"/>
              </a:rPr>
              <a:t>Строительство новых линий освещения 4,6 км</a:t>
            </a:r>
            <a:endParaRPr/>
          </a:p>
          <a:p>
            <a:pPr>
              <a:defRPr/>
            </a:pPr>
            <a:endParaRPr lang="ru-RU" sz="2800" b="0">
              <a:latin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3340702" y="2492896"/>
            <a:ext cx="3018222" cy="402429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45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TextBox 2"/>
          <p:cNvSpPr/>
          <p:nvPr/>
        </p:nvSpPr>
        <p:spPr bwMode="auto">
          <a:xfrm>
            <a:off x="1010221" y="1024573"/>
            <a:ext cx="7679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/>
              <a:t>Работы МБУ «Благоустройство»</a:t>
            </a:r>
            <a:endParaRPr sz="2400"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10221" y="1726149"/>
            <a:ext cx="7679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 b="0" dirty="0">
                <a:latin typeface="Times New Roman"/>
                <a:cs typeface="Times New Roman"/>
              </a:rPr>
              <a:t>Заменено 46 контейнеров</a:t>
            </a:r>
            <a:endParaRPr dirty="0"/>
          </a:p>
          <a:p>
            <a:pPr>
              <a:defRPr/>
            </a:pPr>
            <a:endParaRPr lang="ru-RU" sz="2800" b="0" dirty="0">
              <a:latin typeface="Times New Roman"/>
              <a:cs typeface="Times New Roman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2B0097-7C13-482E-B105-DA626A1473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356"/>
          <a:stretch/>
        </p:blipFill>
        <p:spPr>
          <a:xfrm>
            <a:off x="1619672" y="2428017"/>
            <a:ext cx="3128611" cy="34696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01175E-8233-4017-9422-61061AD23F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1794" y="2428017"/>
            <a:ext cx="3128612" cy="346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086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46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TextBox 2"/>
          <p:cNvSpPr/>
          <p:nvPr/>
        </p:nvSpPr>
        <p:spPr bwMode="auto">
          <a:xfrm>
            <a:off x="1010221" y="1024573"/>
            <a:ext cx="7679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/>
              <a:t>Работы МБУ «Благоустройство»</a:t>
            </a:r>
            <a:endParaRPr sz="2400"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10221" y="1726149"/>
            <a:ext cx="7679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 b="0">
                <a:latin typeface="Times New Roman"/>
                <a:cs typeface="Times New Roman"/>
              </a:rPr>
              <a:t>Спил аварийных деревьев 154 шт.</a:t>
            </a:r>
            <a:endParaRPr/>
          </a:p>
          <a:p>
            <a:pPr>
              <a:defRPr/>
            </a:pPr>
            <a:endParaRPr lang="ru-RU" sz="2800" b="0">
              <a:latin typeface="Times New Roman"/>
              <a:cs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7865" y="2292331"/>
            <a:ext cx="2592288" cy="4324369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47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2638310" y="1196752"/>
            <a:ext cx="44230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/>
              <a:t>Экологическая акция РЖД </a:t>
            </a:r>
            <a:endParaRPr/>
          </a:p>
          <a:p>
            <a:pPr>
              <a:defRPr/>
            </a:pPr>
            <a:r>
              <a:rPr lang="ru-RU" sz="2400"/>
              <a:t>«Чистые воды Байкала»</a:t>
            </a:r>
            <a:endParaRPr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973489" y="2439839"/>
            <a:ext cx="2562261" cy="3399988"/>
          </a:xfrm>
          <a:prstGeom prst="rect">
            <a:avLst/>
          </a:prstGeom>
          <a:noFill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3682190" y="2439839"/>
            <a:ext cx="4527810" cy="339998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 bwMode="auto">
          <a:xfrm>
            <a:off x="1886361" y="2057489"/>
            <a:ext cx="5880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200 волонтеров со всей страны приняли участие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48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717392" y="1196752"/>
            <a:ext cx="62648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/>
              <a:t>Строительство инклюзивной экотропы</a:t>
            </a:r>
            <a:endParaRPr dirty="0"/>
          </a:p>
          <a:p>
            <a:pPr>
              <a:defRPr/>
            </a:pPr>
            <a:r>
              <a:rPr lang="ru-RU" sz="2400" dirty="0"/>
              <a:t>«ИДУ НА ПИК»</a:t>
            </a:r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5010954" y="2059670"/>
            <a:ext cx="3303048" cy="44040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483479" y="2062573"/>
            <a:ext cx="3088521" cy="23163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488796" y="4534211"/>
            <a:ext cx="3083204" cy="196411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49</a:t>
            </a:fld>
            <a:endParaRPr lang="en-US"/>
          </a:p>
        </p:txBody>
      </p:sp>
      <p:sp>
        <p:nvSpPr>
          <p:cNvPr id="7" name="TextBox 5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6633953" y="1759189"/>
            <a:ext cx="1572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dirty="0"/>
              <a:t>Стерилизовано</a:t>
            </a:r>
          </a:p>
          <a:p>
            <a:pPr>
              <a:defRPr/>
            </a:pPr>
            <a:r>
              <a:rPr lang="ru-RU" sz="1400" dirty="0"/>
              <a:t> 411 собак</a:t>
            </a:r>
            <a:endParaRPr sz="11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DF7429F-8AA2-4D3B-842D-0A1F18C7791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326" y="2298681"/>
            <a:ext cx="4939173" cy="40401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4794D0-0C63-4D87-821B-B11997C799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744" y="2298681"/>
            <a:ext cx="2329585" cy="404013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D97AC16-445B-40C9-9E21-133F21CCFBEA}"/>
              </a:ext>
            </a:extLst>
          </p:cNvPr>
          <p:cNvSpPr txBox="1"/>
          <p:nvPr/>
        </p:nvSpPr>
        <p:spPr bwMode="auto">
          <a:xfrm>
            <a:off x="969141" y="1759189"/>
            <a:ext cx="5349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dirty="0"/>
              <a:t>Строится питомник, приобретено 2 помещения,</a:t>
            </a:r>
          </a:p>
          <a:p>
            <a:pPr>
              <a:defRPr/>
            </a:pPr>
            <a:r>
              <a:rPr lang="ru-RU" sz="1400" dirty="0"/>
              <a:t> установлено ограждение, идет строительство вольеров </a:t>
            </a:r>
            <a:endParaRPr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A9D27E-9ED6-46A4-B0E4-BD8DE5670898}"/>
              </a:ext>
            </a:extLst>
          </p:cNvPr>
          <p:cNvSpPr txBox="1"/>
          <p:nvPr/>
        </p:nvSpPr>
        <p:spPr bwMode="auto">
          <a:xfrm>
            <a:off x="2901149" y="1103159"/>
            <a:ext cx="4070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/>
              <a:t>Безнадзорные животные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24954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Финансы</a:t>
            </a:r>
            <a:endParaRPr lang="en-US"/>
          </a:p>
        </p:txBody>
      </p:sp>
      <p:sp>
        <p:nvSpPr>
          <p:cNvPr id="5" name="TextBox 11"/>
          <p:cNvSpPr/>
          <p:nvPr/>
        </p:nvSpPr>
        <p:spPr bwMode="auto">
          <a:xfrm>
            <a:off x="1038919" y="1117600"/>
            <a:ext cx="7657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Структура расходной части бюджета в 2023 году</a:t>
            </a:r>
            <a:endParaRPr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55688" y="1713718"/>
            <a:ext cx="7785292" cy="4802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50</a:t>
            </a:fld>
            <a:endParaRPr lang="en-US"/>
          </a:p>
        </p:txBody>
      </p:sp>
      <p:sp>
        <p:nvSpPr>
          <p:cNvPr id="7" name="TextBox 7"/>
          <p:cNvSpPr/>
          <p:nvPr/>
        </p:nvSpPr>
        <p:spPr bwMode="auto">
          <a:xfrm>
            <a:off x="2030348" y="489676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 sz="1200"/>
          </a:p>
          <a:p>
            <a:pPr>
              <a:defRPr/>
            </a:pPr>
            <a:endParaRPr lang="ru-RU" sz="1400" b="0"/>
          </a:p>
          <a:p>
            <a:pPr>
              <a:defRPr/>
            </a:pPr>
            <a:endParaRPr lang="ru-RU" sz="1400" b="0"/>
          </a:p>
        </p:txBody>
      </p:sp>
      <p:sp>
        <p:nvSpPr>
          <p:cNvPr id="11" name="TextBox 12"/>
          <p:cNvSpPr/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205841"/>
              </p:ext>
            </p:extLst>
          </p:nvPr>
        </p:nvGraphicFramePr>
        <p:xfrm>
          <a:off x="1187624" y="1052736"/>
          <a:ext cx="7664366" cy="5466950"/>
        </p:xfrm>
        <a:graphic>
          <a:graphicData uri="http://schemas.openxmlformats.org/drawingml/2006/table">
            <a:tbl>
              <a:tblPr/>
              <a:tblGrid>
                <a:gridCol w="76643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836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Приоритетные направления деятельности в области Благоустройства 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на 2024 год:</a:t>
                      </a:r>
                      <a:endParaRPr lang="ru-RU" sz="2800" b="1" dirty="0"/>
                    </a:p>
                  </a:txBody>
                  <a:tcPr marL="47593" marR="47593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8587">
                <a:tc>
                  <a:txBody>
                    <a:bodyPr/>
                    <a:lstStyle/>
                    <a:p>
                      <a:pPr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Ремонт дворовых территорий г. Слюдянка: </a:t>
                      </a: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/>
                        </a:rPr>
                        <a:t>Волгоградский, Амбулаторная</a:t>
                      </a:r>
                      <a:endParaRPr lang="ru-RU" sz="2400" b="0" dirty="0"/>
                    </a:p>
                    <a:p>
                      <a:pPr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Ремонт автомобильных дорог:</a:t>
                      </a:r>
                      <a:endParaRPr lang="ru-RU" sz="2400" dirty="0"/>
                    </a:p>
                    <a:p>
                      <a:pPr indent="270510"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ул. 40 Лет Октября, пер. Привокзальный, пер. Безымянный, пер. Почтовый.</a:t>
                      </a:r>
                      <a:endParaRPr lang="ru-RU" sz="2400" dirty="0"/>
                    </a:p>
                    <a:p>
                      <a:pPr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Устройство тротуаров:</a:t>
                      </a:r>
                      <a:endParaRPr lang="ru-RU" sz="2400" dirty="0"/>
                    </a:p>
                    <a:p>
                      <a:pPr indent="270510"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ул. 40 Лет Октября, пер. Привокзальный, пер. Безымянный</a:t>
                      </a:r>
                      <a:endParaRPr lang="ru-RU" sz="2400" dirty="0"/>
                    </a:p>
                    <a:p>
                      <a:pPr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Благоустройство сельских территорий:</a:t>
                      </a:r>
                      <a:endParaRPr lang="ru-RU" sz="2400" dirty="0"/>
                    </a:p>
                    <a:p>
                      <a:pPr indent="270510"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Ремонт ул. Линейная п. Сухой Ручей</a:t>
                      </a:r>
                      <a:endParaRPr lang="ru-RU" sz="2400" dirty="0"/>
                    </a:p>
                    <a:p>
                      <a:pPr indent="270510"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Благоустройство зоны отдыха в п. Буровщина</a:t>
                      </a:r>
                      <a:endParaRPr lang="ru-RU" sz="2400" dirty="0"/>
                    </a:p>
                    <a:p>
                      <a:pPr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Реализация инициативных проектов:</a:t>
                      </a:r>
                      <a:endParaRPr lang="ru-RU" sz="2400" dirty="0"/>
                    </a:p>
                    <a:p>
                      <a:pPr indent="270510"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Обустройство спортивной площадки в п. Буровщина, в районе СНТ «Локомотив»</a:t>
                      </a:r>
                      <a:endParaRPr lang="ru-RU" sz="2400" dirty="0"/>
                    </a:p>
                    <a:p>
                      <a:pPr indent="270510"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Обустройство спортивной и детской площадки в ул. 40 лет Октября, в районе д. 56</a:t>
                      </a:r>
                      <a:endParaRPr lang="ru-RU" sz="2400" dirty="0"/>
                    </a:p>
                    <a:p>
                      <a:pPr indent="270510"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Ремонт проезда к парку «Железнодорожник» и устройство уличного освещения    </a:t>
                      </a:r>
                    </a:p>
                    <a:p>
                      <a:pPr indent="270510"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Устройство пешеходной дорожки к парку «Железнодорожник»</a:t>
                      </a:r>
                      <a:endParaRPr lang="ru-RU" sz="2400" dirty="0"/>
                    </a:p>
                    <a:p>
                      <a:pPr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Народные инициативы:</a:t>
                      </a:r>
                      <a:endParaRPr lang="ru-RU" sz="2400" dirty="0"/>
                    </a:p>
                    <a:p>
                      <a:pPr marL="457200" indent="-228600"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Благоустройство тропы вдоль берега от парка ЖД до МЧС</a:t>
                      </a:r>
                      <a:endParaRPr lang="ru-RU" sz="2400" dirty="0"/>
                    </a:p>
                    <a:p>
                      <a:pPr marL="0" indent="0" algn="just">
                        <a:lnSpc>
                          <a:spcPct val="113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None/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Строительство новых линий уличного освещения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</a:rPr>
                        <a:t> - 4,9 км</a:t>
                      </a:r>
                      <a:endParaRPr lang="ru-RU" sz="2400" dirty="0"/>
                    </a:p>
                  </a:txBody>
                  <a:tcPr marL="47593" marR="47593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Безопасность</a:t>
            </a: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847156" y="1628800"/>
            <a:ext cx="800531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latin typeface="+mn-lt"/>
                <a:cs typeface="Times New Roman"/>
              </a:rPr>
              <a:t>Муниципальная программа </a:t>
            </a:r>
          </a:p>
          <a:p>
            <a:pPr>
              <a:defRPr/>
            </a:pPr>
            <a:r>
              <a:rPr lang="ru-RU" sz="2800" dirty="0">
                <a:latin typeface="+mn-lt"/>
                <a:cs typeface="Times New Roman"/>
              </a:rPr>
              <a:t>«Безопасный город на 2019-202</a:t>
            </a:r>
            <a:r>
              <a:rPr lang="en-US" sz="2800" dirty="0">
                <a:latin typeface="+mn-lt"/>
                <a:cs typeface="Times New Roman"/>
              </a:rPr>
              <a:t>5</a:t>
            </a:r>
            <a:r>
              <a:rPr lang="ru-RU" sz="2800" dirty="0">
                <a:latin typeface="+mn-lt"/>
                <a:cs typeface="Times New Roman"/>
              </a:rPr>
              <a:t>»</a:t>
            </a:r>
            <a:endParaRPr sz="2000" dirty="0">
              <a:latin typeface="+mn-lt"/>
            </a:endParaRPr>
          </a:p>
          <a:p>
            <a:pPr>
              <a:defRPr/>
            </a:pPr>
            <a:endParaRPr lang="ru-RU" sz="2400" dirty="0">
              <a:latin typeface="+mn-lt"/>
              <a:cs typeface="Times New Roman"/>
            </a:endParaRPr>
          </a:p>
          <a:p>
            <a:pPr marL="342900" indent="-342900" algn="l">
              <a:buFontTx/>
              <a:buChar char="-"/>
              <a:defRPr/>
            </a:pPr>
            <a:r>
              <a:rPr lang="ru-RU" sz="2800" b="0" dirty="0">
                <a:latin typeface="+mn-lt"/>
                <a:cs typeface="Times New Roman"/>
              </a:rPr>
              <a:t>защита населения от ЧС</a:t>
            </a:r>
            <a:endParaRPr sz="1600" dirty="0">
              <a:latin typeface="+mn-lt"/>
            </a:endParaRPr>
          </a:p>
          <a:p>
            <a:pPr marL="342900" indent="-342900" algn="l">
              <a:buFontTx/>
              <a:buChar char="-"/>
              <a:defRPr/>
            </a:pPr>
            <a:r>
              <a:rPr lang="ru-RU" sz="2800" b="0" dirty="0">
                <a:latin typeface="+mn-lt"/>
                <a:cs typeface="Times New Roman"/>
              </a:rPr>
              <a:t>противодействие терроризму </a:t>
            </a:r>
            <a:endParaRPr sz="1600" dirty="0">
              <a:latin typeface="+mn-lt"/>
            </a:endParaRPr>
          </a:p>
          <a:p>
            <a:pPr marL="342900" indent="-342900" algn="l">
              <a:buFontTx/>
              <a:buChar char="-"/>
              <a:defRPr/>
            </a:pPr>
            <a:r>
              <a:rPr lang="ru-RU" sz="2800" b="0" dirty="0">
                <a:latin typeface="+mn-lt"/>
                <a:cs typeface="Times New Roman"/>
              </a:rPr>
              <a:t>профилактика экстремизма    </a:t>
            </a:r>
            <a:endParaRPr sz="1600" dirty="0">
              <a:latin typeface="+mn-lt"/>
            </a:endParaRPr>
          </a:p>
          <a:p>
            <a:pPr marL="342900" indent="-342900" algn="l">
              <a:buFontTx/>
              <a:buChar char="-"/>
              <a:defRPr/>
            </a:pPr>
            <a:r>
              <a:rPr lang="ru-RU" sz="2800" b="0" dirty="0">
                <a:latin typeface="+mn-lt"/>
                <a:cs typeface="Times New Roman"/>
              </a:rPr>
              <a:t>профилактика наркомании</a:t>
            </a:r>
            <a:endParaRPr sz="1600" dirty="0">
              <a:latin typeface="+mn-lt"/>
            </a:endParaRPr>
          </a:p>
          <a:p>
            <a:pPr marL="342900" indent="-342900" algn="l">
              <a:buFontTx/>
              <a:buChar char="-"/>
              <a:defRPr/>
            </a:pPr>
            <a:r>
              <a:rPr lang="ru-RU" sz="2800" b="0" dirty="0">
                <a:latin typeface="+mn-lt"/>
                <a:cs typeface="Times New Roman"/>
              </a:rPr>
              <a:t>укрепление правопорядка     </a:t>
            </a:r>
            <a:endParaRPr sz="1600" dirty="0">
              <a:latin typeface="+mn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Культура и спорт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52</a:t>
            </a:fld>
            <a:endParaRPr lang="en-US"/>
          </a:p>
        </p:txBody>
      </p:sp>
      <p:sp>
        <p:nvSpPr>
          <p:cNvPr id="7" name="Прямоугольник 7"/>
          <p:cNvSpPr/>
          <p:nvPr/>
        </p:nvSpPr>
        <p:spPr bwMode="auto">
          <a:xfrm>
            <a:off x="755576" y="1476633"/>
            <a:ext cx="8005313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Программа «Развитие культуры, досуга, физической культуры и спорта Слюдянского муниципального образования</a:t>
            </a:r>
          </a:p>
          <a:p>
            <a:pPr>
              <a:defRPr/>
            </a:pPr>
            <a:r>
              <a:rPr lang="ru-RU" dirty="0"/>
              <a:t> на 2019 – 2024 годы»</a:t>
            </a:r>
            <a:endParaRPr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Общий объём средств для реализации Программы в 2023 году составил 21 235 777, 77 руб.</a:t>
            </a:r>
            <a:endParaRPr dirty="0"/>
          </a:p>
          <a:p>
            <a:pPr>
              <a:defRPr/>
            </a:pPr>
            <a:endParaRPr lang="ru-RU" dirty="0"/>
          </a:p>
          <a:p>
            <a:pPr marL="285750" indent="-285750">
              <a:buFontTx/>
              <a:buChar char="-"/>
              <a:defRPr/>
            </a:pPr>
            <a:r>
              <a:rPr lang="ru-RU" dirty="0"/>
              <a:t>оплата услуг по проведению праздников;</a:t>
            </a:r>
            <a:endParaRPr dirty="0"/>
          </a:p>
          <a:p>
            <a:pPr marL="285750" indent="-285750">
              <a:buFontTx/>
              <a:buChar char="-"/>
              <a:defRPr/>
            </a:pPr>
            <a:r>
              <a:rPr lang="ru-RU" dirty="0"/>
              <a:t>приобретение призов, памятных подарков, грамот;</a:t>
            </a:r>
            <a:endParaRPr dirty="0"/>
          </a:p>
          <a:p>
            <a:pPr marL="285750" indent="-285750">
              <a:buFontTx/>
              <a:buChar char="-"/>
              <a:defRPr/>
            </a:pPr>
            <a:r>
              <a:rPr lang="ru-RU" dirty="0"/>
              <a:t>приобретение необходимого реквизита и материалов; </a:t>
            </a:r>
          </a:p>
          <a:p>
            <a:pPr marL="285750" indent="-285750">
              <a:buFontTx/>
              <a:buChar char="-"/>
              <a:defRPr/>
            </a:pPr>
            <a:endParaRPr dirty="0"/>
          </a:p>
          <a:p>
            <a:pPr marL="285750" indent="-285750">
              <a:buFontTx/>
              <a:buChar char="-"/>
              <a:defRPr/>
            </a:pPr>
            <a:r>
              <a:rPr lang="ru-RU" dirty="0"/>
              <a:t>проведено 73 мероприятия, в том числе:</a:t>
            </a:r>
          </a:p>
          <a:p>
            <a:pPr>
              <a:defRPr/>
            </a:pPr>
            <a:r>
              <a:rPr lang="ru-RU" dirty="0"/>
              <a:t>36 спортивных, </a:t>
            </a:r>
          </a:p>
          <a:p>
            <a:pPr>
              <a:defRPr/>
            </a:pPr>
            <a:r>
              <a:rPr lang="ru-RU" dirty="0"/>
              <a:t>7 культурно-развлекательных.</a:t>
            </a:r>
            <a:endParaRPr lang="ru-RU" sz="3200" dirty="0">
              <a:latin typeface="Times New Roman"/>
              <a:cs typeface="Times New Roman"/>
            </a:endParaRPr>
          </a:p>
        </p:txBody>
      </p:sp>
      <p:pic>
        <p:nvPicPr>
          <p:cNvPr id="3" name="Рисунок 2" descr="Линия со стрелкой: небольшой изгиб">
            <a:extLst>
              <a:ext uri="{FF2B5EF4-FFF2-40B4-BE49-F238E27FC236}">
                <a16:creationId xmlns:a16="http://schemas.microsoft.com/office/drawing/2014/main" id="{C9D2B59A-36C8-480A-BF85-93FFE86F5C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91880" y="4725144"/>
            <a:ext cx="313184" cy="457200"/>
          </a:xfrm>
          <a:prstGeom prst="rect">
            <a:avLst/>
          </a:prstGeom>
        </p:spPr>
      </p:pic>
      <p:pic>
        <p:nvPicPr>
          <p:cNvPr id="8" name="Рисунок 7" descr="Линия со стрелкой: небольшой изгиб">
            <a:extLst>
              <a:ext uri="{FF2B5EF4-FFF2-40B4-BE49-F238E27FC236}">
                <a16:creationId xmlns:a16="http://schemas.microsoft.com/office/drawing/2014/main" id="{0A0D9EB4-4363-4FC8-B0A6-212772DFE1A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 bwMode="auto">
          <a:xfrm>
            <a:off x="2627784" y="5157192"/>
            <a:ext cx="313184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Культура и спорт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53</a:t>
            </a:fld>
            <a:endParaRPr lang="en-US"/>
          </a:p>
        </p:txBody>
      </p:sp>
      <p:sp>
        <p:nvSpPr>
          <p:cNvPr id="7" name="Прямоугольник 7"/>
          <p:cNvSpPr/>
          <p:nvPr/>
        </p:nvSpPr>
        <p:spPr bwMode="auto">
          <a:xfrm>
            <a:off x="922068" y="1039835"/>
            <a:ext cx="80053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Строительство спортивного корта в мрн. СМП</a:t>
            </a:r>
            <a:endParaRPr lang="ru-RU" sz="3200" b="0">
              <a:latin typeface="Times New Roman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47609" y="2051072"/>
            <a:ext cx="7354230" cy="3381184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Культура и спорт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F2CDEA7-6B34-43B3-8192-17F44F50908A}" type="slidenum">
              <a:rPr lang="en-US" sz="1200" b="0" i="0" u="none" strike="noStrike" cap="none" spc="0">
                <a:ln>
                  <a:noFill/>
                </a:ln>
                <a:solidFill>
                  <a:srgbClr val="30311D"/>
                </a:solidFill>
                <a:latin typeface="Arial"/>
                <a:cs typeface="Arial"/>
              </a:rPr>
              <a:t>54</a:t>
            </a:fld>
            <a:endParaRPr lang="en-US" sz="1200" b="0" i="0" u="none" strike="noStrike" cap="none" spc="0">
              <a:ln>
                <a:noFill/>
              </a:ln>
              <a:solidFill>
                <a:srgbClr val="30311D"/>
              </a:solidFill>
              <a:latin typeface="Arial"/>
              <a:cs typeface="Arial"/>
            </a:endParaRPr>
          </a:p>
        </p:txBody>
      </p:sp>
      <p:sp>
        <p:nvSpPr>
          <p:cNvPr id="7" name="Прямоугольник 7"/>
          <p:cNvSpPr/>
          <p:nvPr/>
        </p:nvSpPr>
        <p:spPr bwMode="auto">
          <a:xfrm>
            <a:off x="922068" y="1039835"/>
            <a:ext cx="8005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1" i="0" u="none" strike="noStrike" cap="none" spc="0">
                <a:ln>
                  <a:noFill/>
                </a:ln>
                <a:solidFill>
                  <a:srgbClr val="30311D"/>
                </a:solidFill>
                <a:latin typeface="Arial"/>
                <a:cs typeface="Arial"/>
              </a:rPr>
              <a:t>Ремонт в ДК Волна п.Сухой ручей</a:t>
            </a:r>
            <a:endParaRPr lang="ru-RU" sz="3200" b="0" i="0" u="none" strike="noStrike" cap="none" spc="0">
              <a:ln>
                <a:noFill/>
              </a:ln>
              <a:solidFill>
                <a:srgbClr val="30311D"/>
              </a:solidFill>
              <a:latin typeface="Times New Roman"/>
              <a:cs typeface="Times New Roman"/>
            </a:endParaRPr>
          </a:p>
        </p:txBody>
      </p:sp>
      <p:pic>
        <p:nvPicPr>
          <p:cNvPr id="1037930570" name="Рисунок 103793056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5937250" y="1762124"/>
            <a:ext cx="2777132" cy="3702843"/>
          </a:xfrm>
          <a:prstGeom prst="rect">
            <a:avLst/>
          </a:prstGeom>
        </p:spPr>
      </p:pic>
      <p:pic>
        <p:nvPicPr>
          <p:cNvPr id="394215241" name="Рисунок 39421524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922068" y="1762124"/>
            <a:ext cx="4937124" cy="3702843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Культура и спорт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F2CDEA7-6B34-43B3-8192-17F44F50908A}" type="slidenum">
              <a:rPr lang="en-US" sz="1200" b="0" i="0" u="none" strike="noStrike" cap="none" spc="0">
                <a:ln>
                  <a:noFill/>
                </a:ln>
                <a:solidFill>
                  <a:srgbClr val="30311D"/>
                </a:solidFill>
                <a:latin typeface="Arial"/>
                <a:cs typeface="Arial"/>
              </a:rPr>
              <a:t>55</a:t>
            </a:fld>
            <a:endParaRPr lang="en-US" sz="1200" b="0" i="0" u="none" strike="noStrike" cap="none" spc="0">
              <a:ln>
                <a:noFill/>
              </a:ln>
              <a:solidFill>
                <a:srgbClr val="30311D"/>
              </a:solidFill>
              <a:latin typeface="Arial"/>
              <a:cs typeface="Arial"/>
            </a:endParaRPr>
          </a:p>
        </p:txBody>
      </p:sp>
      <p:sp>
        <p:nvSpPr>
          <p:cNvPr id="7" name="Прямоугольник 7"/>
          <p:cNvSpPr/>
          <p:nvPr/>
        </p:nvSpPr>
        <p:spPr bwMode="auto">
          <a:xfrm>
            <a:off x="922068" y="1039835"/>
            <a:ext cx="8005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1" i="0" u="none" strike="noStrike" cap="none" spc="0">
                <a:ln>
                  <a:noFill/>
                </a:ln>
                <a:solidFill>
                  <a:srgbClr val="30311D"/>
                </a:solidFill>
                <a:latin typeface="Arial"/>
                <a:cs typeface="Arial"/>
              </a:rPr>
              <a:t>Ремонт в помещении шахматного клуба «Юбилейный»</a:t>
            </a:r>
            <a:endParaRPr lang="ru-RU" sz="3200" b="0" i="0" u="none" strike="noStrike" cap="none" spc="0">
              <a:ln>
                <a:noFill/>
              </a:ln>
              <a:solidFill>
                <a:srgbClr val="30311D"/>
              </a:solidFill>
              <a:latin typeface="Times New Roman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331640" y="1641555"/>
            <a:ext cx="3672408" cy="4896544"/>
          </a:xfrm>
          <a:prstGeom prst="rect">
            <a:avLst/>
          </a:prstGeom>
        </p:spPr>
      </p:pic>
      <p:pic>
        <p:nvPicPr>
          <p:cNvPr id="886089020" name="Рисунок 8860890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5137546" y="1641555"/>
            <a:ext cx="3661171" cy="4881562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96988" y="65088"/>
            <a:ext cx="7958137" cy="1011237"/>
          </a:xfrm>
        </p:spPr>
        <p:txBody>
          <a:bodyPr/>
          <a:lstStyle/>
          <a:p>
            <a:pPr>
              <a:defRPr/>
            </a:pPr>
            <a:r>
              <a:rPr lang="ru-RU"/>
              <a:t>Культура и спорт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56</a:t>
            </a:fld>
            <a:endParaRPr lang="en-US"/>
          </a:p>
        </p:txBody>
      </p:sp>
      <p:sp>
        <p:nvSpPr>
          <p:cNvPr id="12" name="Rectangle 19"/>
          <p:cNvSpPr txBox="1">
            <a:spLocks noChangeArrowheads="1"/>
          </p:cNvSpPr>
          <p:nvPr/>
        </p:nvSpPr>
        <p:spPr bwMode="auto">
          <a:xfrm>
            <a:off x="2054383" y="1070645"/>
            <a:ext cx="6043346" cy="55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 sz="2400">
                <a:solidFill>
                  <a:schemeClr val="tx1"/>
                </a:solidFill>
              </a:rPr>
              <a:t>Фестиваль «Ледяная сказка Байкала»</a:t>
            </a:r>
            <a:endParaRPr lang="en-US" sz="240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745940" y="1632544"/>
            <a:ext cx="6444208" cy="4833156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Культура и спорт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57</a:t>
            </a:fld>
            <a:endParaRPr lang="en-US"/>
          </a:p>
        </p:txBody>
      </p:sp>
      <p:sp>
        <p:nvSpPr>
          <p:cNvPr id="6" name="Rectangle 19"/>
          <p:cNvSpPr txBox="1">
            <a:spLocks noChangeArrowheads="1"/>
          </p:cNvSpPr>
          <p:nvPr/>
        </p:nvSpPr>
        <p:spPr bwMode="auto">
          <a:xfrm>
            <a:off x="4087096" y="1040129"/>
            <a:ext cx="1895320" cy="55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 sz="2400">
                <a:solidFill>
                  <a:schemeClr val="tx1"/>
                </a:solidFill>
              </a:rPr>
              <a:t>Новый год</a:t>
            </a:r>
            <a:endParaRPr lang="en-US" sz="240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663713" y="1606832"/>
            <a:ext cx="6372200" cy="47791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Культура и спорт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58</a:t>
            </a:fld>
            <a:endParaRPr lang="en-US"/>
          </a:p>
        </p:txBody>
      </p:sp>
      <p:sp>
        <p:nvSpPr>
          <p:cNvPr id="9" name="Rectangle 19"/>
          <p:cNvSpPr txBox="1">
            <a:spLocks noChangeArrowheads="1"/>
          </p:cNvSpPr>
          <p:nvPr/>
        </p:nvSpPr>
        <p:spPr bwMode="auto">
          <a:xfrm>
            <a:off x="2051720" y="1130629"/>
            <a:ext cx="6177172" cy="55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 sz="2400">
                <a:solidFill>
                  <a:schemeClr val="tx1"/>
                </a:solidFill>
              </a:rPr>
              <a:t>Соревнования по лыжным гонкам</a:t>
            </a:r>
            <a:endParaRPr lang="en-US" sz="2400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691680" y="2105584"/>
            <a:ext cx="6012159" cy="450912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Культура и спорт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59</a:t>
            </a:fld>
            <a:endParaRPr lang="en-US"/>
          </a:p>
        </p:txBody>
      </p:sp>
      <p:sp>
        <p:nvSpPr>
          <p:cNvPr id="10" name="Rectangle 19"/>
          <p:cNvSpPr txBox="1">
            <a:spLocks noChangeArrowheads="1"/>
          </p:cNvSpPr>
          <p:nvPr/>
        </p:nvSpPr>
        <p:spPr bwMode="auto">
          <a:xfrm>
            <a:off x="3995936" y="943234"/>
            <a:ext cx="2376264" cy="55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 sz="2400">
                <a:solidFill>
                  <a:schemeClr val="tx1"/>
                </a:solidFill>
              </a:rPr>
              <a:t>День Победы </a:t>
            </a:r>
            <a:endParaRPr lang="en-US" sz="2400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187624" y="1658831"/>
            <a:ext cx="4106177" cy="27374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187825" y="3179665"/>
            <a:ext cx="4748527" cy="35576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901939" y="65088"/>
            <a:ext cx="8266337" cy="1011237"/>
          </a:xfrm>
        </p:spPr>
        <p:txBody>
          <a:bodyPr/>
          <a:lstStyle/>
          <a:p>
            <a:pPr>
              <a:defRPr/>
            </a:pPr>
            <a:r>
              <a:rPr lang="ru-RU"/>
              <a:t>Муниципальная собственность</a:t>
            </a:r>
            <a:endParaRPr lang="en-US"/>
          </a:p>
        </p:txBody>
      </p:sp>
      <p:sp>
        <p:nvSpPr>
          <p:cNvPr id="5" name="TextBox 11"/>
          <p:cNvSpPr/>
          <p:nvPr/>
        </p:nvSpPr>
        <p:spPr bwMode="auto">
          <a:xfrm>
            <a:off x="2267744" y="1517774"/>
            <a:ext cx="5363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Оформление имущества 2023 год</a:t>
            </a:r>
            <a:endParaRPr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6</a:t>
            </a:fld>
            <a:endParaRPr lang="en-US"/>
          </a:p>
        </p:txBody>
      </p:sp>
      <p:sp>
        <p:nvSpPr>
          <p:cNvPr id="7" name="TextBox 6"/>
          <p:cNvSpPr/>
          <p:nvPr/>
        </p:nvSpPr>
        <p:spPr bwMode="auto">
          <a:xfrm>
            <a:off x="1079993" y="2420888"/>
            <a:ext cx="79102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Tx/>
              <a:buChar char="-"/>
              <a:defRPr/>
            </a:pPr>
            <a:r>
              <a:rPr lang="ru-RU" sz="2800" dirty="0"/>
              <a:t>  62 квартиры</a:t>
            </a:r>
            <a:endParaRPr dirty="0"/>
          </a:p>
          <a:p>
            <a:pPr algn="l">
              <a:buFontTx/>
              <a:buChar char="-"/>
              <a:defRPr/>
            </a:pPr>
            <a:r>
              <a:rPr lang="ru-RU" sz="2800" dirty="0"/>
              <a:t>  34 земельных участка</a:t>
            </a:r>
            <a:endParaRPr dirty="0"/>
          </a:p>
          <a:p>
            <a:pPr algn="l">
              <a:buFontTx/>
              <a:buChar char="-"/>
              <a:defRPr/>
            </a:pPr>
            <a:r>
              <a:rPr lang="ru-RU" sz="2800" dirty="0"/>
              <a:t>  8 автомобильных дорог</a:t>
            </a:r>
            <a:endParaRPr dirty="0"/>
          </a:p>
          <a:p>
            <a:pPr algn="l">
              <a:buFontTx/>
              <a:buChar char="-"/>
              <a:defRPr/>
            </a:pPr>
            <a:r>
              <a:rPr lang="ru-RU" sz="2800" dirty="0"/>
              <a:t>  1 объект электросетевого хозяйства</a:t>
            </a:r>
            <a:endParaRPr dirty="0"/>
          </a:p>
          <a:p>
            <a:pPr algn="l">
              <a:defRPr/>
            </a:pPr>
            <a:r>
              <a:rPr lang="ru-RU" sz="2800" dirty="0"/>
              <a:t>  </a:t>
            </a:r>
            <a:endParaRPr dirty="0"/>
          </a:p>
          <a:p>
            <a:pPr algn="l">
              <a:defRPr/>
            </a:pPr>
            <a:r>
              <a:rPr lang="ru-RU" sz="2800" dirty="0"/>
              <a:t>                    Всего 105 объектов</a:t>
            </a:r>
            <a:endParaRPr sz="2800" dirty="0"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Культура и спорт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60</a:t>
            </a:fld>
            <a:endParaRPr lang="en-US"/>
          </a:p>
        </p:txBody>
      </p:sp>
      <p:sp>
        <p:nvSpPr>
          <p:cNvPr id="9" name="Rectangle 19"/>
          <p:cNvSpPr txBox="1">
            <a:spLocks noChangeArrowheads="1"/>
          </p:cNvSpPr>
          <p:nvPr/>
        </p:nvSpPr>
        <p:spPr bwMode="auto">
          <a:xfrm>
            <a:off x="3841701" y="1131570"/>
            <a:ext cx="2016224" cy="55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 sz="2400" dirty="0" err="1">
                <a:solidFill>
                  <a:schemeClr val="tx1"/>
                </a:solidFill>
              </a:rPr>
              <a:t>Скайранинг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331640" y="1740941"/>
            <a:ext cx="7384407" cy="4159498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Взаимодействие</a:t>
            </a:r>
            <a:endParaRPr lang="en-US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61</a:t>
            </a:fld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B7C73DA-9A3E-439F-B8DD-9FC3FF04201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3290" y="1639746"/>
            <a:ext cx="2879889" cy="263691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A55E59-4386-4CAB-B176-A15E0486381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1639746"/>
            <a:ext cx="4860032" cy="26369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D90664-B8F3-457B-BA0F-BCE889B9FA1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4398364"/>
            <a:ext cx="4882920" cy="21973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9D4671-C027-42E9-B8AD-B31D3C0EA12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4398364"/>
            <a:ext cx="2879889" cy="2197314"/>
          </a:xfrm>
          <a:prstGeom prst="rect">
            <a:avLst/>
          </a:prstGeom>
        </p:spPr>
      </p:pic>
      <p:sp>
        <p:nvSpPr>
          <p:cNvPr id="9" name="Rectangle 19">
            <a:extLst>
              <a:ext uri="{FF2B5EF4-FFF2-40B4-BE49-F238E27FC236}">
                <a16:creationId xmlns:a16="http://schemas.microsoft.com/office/drawing/2014/main" id="{E1CA496C-A71F-4090-A4EB-6025B0BB3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784" y="1097347"/>
            <a:ext cx="4618731" cy="55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Поддержка участников СВО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Обратная связь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62</a:t>
            </a:fld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497137" y="1340768"/>
            <a:ext cx="6332165" cy="475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9310614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Обратная связь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63</a:t>
            </a:fld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464205" y="1196752"/>
            <a:ext cx="6771216" cy="5078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Обратная связь</a:t>
            </a:r>
            <a:endParaRPr lang="en-US"/>
          </a:p>
        </p:txBody>
      </p:sp>
      <p:sp>
        <p:nvSpPr>
          <p:cNvPr id="6" name="TextBox 2"/>
          <p:cNvSpPr/>
          <p:nvPr/>
        </p:nvSpPr>
        <p:spPr bwMode="auto">
          <a:xfrm>
            <a:off x="2946523" y="911565"/>
            <a:ext cx="41764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ru-RU" sz="120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1600">
                <a:solidFill>
                  <a:schemeClr val="accent6">
                    <a:lumMod val="50000"/>
                  </a:schemeClr>
                </a:solidFill>
              </a:rPr>
              <a:t>Официальный сайт </a:t>
            </a:r>
            <a:endParaRPr lang="en-US" sz="160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1600">
                <a:solidFill>
                  <a:schemeClr val="accent6">
                    <a:lumMod val="50000"/>
                  </a:schemeClr>
                </a:solidFill>
              </a:rPr>
              <a:t>администрации Слюдянского </a:t>
            </a:r>
            <a:endParaRPr lang="en-US" sz="160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1600">
                <a:solidFill>
                  <a:schemeClr val="accent6">
                    <a:lumMod val="50000"/>
                  </a:schemeClr>
                </a:solidFill>
              </a:rPr>
              <a:t>муниципального образования </a:t>
            </a:r>
            <a:endParaRPr lang="en-US" sz="160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1600">
                <a:solidFill>
                  <a:schemeClr val="tx2">
                    <a:lumMod val="60000"/>
                    <a:lumOff val="40000"/>
                  </a:schemeClr>
                </a:solidFill>
              </a:rPr>
              <a:t>www.gorod-sludyanka.ru</a:t>
            </a:r>
            <a:endParaRPr lang="ru-RU" sz="1600"/>
          </a:p>
          <a:p>
            <a:pPr>
              <a:defRPr/>
            </a:pPr>
            <a:r>
              <a:rPr lang="ru-RU" sz="1600"/>
              <a:t> </a:t>
            </a:r>
            <a:endParaRPr lang="en-US" sz="160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64</a:t>
            </a:fld>
            <a:endParaRPr lang="en-US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803131" y="2132856"/>
            <a:ext cx="4463247" cy="4447063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41"/>
          <p:cNvSpPr>
            <a:spLocks noGrp="1" noChangeArrowheads="1"/>
          </p:cNvSpPr>
          <p:nvPr>
            <p:ph type="ctrTitle"/>
          </p:nvPr>
        </p:nvSpPr>
        <p:spPr bwMode="auto">
          <a:xfrm>
            <a:off x="287140" y="2209126"/>
            <a:ext cx="8856860" cy="2298137"/>
          </a:xfrm>
          <a:effectLst>
            <a:outerShdw dist="17961" dir="2700000" algn="ctr" rotWithShape="0">
              <a:srgbClr val="F8F8F8">
                <a:alpha val="50000"/>
              </a:srgbClr>
            </a:outerShdw>
          </a:effectLst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ru-RU" sz="2800">
                <a:latin typeface="+mn-lt"/>
                <a:ea typeface="Times New Roman"/>
              </a:rPr>
              <a:t>ОТЧЕТ</a:t>
            </a:r>
            <a:br>
              <a:rPr lang="ru-RU" sz="3600">
                <a:latin typeface="+mn-lt"/>
                <a:ea typeface="Times New Roman"/>
              </a:rPr>
            </a:br>
            <a:r>
              <a:rPr lang="ru-RU" sz="2800">
                <a:latin typeface="+mn-lt"/>
                <a:ea typeface="Times New Roman"/>
              </a:rPr>
              <a:t>ГЛАВЫ СЛЮДЯНСКОГО МУНИЦИПАЛЬНОГО ОБРАЗОВАНИЯ О РЕЗУЛЬТАТАХ СВОЕЙ ДЕЯТЕЛЬНОСТИ И ДЕЯТЕЛЬНОСТИ АДМИНИСТРАЦИИ СЛЮДЯНСКОГО ГОРОДСКОГО ПОСЕЛЕНИЯ ЗА 2023 ГОД </a:t>
            </a:r>
            <a:endParaRPr lang="ru-RU" sz="3600">
              <a:latin typeface="+mn-lt"/>
              <a:ea typeface="Times New Roman"/>
            </a:endParaRPr>
          </a:p>
        </p:txBody>
      </p:sp>
      <p:sp>
        <p:nvSpPr>
          <p:cNvPr id="5" name="Номер слайда 2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>
              <a:defRPr/>
            </a:pPr>
            <a:fld id="{BC2ECD19-6D99-4A3A-960C-B382A4251443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48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Муниципальный заказ</a:t>
            </a: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7</a:t>
            </a:fld>
            <a:endParaRPr lang="en-US"/>
          </a:p>
        </p:txBody>
      </p:sp>
      <p:sp>
        <p:nvSpPr>
          <p:cNvPr id="6" name="TextBox 2"/>
          <p:cNvSpPr/>
          <p:nvPr/>
        </p:nvSpPr>
        <p:spPr bwMode="auto">
          <a:xfrm>
            <a:off x="1088782" y="908720"/>
            <a:ext cx="7253909" cy="2769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/>
              <a:t>Всего проведено 105 конкурсных процедур</a:t>
            </a:r>
            <a:endParaRPr/>
          </a:p>
          <a:p>
            <a:pPr>
              <a:defRPr/>
            </a:pPr>
            <a:r>
              <a:rPr lang="ru-RU" sz="2400"/>
              <a:t>Заключено 46 контрактов на 182,24 млн. руб., </a:t>
            </a:r>
            <a:endParaRPr/>
          </a:p>
          <a:p>
            <a:pPr>
              <a:defRPr/>
            </a:pPr>
            <a:r>
              <a:rPr lang="ru-RU" sz="2400"/>
              <a:t>Общая экономия за 2023 год 11,6 млн. руб.</a:t>
            </a:r>
            <a:endParaRPr/>
          </a:p>
          <a:p>
            <a:pPr>
              <a:defRPr/>
            </a:pPr>
            <a:r>
              <a:rPr lang="ru-RU" sz="2400"/>
              <a:t>Самая крупная закупка 2023г.:</a:t>
            </a:r>
            <a:endParaRPr/>
          </a:p>
          <a:p>
            <a:pPr>
              <a:defRPr/>
            </a:pPr>
            <a:r>
              <a:rPr lang="ru-RU">
                <a:latin typeface="Calibri"/>
                <a:ea typeface="Times New Roman"/>
                <a:cs typeface="Calibri"/>
              </a:rPr>
              <a:t>Капитальный ремонт участка тепловых сетей </a:t>
            </a:r>
            <a:endParaRPr/>
          </a:p>
          <a:p>
            <a:pPr>
              <a:defRPr/>
            </a:pPr>
            <a:r>
              <a:rPr lang="ru-RU">
                <a:latin typeface="Calibri"/>
                <a:ea typeface="Times New Roman"/>
                <a:cs typeface="Calibri"/>
              </a:rPr>
              <a:t>по ул. Бабушкина</a:t>
            </a:r>
            <a:endParaRPr/>
          </a:p>
          <a:p>
            <a:pPr>
              <a:defRPr/>
            </a:pPr>
            <a:r>
              <a:rPr lang="ru-RU"/>
              <a:t>31,9 млн. руб;</a:t>
            </a:r>
            <a:endParaRPr/>
          </a:p>
          <a:p>
            <a:pPr>
              <a:defRPr/>
            </a:pPr>
            <a:endParaRPr lang="ru-RU" sz="2400"/>
          </a:p>
        </p:txBody>
      </p:sp>
      <p:graphicFrame>
        <p:nvGraphicFramePr>
          <p:cNvPr id="7" name="Диаграмма 10"/>
          <p:cNvGraphicFramePr>
            <a:graphicFrameLocks/>
          </p:cNvGraphicFramePr>
          <p:nvPr/>
        </p:nvGraphicFramePr>
        <p:xfrm>
          <a:off x="1178719" y="3340221"/>
          <a:ext cx="7342188" cy="338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/>
              <a:t>Архитектура</a:t>
            </a:r>
            <a:endParaRPr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8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 bwMode="auto">
          <a:xfrm>
            <a:off x="971600" y="1027938"/>
            <a:ext cx="76708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Наполнение ЕГРН</a:t>
            </a:r>
            <a:endParaRPr dirty="0"/>
          </a:p>
          <a:p>
            <a:pPr>
              <a:defRPr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 (единый государственный реестр недвижимости) </a:t>
            </a:r>
            <a:endParaRPr dirty="0"/>
          </a:p>
          <a:p>
            <a:pPr>
              <a:defRPr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недостающими данными</a:t>
            </a:r>
            <a:endParaRPr dirty="0"/>
          </a:p>
          <a:p>
            <a:pPr>
              <a:defRPr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4000 объектов </a:t>
            </a:r>
            <a:endParaRPr dirty="0"/>
          </a:p>
        </p:txBody>
      </p:sp>
      <p:sp>
        <p:nvSpPr>
          <p:cNvPr id="8" name="TextBox 7"/>
          <p:cNvSpPr txBox="1"/>
          <p:nvPr/>
        </p:nvSpPr>
        <p:spPr bwMode="auto">
          <a:xfrm>
            <a:off x="899592" y="2852936"/>
            <a:ext cx="811423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/>
              <a:buChar char="•"/>
              <a:defRPr/>
            </a:pPr>
            <a:r>
              <a:rPr lang="ru-RU" sz="2000" dirty="0">
                <a:latin typeface="Times New Roman"/>
                <a:cs typeface="Times New Roman"/>
              </a:rPr>
              <a:t>1500 объектов внесена информация по привязке к </a:t>
            </a:r>
            <a:r>
              <a:rPr lang="ru-RU" sz="2000" dirty="0" err="1">
                <a:latin typeface="Times New Roman"/>
                <a:cs typeface="Times New Roman"/>
              </a:rPr>
              <a:t>зем</a:t>
            </a:r>
            <a:r>
              <a:rPr lang="ru-RU" sz="2000" dirty="0">
                <a:latin typeface="Times New Roman"/>
                <a:cs typeface="Times New Roman"/>
              </a:rPr>
              <a:t>. участкам</a:t>
            </a:r>
            <a:endParaRPr dirty="0"/>
          </a:p>
          <a:p>
            <a:pPr marL="285750" indent="-285750" algn="just">
              <a:buFont typeface="Arial"/>
              <a:buChar char="•"/>
              <a:defRPr/>
            </a:pPr>
            <a:endParaRPr lang="ru-RU" sz="2000" dirty="0">
              <a:latin typeface="Times New Roman"/>
              <a:cs typeface="Times New Roman"/>
            </a:endParaRPr>
          </a:p>
          <a:p>
            <a:pPr marL="285750" indent="-285750" algn="just">
              <a:buFont typeface="Arial"/>
              <a:buChar char="•"/>
              <a:defRPr/>
            </a:pPr>
            <a:r>
              <a:rPr lang="ru-RU" sz="2000" dirty="0">
                <a:latin typeface="Times New Roman"/>
                <a:cs typeface="Times New Roman"/>
              </a:rPr>
              <a:t>1200 объектов внесена информация о правообладателях</a:t>
            </a:r>
            <a:endParaRPr dirty="0"/>
          </a:p>
          <a:p>
            <a:pPr marL="285750" indent="-285750" algn="just">
              <a:buFont typeface="Arial"/>
              <a:buChar char="•"/>
              <a:defRPr/>
            </a:pPr>
            <a:endParaRPr lang="ru-RU" sz="2000" dirty="0">
              <a:latin typeface="Times New Roman"/>
              <a:cs typeface="Times New Roman"/>
            </a:endParaRPr>
          </a:p>
          <a:p>
            <a:pPr marL="285750" indent="-285750" algn="just">
              <a:buFont typeface="Arial"/>
              <a:buChar char="•"/>
              <a:defRPr/>
            </a:pPr>
            <a:r>
              <a:rPr lang="ru-RU" sz="2000" dirty="0">
                <a:latin typeface="Times New Roman"/>
                <a:cs typeface="Times New Roman"/>
              </a:rPr>
              <a:t> 274 земельных участка внесены сведения о собственниках</a:t>
            </a:r>
            <a:endParaRPr dirty="0"/>
          </a:p>
          <a:p>
            <a:pPr marL="285750" indent="-285750" algn="just">
              <a:buFont typeface="Arial"/>
              <a:buChar char="•"/>
              <a:defRPr/>
            </a:pPr>
            <a:endParaRPr lang="ru-RU" sz="2000" dirty="0">
              <a:latin typeface="Times New Roman"/>
              <a:cs typeface="Times New Roman"/>
            </a:endParaRPr>
          </a:p>
          <a:p>
            <a:pPr marL="285750" indent="-285750" algn="just">
              <a:buFont typeface="Arial"/>
              <a:buChar char="•"/>
              <a:defRPr/>
            </a:pPr>
            <a:r>
              <a:rPr lang="ru-RU" sz="2000" dirty="0">
                <a:latin typeface="Times New Roman"/>
                <a:cs typeface="Times New Roman"/>
              </a:rPr>
              <a:t>107 решений о выявлении правообладателей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/>
              <a:t>Архитектура</a:t>
            </a:r>
            <a:endParaRPr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9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 bwMode="auto">
          <a:xfrm>
            <a:off x="2835277" y="1027938"/>
            <a:ext cx="4398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Организация сноса аварийных МКД</a:t>
            </a:r>
            <a:r>
              <a:rPr lang="ru-RU" sz="2400" b="1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1275693" y="1610109"/>
            <a:ext cx="76207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buFont typeface="Arial"/>
              <a:buChar char="•"/>
              <a:defRPr/>
            </a:pPr>
            <a:endParaRPr lang="ru-RU" b="0">
              <a:solidFill>
                <a:srgbClr val="000000"/>
              </a:solidFill>
              <a:latin typeface="Times New Roman"/>
            </a:endParaRPr>
          </a:p>
          <a:p>
            <a:pPr marL="285750" indent="-285750" algn="l">
              <a:buFont typeface="Arial"/>
              <a:buChar char="•"/>
              <a:defRPr/>
            </a:pPr>
            <a:r>
              <a:rPr lang="ru-RU" b="0">
                <a:solidFill>
                  <a:srgbClr val="000000"/>
                </a:solidFill>
                <a:latin typeface="Times New Roman"/>
              </a:rPr>
              <a:t>Инструментально-технические обследования 9 МКД</a:t>
            </a:r>
            <a:endParaRPr/>
          </a:p>
          <a:p>
            <a:pPr marL="285750" indent="-285750" algn="l">
              <a:buFont typeface="Arial"/>
              <a:buChar char="•"/>
              <a:defRPr/>
            </a:pPr>
            <a:r>
              <a:rPr lang="ru-RU" b="0">
                <a:solidFill>
                  <a:srgbClr val="000000"/>
                </a:solidFill>
                <a:latin typeface="Times New Roman"/>
              </a:rPr>
              <a:t>Признания домов аварийными и подлежащие сносу 13 МКД</a:t>
            </a:r>
            <a:endParaRPr/>
          </a:p>
          <a:p>
            <a:pPr marL="285750" indent="-285750" algn="l">
              <a:buFont typeface="Arial"/>
              <a:buChar char="•"/>
              <a:defRPr/>
            </a:pPr>
            <a:r>
              <a:rPr lang="ru-RU" b="0">
                <a:solidFill>
                  <a:srgbClr val="000000"/>
                </a:solidFill>
                <a:latin typeface="Times New Roman"/>
              </a:rPr>
              <a:t>Разработаны проекты организации работ по сносу 14 МКД</a:t>
            </a:r>
            <a:endParaRPr/>
          </a:p>
          <a:p>
            <a:pPr marL="285750" indent="-285750" algn="l">
              <a:buFont typeface="Arial"/>
              <a:buChar char="•"/>
              <a:defRPr/>
            </a:pPr>
            <a:r>
              <a:rPr lang="ru-RU" b="0">
                <a:solidFill>
                  <a:srgbClr val="000000"/>
                </a:solidFill>
                <a:latin typeface="Times New Roman"/>
              </a:rPr>
              <a:t>Выполнен снос  6 МКД</a:t>
            </a:r>
            <a:endParaRPr lang="ru-RU" b="0"/>
          </a:p>
        </p:txBody>
      </p:sp>
      <p:pic>
        <p:nvPicPr>
          <p:cNvPr id="1026" name="Picture 2" descr="Снос аварийного дом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55688" y="3621222"/>
            <a:ext cx="4030389" cy="2690152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68774" y="3621222"/>
            <a:ext cx="3782960" cy="269015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437TGp_bizpeople_light_ani">
  <a:themeElements>
    <a:clrScheme name="437TGp_bizpeople_light_ani 1">
      <a:dk1>
        <a:srgbClr val="30311D"/>
      </a:dk1>
      <a:lt1>
        <a:srgbClr val="FFFFFF"/>
      </a:lt1>
      <a:dk2>
        <a:srgbClr val="003366"/>
      </a:dk2>
      <a:lt2>
        <a:srgbClr val="DDDDDD"/>
      </a:lt2>
      <a:accent1>
        <a:srgbClr val="7E52CC"/>
      </a:accent1>
      <a:accent2>
        <a:srgbClr val="4A9ACC"/>
      </a:accent2>
      <a:accent3>
        <a:srgbClr val="FFFFFF"/>
      </a:accent3>
      <a:accent4>
        <a:srgbClr val="272817"/>
      </a:accent4>
      <a:accent5>
        <a:srgbClr val="C0B3E2"/>
      </a:accent5>
      <a:accent6>
        <a:srgbClr val="428BB9"/>
      </a:accent6>
      <a:hlink>
        <a:srgbClr val="4582A7"/>
      </a:hlink>
      <a:folHlink>
        <a:srgbClr val="B2AF7A"/>
      </a:folHlink>
    </a:clrScheme>
    <a:fontScheme name="437TGp_bizpeople_light_ani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xfrm>
          <a:off x="0" y="0"/>
          <a:ext cx="1" cy="1"/>
        </a:xfrm>
        <a:prstGeom prst="rect">
          <a:avLst/>
        </a:pr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</a:spPr>
      <a:bodyPr/>
      <a:lstStyle/>
    </a:spDef>
    <a:lnDef>
      <a:spPr bwMode="auto">
        <a:xfrm>
          <a:off x="0" y="0"/>
          <a:ext cx="1" cy="1"/>
        </a:xfrm>
        <a:prstGeom prst="rect">
          <a:avLst/>
        </a:pr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437TGp_bizpeople_light_ani 1">
        <a:dk1>
          <a:srgbClr val="30311D"/>
        </a:dk1>
        <a:lt1>
          <a:srgbClr val="FFFFFF"/>
        </a:lt1>
        <a:dk2>
          <a:srgbClr val="003366"/>
        </a:dk2>
        <a:lt2>
          <a:srgbClr val="DDDDDD"/>
        </a:lt2>
        <a:accent1>
          <a:srgbClr val="7E52CC"/>
        </a:accent1>
        <a:accent2>
          <a:srgbClr val="4A9ACC"/>
        </a:accent2>
        <a:accent3>
          <a:srgbClr val="FFFFFF"/>
        </a:accent3>
        <a:accent4>
          <a:srgbClr val="272817"/>
        </a:accent4>
        <a:accent5>
          <a:srgbClr val="C0B3E2"/>
        </a:accent5>
        <a:accent6>
          <a:srgbClr val="428BB9"/>
        </a:accent6>
        <a:hlink>
          <a:srgbClr val="4582A7"/>
        </a:hlink>
        <a:folHlink>
          <a:srgbClr val="B2AF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4BBBE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3DADB"/>
        </a:accent5>
        <a:accent6>
          <a:srgbClr val="CF8711"/>
        </a:accent6>
        <a:hlink>
          <a:srgbClr val="6C9A42"/>
        </a:hlink>
        <a:folHlink>
          <a:srgbClr val="82A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3">
        <a:dk1>
          <a:srgbClr val="003366"/>
        </a:dk1>
        <a:lt1>
          <a:srgbClr val="FFFFFF"/>
        </a:lt1>
        <a:dk2>
          <a:srgbClr val="000000"/>
        </a:dk2>
        <a:lt2>
          <a:srgbClr val="DDDDDD"/>
        </a:lt2>
        <a:accent1>
          <a:srgbClr val="438ACB"/>
        </a:accent1>
        <a:accent2>
          <a:srgbClr val="32A287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2C927A"/>
        </a:accent6>
        <a:hlink>
          <a:srgbClr val="729943"/>
        </a:hlink>
        <a:folHlink>
          <a:srgbClr val="82B4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437TGp_bizpeople_light_ani</Template>
  <TotalTime>610</TotalTime>
  <Words>2364</Words>
  <Application>Microsoft Office PowerPoint</Application>
  <DocSecurity>0</DocSecurity>
  <PresentationFormat>Экран (4:3)</PresentationFormat>
  <Paragraphs>666</Paragraphs>
  <Slides>65</Slides>
  <Notes>65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71" baseType="lpstr">
      <vt:lpstr>Arial</vt:lpstr>
      <vt:lpstr>Calibri</vt:lpstr>
      <vt:lpstr>Times New Roman</vt:lpstr>
      <vt:lpstr>Verdana</vt:lpstr>
      <vt:lpstr>Wingdings</vt:lpstr>
      <vt:lpstr>437TGp_bizpeople_light_ani</vt:lpstr>
      <vt:lpstr>ОТЧЕТ ГЛАВЫ СЛЮДЯНСКОГО МУНИЦИПАЛЬНОГО ОБРАЗОВАНИЯ О РЕЗУЛЬТАТАХ СВОЕЙ ДЕЯТЕЛЬНОСТИ И ДЕЯТЕЛЬНОСТИ АДМИНИСТРАЦИИ СЛЮДЯНСКОГО ГОРОДСКОГО ПОСЕЛЕНИЯ ЗА 2023 ГОД </vt:lpstr>
      <vt:lpstr>Экономика</vt:lpstr>
      <vt:lpstr>Экономика</vt:lpstr>
      <vt:lpstr>Финансы</vt:lpstr>
      <vt:lpstr>Финансы</vt:lpstr>
      <vt:lpstr>Муниципальная собственность</vt:lpstr>
      <vt:lpstr>Муниципальный заказ</vt:lpstr>
      <vt:lpstr>Архитектура</vt:lpstr>
      <vt:lpstr>Архитектура</vt:lpstr>
      <vt:lpstr>Жилищная политика</vt:lpstr>
      <vt:lpstr>Презентация PowerPoint</vt:lpstr>
      <vt:lpstr>Жилищная политика</vt:lpstr>
      <vt:lpstr>ЖКХ</vt:lpstr>
      <vt:lpstr>ЖКХ</vt:lpstr>
      <vt:lpstr>ЖКХ</vt:lpstr>
      <vt:lpstr>ЖКХ</vt:lpstr>
      <vt:lpstr>ЖКХ</vt:lpstr>
      <vt:lpstr>ЖКХ</vt:lpstr>
      <vt:lpstr>ЖКХ</vt:lpstr>
      <vt:lpstr>ЖКХ</vt:lpstr>
      <vt:lpstr>ЖКХ</vt:lpstr>
      <vt:lpstr>ЖКХ</vt:lpstr>
      <vt:lpstr>ЖКХ</vt:lpstr>
      <vt:lpstr>ЖКХ</vt:lpstr>
      <vt:lpstr>Жилищный фонд</vt:lpstr>
      <vt:lpstr>ЖКХ</vt:lpstr>
      <vt:lpstr>ЖКХ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Безопасность</vt:lpstr>
      <vt:lpstr>Культура и спорт</vt:lpstr>
      <vt:lpstr>Культура и спорт</vt:lpstr>
      <vt:lpstr>Культура и спорт</vt:lpstr>
      <vt:lpstr>Культура и спорт</vt:lpstr>
      <vt:lpstr>Культура и спорт</vt:lpstr>
      <vt:lpstr>Культура и спорт</vt:lpstr>
      <vt:lpstr>Культура и спорт</vt:lpstr>
      <vt:lpstr>Культура и спорт</vt:lpstr>
      <vt:lpstr>Культура и спорт</vt:lpstr>
      <vt:lpstr>Взаимодействие</vt:lpstr>
      <vt:lpstr>Обратная связь</vt:lpstr>
      <vt:lpstr>Обратная связь</vt:lpstr>
      <vt:lpstr>Обратная связь</vt:lpstr>
      <vt:lpstr>ОТЧЕТ ГЛАВЫ СЛЮДЯНСКОГО МУНИЦИПАЛЬНОГО ОБРАЗОВАНИЯ О РЕЗУЛЬТАТАХ СВОЕЙ ДЕЯТЕЛЬНОСТИ И ДЕЯТЕЛЬНОСТИ АДМИНИСТРАЦИИ СЛЮДЯНСКОГО ГОРОДСКОГО ПОСЕЛЕНИЯ ЗА 2023 ГОД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Слюдянка 2013</dc:title>
  <dc:subject/>
  <dc:creator>RePack by SPecialiST</dc:creator>
  <cp:keywords/>
  <dc:description/>
  <cp:lastModifiedBy>Андрей Николаевич Гращенко</cp:lastModifiedBy>
  <cp:revision>958</cp:revision>
  <cp:lastPrinted>2024-04-02T06:37:13Z</cp:lastPrinted>
  <dcterms:created xsi:type="dcterms:W3CDTF">2014-02-12T06:00:42Z</dcterms:created>
  <dcterms:modified xsi:type="dcterms:W3CDTF">2024-04-05T00:02:43Z</dcterms:modified>
  <cp:category/>
  <dc:identifier/>
  <cp:contentStatus/>
  <dc:language/>
  <cp:version/>
</cp:coreProperties>
</file>