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6" r:id="rId2"/>
    <p:sldId id="258" r:id="rId3"/>
    <p:sldId id="349" r:id="rId4"/>
    <p:sldId id="259" r:id="rId5"/>
    <p:sldId id="260" r:id="rId6"/>
    <p:sldId id="261" r:id="rId7"/>
    <p:sldId id="262" r:id="rId8"/>
    <p:sldId id="328" r:id="rId9"/>
    <p:sldId id="359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331" r:id="rId22"/>
    <p:sldId id="332" r:id="rId23"/>
    <p:sldId id="333" r:id="rId24"/>
    <p:sldId id="366" r:id="rId25"/>
    <p:sldId id="367" r:id="rId26"/>
    <p:sldId id="280" r:id="rId27"/>
    <p:sldId id="281" r:id="rId28"/>
    <p:sldId id="282" r:id="rId29"/>
    <p:sldId id="369" r:id="rId30"/>
    <p:sldId id="283" r:id="rId31"/>
    <p:sldId id="284" r:id="rId32"/>
    <p:sldId id="360" r:id="rId33"/>
    <p:sldId id="317" r:id="rId34"/>
    <p:sldId id="318" r:id="rId35"/>
    <p:sldId id="319" r:id="rId36"/>
    <p:sldId id="320" r:id="rId37"/>
    <p:sldId id="322" r:id="rId38"/>
    <p:sldId id="321" r:id="rId39"/>
    <p:sldId id="324" r:id="rId40"/>
    <p:sldId id="323" r:id="rId41"/>
    <p:sldId id="361" r:id="rId42"/>
    <p:sldId id="336" r:id="rId43"/>
    <p:sldId id="362" r:id="rId44"/>
    <p:sldId id="327" r:id="rId45"/>
    <p:sldId id="368" r:id="rId46"/>
    <p:sldId id="337" r:id="rId47"/>
    <p:sldId id="363" r:id="rId48"/>
    <p:sldId id="370" r:id="rId49"/>
    <p:sldId id="302" r:id="rId50"/>
    <p:sldId id="350" r:id="rId51"/>
    <p:sldId id="354" r:id="rId52"/>
    <p:sldId id="352" r:id="rId53"/>
    <p:sldId id="353" r:id="rId54"/>
    <p:sldId id="355" r:id="rId55"/>
    <p:sldId id="356" r:id="rId56"/>
    <p:sldId id="312" r:id="rId57"/>
    <p:sldId id="313" r:id="rId58"/>
    <p:sldId id="371" r:id="rId59"/>
  </p:sldIdLst>
  <p:sldSz cx="9144000" cy="6858000" type="screen4x3"/>
  <p:notesSz cx="6888163" cy="10018713"/>
  <p:defaultTextStyle>
    <a:defPPr>
      <a:defRPr lang="en-US"/>
    </a:defPPr>
    <a:lvl1pPr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1pPr>
    <a:lvl2pPr marL="457200"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2pPr>
    <a:lvl3pPr marL="914400"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3pPr>
    <a:lvl4pPr marL="1371600"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4pPr>
    <a:lvl5pPr marL="1828800" algn="ctr">
      <a:spcBef>
        <a:spcPts val="0"/>
      </a:spcBef>
      <a:spcAft>
        <a:spcPts val="0"/>
      </a:spcAft>
      <a:defRPr b="1">
        <a:solidFill>
          <a:schemeClr val="tx1"/>
        </a:solidFill>
        <a:latin typeface="Arial"/>
        <a:ea typeface="+mn-ea"/>
        <a:cs typeface="+mn-cs"/>
      </a:defRPr>
    </a:lvl5pPr>
    <a:lvl6pPr marL="2286000" algn="l" defTabSz="914400">
      <a:defRPr b="1">
        <a:solidFill>
          <a:schemeClr val="tx1"/>
        </a:solidFill>
        <a:latin typeface="Arial"/>
        <a:ea typeface="+mn-ea"/>
        <a:cs typeface="+mn-cs"/>
      </a:defRPr>
    </a:lvl6pPr>
    <a:lvl7pPr marL="2743200" algn="l" defTabSz="914400">
      <a:defRPr b="1">
        <a:solidFill>
          <a:schemeClr val="tx1"/>
        </a:solidFill>
        <a:latin typeface="Arial"/>
        <a:ea typeface="+mn-ea"/>
        <a:cs typeface="+mn-cs"/>
      </a:defRPr>
    </a:lvl7pPr>
    <a:lvl8pPr marL="3200400" algn="l" defTabSz="914400">
      <a:defRPr b="1">
        <a:solidFill>
          <a:schemeClr val="tx1"/>
        </a:solidFill>
        <a:latin typeface="Arial"/>
        <a:ea typeface="+mn-ea"/>
        <a:cs typeface="+mn-cs"/>
      </a:defRPr>
    </a:lvl8pPr>
    <a:lvl9pPr marL="3657600" algn="l" defTabSz="914400">
      <a:defRPr b="1">
        <a:solidFill>
          <a:schemeClr val="tx1"/>
        </a:solidFill>
        <a:latin typeface="Arial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28E-41D8-953A-065DACE6C628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28E-41D8-953A-065DACE6C628}"/>
              </c:ext>
            </c:extLst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28E-41D8-953A-065DACE6C628}"/>
              </c:ext>
            </c:extLst>
          </c:dPt>
          <c:dPt>
            <c:idx val="3"/>
            <c:bubble3D val="0"/>
            <c:spPr>
              <a:solidFill>
                <a:srgbClr val="E1F61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28E-41D8-953A-065DACE6C628}"/>
              </c:ext>
            </c:extLst>
          </c:dPt>
          <c:dPt>
            <c:idx val="4"/>
            <c:bubble3D val="0"/>
            <c:spPr>
              <a:solidFill>
                <a:srgbClr val="F810E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028E-41D8-953A-065DACE6C628}"/>
              </c:ext>
            </c:extLst>
          </c:dPt>
          <c:dPt>
            <c:idx val="5"/>
            <c:bubble3D val="0"/>
            <c:spPr>
              <a:solidFill>
                <a:srgbClr val="33CC3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028E-41D8-953A-065DACE6C628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028E-41D8-953A-065DACE6C628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028E-41D8-953A-065DACE6C628}"/>
              </c:ext>
            </c:extLst>
          </c:dPt>
          <c:dPt>
            <c:idx val="8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028E-41D8-953A-065DACE6C628}"/>
              </c:ext>
            </c:extLst>
          </c:dPt>
          <c:dLbls>
            <c:dLbl>
              <c:idx val="0"/>
              <c:layout>
                <c:manualLayout>
                  <c:x val="0.10863817081810787"/>
                  <c:y val="1.889954997492268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17882632453527"/>
                      <c:h val="0.1271944115752751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28E-41D8-953A-065DACE6C628}"/>
                </c:ext>
              </c:extLst>
            </c:dLbl>
            <c:dLbl>
              <c:idx val="1"/>
              <c:layout>
                <c:manualLayout>
                  <c:x val="3.4773386615073142E-2"/>
                  <c:y val="-3.445451419996924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334476996643383"/>
                      <c:h val="0.1671131255394453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28E-41D8-953A-065DACE6C628}"/>
                </c:ext>
              </c:extLst>
            </c:dLbl>
            <c:dLbl>
              <c:idx val="2"/>
              <c:layout>
                <c:manualLayout>
                  <c:x val="3.6254751498204833E-2"/>
                  <c:y val="-4.369387986589250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567974236178827"/>
                      <c:h val="0.1271944115752751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28E-41D8-953A-065DACE6C628}"/>
                </c:ext>
              </c:extLst>
            </c:dLbl>
            <c:dLbl>
              <c:idx val="3"/>
              <c:layout>
                <c:manualLayout>
                  <c:x val="0.10236584409892636"/>
                  <c:y val="-9.533479925164378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45988492853006"/>
                      <c:h val="0.198353858207056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028E-41D8-953A-065DACE6C628}"/>
                </c:ext>
              </c:extLst>
            </c:dLbl>
            <c:dLbl>
              <c:idx val="4"/>
              <c:layout>
                <c:manualLayout>
                  <c:x val="-0.21674079632833637"/>
                  <c:y val="-7.272187372551301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071728586358548"/>
                      <c:h val="0.116532891696645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028E-41D8-953A-065DACE6C628}"/>
                </c:ext>
              </c:extLst>
            </c:dLbl>
            <c:dLbl>
              <c:idx val="5"/>
              <c:layout>
                <c:manualLayout>
                  <c:x val="-2.7442257741666427E-2"/>
                  <c:y val="-8.840559225123616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814226512761084"/>
                      <c:h val="0.171576087349104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028E-41D8-953A-065DACE6C628}"/>
                </c:ext>
              </c:extLst>
            </c:dLbl>
            <c:dLbl>
              <c:idx val="6"/>
              <c:layout>
                <c:manualLayout>
                  <c:x val="1.2515585314526797E-3"/>
                  <c:y val="8.5083262741355737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28E-41D8-953A-065DACE6C628}"/>
                </c:ext>
              </c:extLst>
            </c:dLbl>
            <c:dLbl>
              <c:idx val="7"/>
              <c:layout>
                <c:manualLayout>
                  <c:x val="-3.8660722396834171E-2"/>
                  <c:y val="0.1111530313682179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562904441577563"/>
                      <c:h val="0.1271944115752751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028E-41D8-953A-065DACE6C628}"/>
                </c:ext>
              </c:extLst>
            </c:dLbl>
            <c:dLbl>
              <c:idx val="8"/>
              <c:layout>
                <c:manualLayout>
                  <c:x val="-0.15404094798467943"/>
                  <c:y val="1.838492323256658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755834059703651"/>
                      <c:h val="0.1671131255394453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028E-41D8-953A-065DACE6C628}"/>
                </c:ext>
              </c:extLst>
            </c:dLbl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Транспорт и связь</c:v>
                </c:pt>
                <c:pt idx="1">
                  <c:v>Добыча полезных ископаемых</c:v>
                </c:pt>
                <c:pt idx="2">
                  <c:v>Государственное управление</c:v>
                </c:pt>
                <c:pt idx="3">
                  <c:v>Здравоохранение и предоставление социальных услуг</c:v>
                </c:pt>
                <c:pt idx="4">
                  <c:v>Строительство</c:v>
                </c:pt>
                <c:pt idx="5">
                  <c:v>Образование</c:v>
                </c:pt>
                <c:pt idx="6">
                  <c:v>Производство и распределение электроэнергии газа и воды</c:v>
                </c:pt>
                <c:pt idx="7">
                  <c:v>Учреждения культуры</c:v>
                </c:pt>
                <c:pt idx="8">
                  <c:v>Прочие коммунальн.услуги в тч. ЖКХ</c:v>
                </c:pt>
              </c:strCache>
            </c:strRef>
          </c:cat>
          <c:val>
            <c:numRef>
              <c:f>Лист1!$B$2:$B$10</c:f>
              <c:numCache>
                <c:formatCode>#,##0.00</c:formatCode>
                <c:ptCount val="9"/>
                <c:pt idx="0">
                  <c:v>51943.68</c:v>
                </c:pt>
                <c:pt idx="1">
                  <c:v>36659</c:v>
                </c:pt>
                <c:pt idx="2">
                  <c:v>32002.43</c:v>
                </c:pt>
                <c:pt idx="3">
                  <c:v>44304.66</c:v>
                </c:pt>
                <c:pt idx="4">
                  <c:v>51089.87</c:v>
                </c:pt>
                <c:pt idx="5">
                  <c:v>38351.25</c:v>
                </c:pt>
                <c:pt idx="6">
                  <c:v>34679.629999999997</c:v>
                </c:pt>
                <c:pt idx="7">
                  <c:v>41566.699999999997</c:v>
                </c:pt>
                <c:pt idx="8">
                  <c:v>25852.3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028E-41D8-953A-065DACE6C62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5937499999999997E-2"/>
          <c:y val="8.5937371682002231E-2"/>
          <c:w val="0.84062499999999996"/>
          <c:h val="0.823437756924350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A1A-4EE2-8AF9-4191987F96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A1A-4EE2-8AF9-4191987F96F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A1A-4EE2-8AF9-4191987F96F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A1A-4EE2-8AF9-4191987F96F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CA1A-4EE2-8AF9-4191987F96F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CA1A-4EE2-8AF9-4191987F96F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CA1A-4EE2-8AF9-4191987F96FE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CA1A-4EE2-8AF9-4191987F96FE}"/>
              </c:ext>
            </c:extLst>
          </c:dPt>
          <c:dLbls>
            <c:dLbl>
              <c:idx val="0"/>
              <c:layout>
                <c:manualLayout>
                  <c:x val="9.5312499999999994E-2"/>
                  <c:y val="-2.343749855822474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A1A-4EE2-8AF9-4191987F96FE}"/>
                </c:ext>
              </c:extLst>
            </c:dLbl>
            <c:dLbl>
              <c:idx val="1"/>
              <c:layout>
                <c:manualLayout>
                  <c:x val="1.0937499999999885E-2"/>
                  <c:y val="-3.281249798151464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A1A-4EE2-8AF9-4191987F96FE}"/>
                </c:ext>
              </c:extLst>
            </c:dLbl>
            <c:dLbl>
              <c:idx val="2"/>
              <c:layout>
                <c:manualLayout>
                  <c:x val="3.1250000000000002E-3"/>
                  <c:y val="0.1148437429353012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A1A-4EE2-8AF9-4191987F96FE}"/>
                </c:ext>
              </c:extLst>
            </c:dLbl>
            <c:dLbl>
              <c:idx val="3"/>
              <c:layout>
                <c:manualLayout>
                  <c:x val="-3.2812500000000015E-2"/>
                  <c:y val="3.749999769315959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201291830708661"/>
                      <c:h val="9.419216940254863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CA1A-4EE2-8AF9-4191987F96FE}"/>
                </c:ext>
              </c:extLst>
            </c:dLbl>
            <c:dLbl>
              <c:idx val="4"/>
              <c:layout>
                <c:manualLayout>
                  <c:x val="-6.4437499999999995E-2"/>
                  <c:y val="1.386244993464259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A1A-4EE2-8AF9-4191987F96FE}"/>
                </c:ext>
              </c:extLst>
            </c:dLbl>
            <c:dLbl>
              <c:idx val="5"/>
              <c:layout>
                <c:manualLayout>
                  <c:x val="3.4374999999999968E-2"/>
                  <c:y val="-3.828173977105439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A1A-4EE2-8AF9-4191987F96FE}"/>
                </c:ext>
              </c:extLst>
            </c:dLbl>
            <c:dLbl>
              <c:idx val="6"/>
              <c:layout>
                <c:manualLayout>
                  <c:x val="0.15312500000000001"/>
                  <c:y val="-3.515624783733711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A1A-4EE2-8AF9-4191987F96FE}"/>
                </c:ext>
              </c:extLst>
            </c:dLbl>
            <c:dLbl>
              <c:idx val="7"/>
              <c:layout>
                <c:manualLayout>
                  <c:x val="0.24062500000000001"/>
                  <c:y val="2.10937487024022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A1A-4EE2-8AF9-4191987F96FE}"/>
                </c:ext>
              </c:extLst>
            </c:dLbl>
            <c:numFmt formatCode="0.0%" sourceLinked="0"/>
            <c:spPr>
              <a:solidFill>
                <a:srgbClr val="E7E6E6"/>
              </a:solidFill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Охрана окружающей среды</c:v>
                </c:pt>
                <c:pt idx="5">
                  <c:v>Культура и спорт</c:v>
                </c:pt>
                <c:pt idx="6">
                  <c:v>Социальная политика</c:v>
                </c:pt>
                <c:pt idx="7">
                  <c:v>Межбюджетные трансферты</c:v>
                </c:pt>
              </c:strCache>
            </c:strRef>
          </c:cat>
          <c:val>
            <c:numRef>
              <c:f>Лист1!$B$2:$B$9</c:f>
              <c:numCache>
                <c:formatCode>0.00%</c:formatCode>
                <c:ptCount val="8"/>
                <c:pt idx="0">
                  <c:v>0.191</c:v>
                </c:pt>
                <c:pt idx="1">
                  <c:v>2E-3</c:v>
                </c:pt>
                <c:pt idx="2">
                  <c:v>5.8999999999999997E-2</c:v>
                </c:pt>
                <c:pt idx="3">
                  <c:v>0.66500000000000004</c:v>
                </c:pt>
                <c:pt idx="4">
                  <c:v>3.0000000000000001E-3</c:v>
                </c:pt>
                <c:pt idx="5">
                  <c:v>5.6000000000000001E-2</c:v>
                </c:pt>
                <c:pt idx="6">
                  <c:v>1.7000000000000001E-2</c:v>
                </c:pt>
                <c:pt idx="7">
                  <c:v>7.0000000000000001E-3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A1A-4EE2-8AF9-4191987F96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14.8</c:v>
                </c:pt>
                <c:pt idx="1">
                  <c:v>11.5</c:v>
                </c:pt>
                <c:pt idx="2">
                  <c:v>4</c:v>
                </c:pt>
                <c:pt idx="3">
                  <c:v>6</c:v>
                </c:pt>
                <c:pt idx="4">
                  <c:v>5.6</c:v>
                </c:pt>
                <c:pt idx="5">
                  <c:v>5.6</c:v>
                </c:pt>
                <c:pt idx="6">
                  <c:v>24.83</c:v>
                </c:pt>
                <c:pt idx="7">
                  <c:v>11.29</c:v>
                </c:pt>
                <c:pt idx="8">
                  <c:v>25.13</c:v>
                </c:pt>
                <c:pt idx="9">
                  <c:v>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D0-4AAE-9F68-B4F7E81E45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9557824"/>
        <c:axId val="235418864"/>
      </c:barChart>
      <c:catAx>
        <c:axId val="38955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418864"/>
        <c:crosses val="autoZero"/>
        <c:auto val="1"/>
        <c:lblAlgn val="ctr"/>
        <c:lblOffset val="100"/>
        <c:noMultiLvlLbl val="0"/>
      </c:catAx>
      <c:valAx>
        <c:axId val="235418864"/>
        <c:scaling>
          <c:orientation val="minMax"/>
        </c:scaling>
        <c:delete val="1"/>
        <c:axPos val="l"/>
        <c:majorGridlines>
          <c:spPr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crossAx val="389557824"/>
        <c:crosses val="autoZero"/>
        <c:crossBetween val="between"/>
      </c:valAx>
      <c:spPr>
        <a:prstGeom prst="rect">
          <a:avLst/>
        </a:prstGeom>
        <a:noFill/>
        <a:ln>
          <a:noFill/>
        </a:ln>
      </c:spPr>
    </c:plotArea>
    <c:plotVisOnly val="1"/>
    <c:dispBlanksAs val="gap"/>
    <c:showDLblsOverMax val="0"/>
  </c:chart>
  <c:spPr>
    <a:xfrm>
      <a:off x="1178719" y="3340221"/>
      <a:ext cx="7342188" cy="3380450"/>
    </a:xfrm>
    <a:prstGeom prst="rect">
      <a:avLst/>
    </a:prstGeom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prstGeom prst="rect">
          <a:avLst/>
        </a:prstGeom>
        <a:noFill/>
        <a:ln>
          <a:noFill/>
        </a:ln>
        <a:effectLst>
          <a:outerShdw blurRad="50800" dist="5400000" dir="50800" rotWithShape="0">
            <a:schemeClr val="bg1"/>
          </a:outerShdw>
        </a:effectLst>
      </c:spPr>
    </c:sideWall>
    <c:backWall>
      <c:thickness val="0"/>
      <c:spPr>
        <a:prstGeom prst="rect">
          <a:avLst/>
        </a:prstGeom>
        <a:noFill/>
        <a:ln>
          <a:noFill/>
        </a:ln>
        <a:effectLst>
          <a:outerShdw blurRad="50800" dist="5400000" dir="50800" rotWithShape="0">
            <a:schemeClr val="bg1"/>
          </a:outerShdw>
        </a:effectLst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год</c:v>
                </c:pt>
              </c:strCache>
            </c:strRef>
          </c:tx>
          <c:spPr>
            <a:prstGeom prst="rect">
              <a:avLst/>
            </a:prstGeom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4.8543689320388345E-3"/>
                  <c:y val="-4.428627847851306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16E-4ABB-8A53-1912229DCBE3}"/>
                </c:ext>
              </c:extLst>
            </c:dLbl>
            <c:dLbl>
              <c:idx val="1"/>
              <c:layout>
                <c:manualLayout>
                  <c:x val="6.2584409958463933E-4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16E-4ABB-8A53-1912229DCBE3}"/>
                </c:ext>
              </c:extLst>
            </c:dLbl>
            <c:dLbl>
              <c:idx val="2"/>
              <c:layout>
                <c:manualLayout>
                  <c:x val="1.5809061488673143E-2"/>
                  <c:y val="-6.113247599535951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D16E-4ABB-8A53-1912229DCBE3}"/>
                </c:ext>
              </c:extLst>
            </c:dLbl>
            <c:dLbl>
              <c:idx val="3"/>
              <c:layout>
                <c:manualLayout>
                  <c:x val="2.2400045868052988E-2"/>
                  <c:y val="-4.727099943228099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D16E-4ABB-8A53-1912229DCBE3}"/>
                </c:ext>
              </c:extLst>
            </c:dLbl>
            <c:dLbl>
              <c:idx val="4"/>
              <c:layout>
                <c:manualLayout>
                  <c:x val="2.1035598705501639E-2"/>
                  <c:y val="-2.507836990595611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D16E-4ABB-8A53-1912229DCBE3}"/>
                </c:ext>
              </c:extLst>
            </c:dLbl>
            <c:dLbl>
              <c:idx val="5"/>
              <c:layout>
                <c:manualLayout>
                  <c:x val="2.2653721682847898E-2"/>
                  <c:y val="-4.702194357366771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D16E-4ABB-8A53-1912229DCBE3}"/>
                </c:ext>
              </c:extLst>
            </c:dLbl>
            <c:dLbl>
              <c:idx val="6"/>
              <c:layout>
                <c:manualLayout>
                  <c:x val="2.1035598705501618E-2"/>
                  <c:y val="-1.567398119122262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D16E-4ABB-8A53-1912229DCBE3}"/>
                </c:ext>
              </c:extLst>
            </c:dLbl>
            <c:spPr>
              <a:noFill/>
              <a:ln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6</c:v>
                </c:pt>
                <c:pt idx="1">
                  <c:v>12</c:v>
                </c:pt>
                <c:pt idx="2">
                  <c:v>8</c:v>
                </c:pt>
                <c:pt idx="3">
                  <c:v>5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  <c:pt idx="8">
                  <c:v>6</c:v>
                </c:pt>
                <c:pt idx="9">
                  <c:v>10</c:v>
                </c:pt>
                <c:pt idx="10">
                  <c:v>6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16E-4ABB-8A53-1912229DCB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326592"/>
        <c:axId val="34328576"/>
        <c:axId val="0"/>
      </c:bar3DChart>
      <c:catAx>
        <c:axId val="33326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4328576"/>
        <c:crosses val="autoZero"/>
        <c:auto val="1"/>
        <c:lblAlgn val="ctr"/>
        <c:lblOffset val="100"/>
        <c:noMultiLvlLbl val="0"/>
      </c:catAx>
      <c:valAx>
        <c:axId val="34328576"/>
        <c:scaling>
          <c:orientation val="minMax"/>
        </c:scaling>
        <c:delete val="1"/>
        <c:axPos val="l"/>
        <c:majorGridlines>
          <c:spPr>
            <a:prstGeom prst="rect">
              <a:avLst/>
            </a:prstGeom>
            <a:ln>
              <a:solidFill>
                <a:schemeClr val="bg1"/>
              </a:solidFill>
              <a:round/>
            </a:ln>
          </c:spPr>
        </c:majorGridlines>
        <c:numFmt formatCode="General" sourceLinked="1"/>
        <c:majorTickMark val="out"/>
        <c:minorTickMark val="none"/>
        <c:tickLblPos val="none"/>
        <c:crossAx val="33326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445939511309454"/>
          <c:y val="0.23207507563908519"/>
          <c:w val="0.6925685100655854"/>
          <c:h val="0.711133136890040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4"/>
            <c:spPr>
              <a:prstGeom prst="rect">
                <a:avLst/>
              </a:prstGeom>
              <a:solidFill>
                <a:srgbClr val="FFFF00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  <a:round/>
              </a:ln>
            </c:spPr>
            <c:extLst>
              <c:ext xmlns:c16="http://schemas.microsoft.com/office/drawing/2014/chart" uri="{C3380CC4-5D6E-409C-BE32-E72D297353CC}">
                <c16:uniqueId val="{00000001-91A5-4879-927D-F0E28A99B31D}"/>
              </c:ext>
            </c:extLst>
          </c:dPt>
          <c:dPt>
            <c:idx val="1"/>
            <c:bubble3D val="0"/>
            <c:explosion val="7"/>
            <c:extLst>
              <c:ext xmlns:c16="http://schemas.microsoft.com/office/drawing/2014/chart" uri="{C3380CC4-5D6E-409C-BE32-E72D297353CC}">
                <c16:uniqueId val="{00000002-91A5-4879-927D-F0E28A99B31D}"/>
              </c:ext>
            </c:extLst>
          </c:dPt>
          <c:dPt>
            <c:idx val="2"/>
            <c:bubble3D val="0"/>
            <c:explosion val="3"/>
            <c:spPr>
              <a:prstGeom prst="rect">
                <a:avLst/>
              </a:prstGeom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4-91A5-4879-927D-F0E28A99B31D}"/>
              </c:ext>
            </c:extLst>
          </c:dPt>
          <c:dPt>
            <c:idx val="3"/>
            <c:bubble3D val="0"/>
            <c:explosion val="9"/>
            <c:spPr>
              <a:prstGeom prst="rect">
                <a:avLst/>
              </a:prstGeom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6-91A5-4879-927D-F0E28A99B31D}"/>
              </c:ext>
            </c:extLst>
          </c:dPt>
          <c:dLbls>
            <c:dLbl>
              <c:idx val="0"/>
              <c:layout>
                <c:manualLayout>
                  <c:x val="0.17547507869029266"/>
                  <c:y val="-2.3368645441987107E-2"/>
                </c:manualLayout>
              </c:layout>
              <c:spPr/>
              <c:txPr>
                <a:bodyPr/>
                <a:lstStyle/>
                <a:p>
                  <a:pPr>
                    <a:defRPr sz="2000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39242461280645"/>
                      <c:h val="0.2775026646235969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1A5-4879-927D-F0E28A99B31D}"/>
                </c:ext>
              </c:extLst>
            </c:dLbl>
            <c:dLbl>
              <c:idx val="1"/>
              <c:layout>
                <c:manualLayout>
                  <c:x val="8.6305071777844258E-2"/>
                  <c:y val="0.1741513800611172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1A5-4879-927D-F0E28A99B31D}"/>
                </c:ext>
              </c:extLst>
            </c:dLbl>
            <c:dLbl>
              <c:idx val="2"/>
              <c:layout>
                <c:manualLayout>
                  <c:x val="0"/>
                  <c:y val="4.6879089800460287E-2"/>
                </c:manualLayout>
              </c:layout>
              <c:spPr/>
              <c:txPr>
                <a:bodyPr/>
                <a:lstStyle/>
                <a:p>
                  <a:pPr>
                    <a:defRPr sz="1800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882902977748647"/>
                      <c:h val="0.190162352284170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91A5-4879-927D-F0E28A99B31D}"/>
                </c:ext>
              </c:extLst>
            </c:dLbl>
            <c:dLbl>
              <c:idx val="3"/>
              <c:layout>
                <c:manualLayout>
                  <c:x val="-6.6372790475499668E-2"/>
                  <c:y val="-3.3592427822856472E-2"/>
                </c:manualLayout>
              </c:layout>
              <c:spPr>
                <a:noFill/>
                <a:ln>
                  <a:noFill/>
                  <a:round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44165167127133503"/>
                      <c:h val="0.243910236800740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91A5-4879-927D-F0E28A99B31D}"/>
                </c:ext>
              </c:extLst>
            </c:dLbl>
            <c:dLbl>
              <c:idx val="4"/>
              <c:layout>
                <c:manualLayout>
                  <c:x val="0.12621429144853324"/>
                  <c:y val="-5.0572186803799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11967654861282"/>
                      <c:h val="0.190600514386207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A46-428A-8535-D4BD5CCA560D}"/>
                </c:ext>
              </c:extLst>
            </c:dLbl>
            <c:spPr>
              <a:noFill/>
              <a:ln>
                <a:noFill/>
                <a:round/>
              </a:ln>
            </c:sp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Лист1!$A$2:$A$6</c:f>
              <c:strCache>
                <c:ptCount val="5"/>
                <c:pt idx="0">
                  <c:v>Приобретение оборудования</c:v>
                </c:pt>
                <c:pt idx="1">
                  <c:v>Ремонт сетей водоотведения</c:v>
                </c:pt>
                <c:pt idx="2">
                  <c:v>Ремонт сетей теплоснабжения</c:v>
                </c:pt>
                <c:pt idx="3">
                  <c:v>Обеспечение резервных источников электропитания</c:v>
                </c:pt>
                <c:pt idx="4">
                  <c:v>Ремонт сетей водоснабжения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3.75</c:v>
                </c:pt>
                <c:pt idx="1">
                  <c:v>0.188</c:v>
                </c:pt>
                <c:pt idx="2">
                  <c:v>11.526999999999999</c:v>
                </c:pt>
                <c:pt idx="3">
                  <c:v>0.251</c:v>
                </c:pt>
                <c:pt idx="4">
                  <c:v>5.8000000000000003E-2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1A5-4879-927D-F0E28A99B3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3253124999999996"/>
          <c:w val="0.95416666666666672"/>
          <c:h val="0.662844734251968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6.2500000000000003E-3"/>
                  <c:y val="-1.25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ED9-4387-9C33-F7D36AF92B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1.75</c:v>
                </c:pt>
                <c:pt idx="1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D9-4387-9C33-F7D36AF92B6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layout>
                <c:manualLayout>
                  <c:x val="1.2500000000000001E-2"/>
                  <c:y val="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ED9-4387-9C33-F7D36AF92B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2.5</c:v>
                </c:pt>
                <c:pt idx="1">
                  <c:v>1.1399999999999999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D9-4387-9C33-F7D36AF92B6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2.2000000000000002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ED9-4387-9C33-F7D36AF92B6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0.75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ED9-4387-9C33-F7D36AF92B65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ED9-4387-9C33-F7D36AF92B65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0.44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ED9-4387-9C33-F7D36AF92B65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ED9-4387-9C33-F7D36AF92B65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ED9-4387-9C33-F7D36AF92B65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Лист1!$J$2:$J$3</c:f>
              <c:numCache>
                <c:formatCode>General</c:formatCode>
                <c:ptCount val="2"/>
                <c:pt idx="0">
                  <c:v>0.84</c:v>
                </c:pt>
                <c:pt idx="1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A3-48B0-8EFB-6C7AC009762D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42F-4D7B-8D3F-95C5A26C40C3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42F-4D7B-8D3F-95C5A26C40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Новое строительство ВЛ, км</c:v>
                </c:pt>
                <c:pt idx="1">
                  <c:v>Кап.ремонт ВЛ, км</c:v>
                </c:pt>
              </c:strCache>
            </c:strRef>
          </c:cat>
          <c:val>
            <c:numRef>
              <c:f>Лист1!$K$2:$K$3</c:f>
              <c:numCache>
                <c:formatCode>General</c:formatCode>
                <c:ptCount val="2"/>
                <c:pt idx="0">
                  <c:v>1.6</c:v>
                </c:pt>
                <c:pt idx="1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2F-4D7B-8D3F-95C5A26C40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1479408"/>
        <c:axId val="1146209648"/>
      </c:barChart>
      <c:catAx>
        <c:axId val="1351479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46209648"/>
        <c:crosses val="autoZero"/>
        <c:auto val="1"/>
        <c:lblAlgn val="ctr"/>
        <c:lblOffset val="100"/>
        <c:noMultiLvlLbl val="0"/>
      </c:catAx>
      <c:valAx>
        <c:axId val="11462096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51479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066813314174546"/>
          <c:y val="1.2147572723779587E-2"/>
          <c:w val="0.51894944001369869"/>
          <c:h val="0.888845304012469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1">
                  <c:v>Народные инициативы</c:v>
                </c:pt>
                <c:pt idx="2">
                  <c:v>Дороги</c:v>
                </c:pt>
                <c:pt idx="3">
                  <c:v>Городская среда</c:v>
                </c:pt>
                <c:pt idx="4">
                  <c:v>Благ-во сельских территорий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1">
                  <c:v>7.2</c:v>
                </c:pt>
                <c:pt idx="2">
                  <c:v>13.9</c:v>
                </c:pt>
                <c:pt idx="3">
                  <c:v>9.98</c:v>
                </c:pt>
                <c:pt idx="4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3B-4BF6-BA56-05B50210F4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06801184"/>
        <c:axId val="306178032"/>
      </c:barChart>
      <c:catAx>
        <c:axId val="306801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6178032"/>
        <c:crosses val="autoZero"/>
        <c:auto val="1"/>
        <c:lblAlgn val="ctr"/>
        <c:lblOffset val="100"/>
        <c:noMultiLvlLbl val="0"/>
      </c:catAx>
      <c:valAx>
        <c:axId val="306178032"/>
        <c:scaling>
          <c:orientation val="minMax"/>
        </c:scaling>
        <c:delete val="1"/>
        <c:axPos val="b"/>
        <c:majorGridlines>
          <c:spPr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crossAx val="306801184"/>
        <c:crosses val="autoZero"/>
        <c:crossBetween val="between"/>
      </c:valAx>
      <c:spPr>
        <a:prstGeom prst="rect">
          <a:avLst/>
        </a:prstGeom>
        <a:noFill/>
        <a:ln>
          <a:noFill/>
        </a:ln>
      </c:spPr>
    </c:plotArea>
    <c:plotVisOnly val="1"/>
    <c:dispBlanksAs val="gap"/>
    <c:showDLblsOverMax val="0"/>
  </c:chart>
  <c:spPr>
    <a:xfrm>
      <a:off x="1542073" y="3698209"/>
      <a:ext cx="5975875" cy="3216692"/>
    </a:xfrm>
    <a:prstGeom prst="rect">
      <a:avLst/>
    </a:prstGeom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Анализ обращений граждан </a:t>
            </a:r>
          </a:p>
        </c:rich>
      </c:tx>
      <c:layout>
        <c:manualLayout>
          <c:xMode val="edge"/>
          <c:yMode val="edge"/>
          <c:x val="0.24395181685424447"/>
          <c:y val="4.611929747596266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032985975762932"/>
          <c:y val="0.21848481733516995"/>
          <c:w val="0.46204101312583218"/>
          <c:h val="0.708581612273955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explosion val="10"/>
          <c:dPt>
            <c:idx val="0"/>
            <c:bubble3D val="0"/>
            <c:spPr>
              <a:solidFill>
                <a:schemeClr val="accent1"/>
              </a:solidFill>
              <a:ln>
                <a:solidFill>
                  <a:srgbClr val="00206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>
                <a:contourClr>
                  <a:srgbClr val="00206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084-4E34-BB8B-F88126DFC6BF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rgbClr val="00206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>
                <a:contourClr>
                  <a:srgbClr val="00206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084-4E34-BB8B-F88126DFC6B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solidFill>
                  <a:srgbClr val="00206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>
                <a:contourClr>
                  <a:srgbClr val="00206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084-4E34-BB8B-F88126DFC6BF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solidFill>
                  <a:srgbClr val="00206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>
                <a:contourClr>
                  <a:srgbClr val="00206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084-4E34-BB8B-F88126DFC6BF}"/>
              </c:ext>
            </c:extLst>
          </c:dPt>
          <c:dLbls>
            <c:delete val="1"/>
          </c:dLbls>
          <c:cat>
            <c:strRef>
              <c:f>Лист1!$A$2:$A$5</c:f>
              <c:strCache>
                <c:ptCount val="4"/>
                <c:pt idx="0">
                  <c:v>35% земельные вопросы</c:v>
                </c:pt>
                <c:pt idx="1">
                  <c:v>60% ЖКХ</c:v>
                </c:pt>
                <c:pt idx="2">
                  <c:v>0,5% социальные вопросы</c:v>
                </c:pt>
                <c:pt idx="3">
                  <c:v>4,5% правопорядок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</c:v>
                </c:pt>
                <c:pt idx="1">
                  <c:v>60</c:v>
                </c:pt>
                <c:pt idx="2">
                  <c:v>0.5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084-4E34-BB8B-F88126DFC6BF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111925886564793"/>
          <c:y val="0.65405576251526631"/>
          <c:w val="0.36240997482676629"/>
          <c:h val="0.3154476160082483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942A97-9E6F-4F83-A1D3-1582A9F8C914}" type="doc">
      <dgm:prSet loTypeId="urn:microsoft.com/office/officeart/2008/layout/RadialCluster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535D17E-C856-4819-A3A8-F72A3DA9A3BE}">
      <dgm:prSet phldrT="[Текст]" custT="1"/>
      <dgm:spPr>
        <a:solidFill>
          <a:srgbClr val="FFC00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258,3 млн. руб.</a:t>
          </a:r>
        </a:p>
      </dgm:t>
    </dgm:pt>
    <dgm:pt modelId="{76831005-0832-4E67-A078-A0B836DBA664}" type="parTrans" cxnId="{24BB88A9-093A-40F6-9597-0FE5A6D0ACF3}">
      <dgm:prSet/>
      <dgm:spPr/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9D5C70-7050-42A5-BE21-0F5D1E7DB5EE}" type="sibTrans" cxnId="{24BB88A9-093A-40F6-9597-0FE5A6D0ACF3}">
      <dgm:prSet/>
      <dgm:spPr/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7CA8A0-138B-4411-8038-5F98EB31B92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 186,4 млн. руб.</a:t>
          </a:r>
        </a:p>
      </dgm:t>
    </dgm:pt>
    <dgm:pt modelId="{187E1AA4-6EA0-4F87-821F-E97129C68608}" type="parTrans" cxnId="{A1067C55-1B8A-4E61-AFEB-E2DFF0BC4249}">
      <dgm:prSet/>
      <dgm:spPr>
        <a:ln>
          <a:solidFill>
            <a:schemeClr val="tx1"/>
          </a:solidFill>
        </a:ln>
      </dgm:spPr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D28962-9F24-414A-9853-DBA03ED54BBA}" type="sibTrans" cxnId="{A1067C55-1B8A-4E61-AFEB-E2DFF0BC4249}">
      <dgm:prSet/>
      <dgm:spPr/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D0FE7B-D9BE-4894-83AD-6486C6B26E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Налоговые и неналоговые поступления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71,9 млн. руб.</a:t>
          </a:r>
        </a:p>
      </dgm:t>
    </dgm:pt>
    <dgm:pt modelId="{16E9CCBE-A28A-4979-ACA9-2514003DA43B}" type="parTrans" cxnId="{FA8F4428-7E78-44F3-8302-6666B743FE3C}">
      <dgm:prSet/>
      <dgm:spPr>
        <a:ln>
          <a:solidFill>
            <a:schemeClr val="tx1"/>
          </a:solidFill>
        </a:ln>
      </dgm:spPr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2FD66B-36E8-4F48-ACA2-32096412FB07}" type="sibTrans" cxnId="{FA8F4428-7E78-44F3-8302-6666B743FE3C}">
      <dgm:prSet/>
      <dgm:spPr/>
      <dgm:t>
        <a:bodyPr/>
        <a:lstStyle/>
        <a:p>
          <a:pPr>
            <a:lnSpc>
              <a:spcPct val="100000"/>
            </a:lnSpc>
          </a:pPr>
          <a:endParaRPr lang="ru-RU" sz="30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346FA5-101A-44F1-ABFD-6D496B30140E}" type="pres">
      <dgm:prSet presAssocID="{A7942A97-9E6F-4F83-A1D3-1582A9F8C91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56E6F63A-F126-4814-904A-DC3A7E89796B}" type="pres">
      <dgm:prSet presAssocID="{3535D17E-C856-4819-A3A8-F72A3DA9A3BE}" presName="singleCycle" presStyleCnt="0"/>
      <dgm:spPr/>
    </dgm:pt>
    <dgm:pt modelId="{1FCF2A14-5499-4FC6-98FE-86132A21CEB8}" type="pres">
      <dgm:prSet presAssocID="{3535D17E-C856-4819-A3A8-F72A3DA9A3BE}" presName="singleCenter" presStyleLbl="node1" presStyleIdx="0" presStyleCnt="3" custScaleX="306914" custScaleY="161810" custLinFactNeighborX="-2192" custLinFactNeighborY="-32329">
        <dgm:presLayoutVars>
          <dgm:chMax val="7"/>
          <dgm:chPref val="7"/>
        </dgm:presLayoutVars>
      </dgm:prSet>
      <dgm:spPr/>
    </dgm:pt>
    <dgm:pt modelId="{5F73E979-7E15-4DE1-B109-54F32D9C0BF6}" type="pres">
      <dgm:prSet presAssocID="{187E1AA4-6EA0-4F87-821F-E97129C68608}" presName="Name56" presStyleLbl="parChTrans1D2" presStyleIdx="0" presStyleCnt="2"/>
      <dgm:spPr/>
    </dgm:pt>
    <dgm:pt modelId="{9525FC81-42DA-4687-A2E3-B3216CA6609B}" type="pres">
      <dgm:prSet presAssocID="{137CA8A0-138B-4411-8038-5F98EB31B92F}" presName="text0" presStyleLbl="node1" presStyleIdx="1" presStyleCnt="3" custScaleX="294103" custScaleY="168121" custRadScaleRad="136067" custRadScaleInc="134507">
        <dgm:presLayoutVars>
          <dgm:bulletEnabled val="1"/>
        </dgm:presLayoutVars>
      </dgm:prSet>
      <dgm:spPr/>
    </dgm:pt>
    <dgm:pt modelId="{87D8BA22-CCF1-4A35-A770-6D16987D37EF}" type="pres">
      <dgm:prSet presAssocID="{16E9CCBE-A28A-4979-ACA9-2514003DA43B}" presName="Name56" presStyleLbl="parChTrans1D2" presStyleIdx="1" presStyleCnt="2"/>
      <dgm:spPr/>
    </dgm:pt>
    <dgm:pt modelId="{5F0E0941-14B8-4A13-9CB2-73674BFFCFB2}" type="pres">
      <dgm:prSet presAssocID="{93D0FE7B-D9BE-4894-83AD-6486C6B26ED6}" presName="text0" presStyleLbl="node1" presStyleIdx="2" presStyleCnt="3" custScaleX="292488" custScaleY="183833" custRadScaleRad="139486" custRadScaleInc="65242">
        <dgm:presLayoutVars>
          <dgm:bulletEnabled val="1"/>
        </dgm:presLayoutVars>
      </dgm:prSet>
      <dgm:spPr/>
    </dgm:pt>
  </dgm:ptLst>
  <dgm:cxnLst>
    <dgm:cxn modelId="{FA8F4428-7E78-44F3-8302-6666B743FE3C}" srcId="{3535D17E-C856-4819-A3A8-F72A3DA9A3BE}" destId="{93D0FE7B-D9BE-4894-83AD-6486C6B26ED6}" srcOrd="1" destOrd="0" parTransId="{16E9CCBE-A28A-4979-ACA9-2514003DA43B}" sibTransId="{BF2FD66B-36E8-4F48-ACA2-32096412FB07}"/>
    <dgm:cxn modelId="{20A9ED45-96DE-4ED5-913B-617FB7B4575A}" type="presOf" srcId="{137CA8A0-138B-4411-8038-5F98EB31B92F}" destId="{9525FC81-42DA-4687-A2E3-B3216CA6609B}" srcOrd="0" destOrd="0" presId="urn:microsoft.com/office/officeart/2008/layout/RadialCluster"/>
    <dgm:cxn modelId="{045E2A53-790D-402D-8436-CCB9A5B820EF}" type="presOf" srcId="{187E1AA4-6EA0-4F87-821F-E97129C68608}" destId="{5F73E979-7E15-4DE1-B109-54F32D9C0BF6}" srcOrd="0" destOrd="0" presId="urn:microsoft.com/office/officeart/2008/layout/RadialCluster"/>
    <dgm:cxn modelId="{A1067C55-1B8A-4E61-AFEB-E2DFF0BC4249}" srcId="{3535D17E-C856-4819-A3A8-F72A3DA9A3BE}" destId="{137CA8A0-138B-4411-8038-5F98EB31B92F}" srcOrd="0" destOrd="0" parTransId="{187E1AA4-6EA0-4F87-821F-E97129C68608}" sibTransId="{31D28962-9F24-414A-9853-DBA03ED54BBA}"/>
    <dgm:cxn modelId="{0D23AE79-E6F9-4F1E-B103-F0CBAE2E37E0}" type="presOf" srcId="{3535D17E-C856-4819-A3A8-F72A3DA9A3BE}" destId="{1FCF2A14-5499-4FC6-98FE-86132A21CEB8}" srcOrd="0" destOrd="0" presId="urn:microsoft.com/office/officeart/2008/layout/RadialCluster"/>
    <dgm:cxn modelId="{24BB88A9-093A-40F6-9597-0FE5A6D0ACF3}" srcId="{A7942A97-9E6F-4F83-A1D3-1582A9F8C914}" destId="{3535D17E-C856-4819-A3A8-F72A3DA9A3BE}" srcOrd="0" destOrd="0" parTransId="{76831005-0832-4E67-A078-A0B836DBA664}" sibTransId="{8C9D5C70-7050-42A5-BE21-0F5D1E7DB5EE}"/>
    <dgm:cxn modelId="{B1C9B8AC-9B22-42D4-B124-BC3F03C60113}" type="presOf" srcId="{93D0FE7B-D9BE-4894-83AD-6486C6B26ED6}" destId="{5F0E0941-14B8-4A13-9CB2-73674BFFCFB2}" srcOrd="0" destOrd="0" presId="urn:microsoft.com/office/officeart/2008/layout/RadialCluster"/>
    <dgm:cxn modelId="{4784C8BF-4FFA-4B0E-A5FB-1BB5AA889C39}" type="presOf" srcId="{16E9CCBE-A28A-4979-ACA9-2514003DA43B}" destId="{87D8BA22-CCF1-4A35-A770-6D16987D37EF}" srcOrd="0" destOrd="0" presId="urn:microsoft.com/office/officeart/2008/layout/RadialCluster"/>
    <dgm:cxn modelId="{435718F0-6ABC-4D0A-AA09-63318457CC96}" type="presOf" srcId="{A7942A97-9E6F-4F83-A1D3-1582A9F8C914}" destId="{21346FA5-101A-44F1-ABFD-6D496B30140E}" srcOrd="0" destOrd="0" presId="urn:microsoft.com/office/officeart/2008/layout/RadialCluster"/>
    <dgm:cxn modelId="{DF46ABBF-9154-46E9-8806-C97C9A89F438}" type="presParOf" srcId="{21346FA5-101A-44F1-ABFD-6D496B30140E}" destId="{56E6F63A-F126-4814-904A-DC3A7E89796B}" srcOrd="0" destOrd="0" presId="urn:microsoft.com/office/officeart/2008/layout/RadialCluster"/>
    <dgm:cxn modelId="{EB673944-14E6-486D-A861-01B28E81E33A}" type="presParOf" srcId="{56E6F63A-F126-4814-904A-DC3A7E89796B}" destId="{1FCF2A14-5499-4FC6-98FE-86132A21CEB8}" srcOrd="0" destOrd="0" presId="urn:microsoft.com/office/officeart/2008/layout/RadialCluster"/>
    <dgm:cxn modelId="{4207B9EE-42B6-42EB-8793-18E96543398B}" type="presParOf" srcId="{56E6F63A-F126-4814-904A-DC3A7E89796B}" destId="{5F73E979-7E15-4DE1-B109-54F32D9C0BF6}" srcOrd="1" destOrd="0" presId="urn:microsoft.com/office/officeart/2008/layout/RadialCluster"/>
    <dgm:cxn modelId="{D223E9AE-872D-4020-B263-DF678D6B689C}" type="presParOf" srcId="{56E6F63A-F126-4814-904A-DC3A7E89796B}" destId="{9525FC81-42DA-4687-A2E3-B3216CA6609B}" srcOrd="2" destOrd="0" presId="urn:microsoft.com/office/officeart/2008/layout/RadialCluster"/>
    <dgm:cxn modelId="{A94CE153-59BB-4675-BCD0-B7E60AB91576}" type="presParOf" srcId="{56E6F63A-F126-4814-904A-DC3A7E89796B}" destId="{87D8BA22-CCF1-4A35-A770-6D16987D37EF}" srcOrd="3" destOrd="0" presId="urn:microsoft.com/office/officeart/2008/layout/RadialCluster"/>
    <dgm:cxn modelId="{BEDAB70A-A6A2-4681-BB56-AB1F245E1051}" type="presParOf" srcId="{56E6F63A-F126-4814-904A-DC3A7E89796B}" destId="{5F0E0941-14B8-4A13-9CB2-73674BFFCFB2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CF2A14-5499-4FC6-98FE-86132A21CEB8}">
      <dsp:nvSpPr>
        <dsp:cNvPr id="0" name=""/>
        <dsp:cNvSpPr/>
      </dsp:nvSpPr>
      <dsp:spPr>
        <a:xfrm>
          <a:off x="1557705" y="0"/>
          <a:ext cx="4482212" cy="2363094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760" tIns="111760" rIns="111760" bIns="111760" numCol="1" spcCol="1270" anchor="ctr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4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</a:t>
          </a:r>
        </a:p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4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258,3 млн. руб.</a:t>
          </a:r>
        </a:p>
      </dsp:txBody>
      <dsp:txXfrm>
        <a:off x="1673062" y="115357"/>
        <a:ext cx="4251498" cy="2132380"/>
      </dsp:txXfrm>
    </dsp:sp>
    <dsp:sp modelId="{5F73E979-7E15-4DE1-B109-54F32D9C0BF6}">
      <dsp:nvSpPr>
        <dsp:cNvPr id="0" name=""/>
        <dsp:cNvSpPr/>
      </dsp:nvSpPr>
      <dsp:spPr>
        <a:xfrm rot="2858312">
          <a:off x="4749380" y="2650501"/>
          <a:ext cx="77792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77921" y="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25FC81-42DA-4687-A2E3-B3216CA6609B}">
      <dsp:nvSpPr>
        <dsp:cNvPr id="0" name=""/>
        <dsp:cNvSpPr/>
      </dsp:nvSpPr>
      <dsp:spPr>
        <a:xfrm>
          <a:off x="4711603" y="2937907"/>
          <a:ext cx="2877729" cy="1645025"/>
        </a:xfrm>
        <a:prstGeom prst="roundRect">
          <a:avLst/>
        </a:prstGeom>
        <a:solidFill>
          <a:schemeClr val="accent4">
            <a:hueOff val="5792045"/>
            <a:satOff val="8891"/>
            <a:lumOff val="335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3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 186,4 млн. руб.</a:t>
          </a:r>
        </a:p>
      </dsp:txBody>
      <dsp:txXfrm>
        <a:off x="4791907" y="3018211"/>
        <a:ext cx="2717121" cy="1484417"/>
      </dsp:txXfrm>
    </dsp:sp>
    <dsp:sp modelId="{87D8BA22-CCF1-4A35-A770-6D16987D37EF}">
      <dsp:nvSpPr>
        <dsp:cNvPr id="0" name=""/>
        <dsp:cNvSpPr/>
      </dsp:nvSpPr>
      <dsp:spPr>
        <a:xfrm rot="7824625">
          <a:off x="2206890" y="2633788"/>
          <a:ext cx="71102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11023" y="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0E0941-14B8-4A13-9CB2-73674BFFCFB2}">
      <dsp:nvSpPr>
        <dsp:cNvPr id="0" name=""/>
        <dsp:cNvSpPr/>
      </dsp:nvSpPr>
      <dsp:spPr>
        <a:xfrm>
          <a:off x="135259" y="2904482"/>
          <a:ext cx="2861927" cy="1798763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Налоговые и неналоговые поступления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71,9 млн. руб.</a:t>
          </a:r>
        </a:p>
      </dsp:txBody>
      <dsp:txXfrm>
        <a:off x="223067" y="2992290"/>
        <a:ext cx="2686311" cy="16231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0.24634</cdr:x>
      <cdr:y>0.00626</cdr:y>
    </cdr:from>
    <cdr:to>
      <cdr:x>0.66349</cdr:x>
      <cdr:y>0.10013</cdr:y>
    </cdr:to>
    <cdr:sp macro="" textlink="">
      <cdr:nvSpPr>
        <cdr:cNvPr id="4" name="TextBox 1"/>
        <cdr:cNvSpPr>
          <a:spLocks xmlns:a="http://schemas.openxmlformats.org/drawingml/2006/main"/>
        </cdr:cNvSpPr>
      </cdr:nvSpPr>
      <cdr:spPr bwMode="auto">
        <a:xfrm xmlns:a="http://schemas.openxmlformats.org/drawingml/2006/main">
          <a:off x="1808703" y="21165"/>
          <a:ext cx="3062793" cy="317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defRPr/>
          </a:pPr>
          <a:r>
            <a:rPr lang="ru-RU" sz="1400" dirty="0"/>
            <a:t>ЭКОНОМИЯ С 2013 г. , </a:t>
          </a:r>
          <a:r>
            <a:rPr lang="ru-RU" sz="1400" dirty="0" err="1"/>
            <a:t>млн.руб</a:t>
          </a:r>
          <a:r>
            <a:rPr lang="ru-RU" sz="1400" dirty="0"/>
            <a:t>/год</a:t>
          </a:r>
          <a:endParaRPr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0.56601</cdr:x>
      <cdr:y>0.40992</cdr:y>
    </cdr:from>
    <cdr:to>
      <cdr:x>0.72607</cdr:x>
      <cdr:y>0.46997</cdr:y>
    </cdr:to>
    <cdr:cxnSp macro="">
      <cdr:nvCxnSpPr>
        <cdr:cNvPr id="3" name="Прямая со стрелкой 2">
          <a:extLst xmlns:a="http://schemas.openxmlformats.org/drawingml/2006/main">
            <a:ext uri="{FF2B5EF4-FFF2-40B4-BE49-F238E27FC236}">
              <a16:creationId xmlns:a16="http://schemas.microsoft.com/office/drawing/2014/main" id="{12A06A25-C410-441D-8DD3-85487669E4D7}"/>
            </a:ext>
          </a:extLst>
        </cdr:cNvPr>
        <cdr:cNvCxnSpPr/>
      </cdr:nvCxnSpPr>
      <cdr:spPr>
        <a:xfrm xmlns:a="http://schemas.openxmlformats.org/drawingml/2006/main" flipV="1">
          <a:off x="3267075" y="1495425"/>
          <a:ext cx="923925" cy="21907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0.14686</cdr:x>
      <cdr:y>0.62141</cdr:y>
    </cdr:from>
    <cdr:to>
      <cdr:x>0.24587</cdr:x>
      <cdr:y>0.80157</cdr:y>
    </cdr:to>
    <cdr:cxnSp macro="">
      <cdr:nvCxnSpPr>
        <cdr:cNvPr id="5" name="Прямая со стрелкой 4">
          <a:extLst xmlns:a="http://schemas.openxmlformats.org/drawingml/2006/main">
            <a:ext uri="{FF2B5EF4-FFF2-40B4-BE49-F238E27FC236}">
              <a16:creationId xmlns:a16="http://schemas.microsoft.com/office/drawing/2014/main" id="{5A87906F-812E-4D95-8440-F8BE87618E57}"/>
            </a:ext>
          </a:extLst>
        </cdr:cNvPr>
        <cdr:cNvCxnSpPr/>
      </cdr:nvCxnSpPr>
      <cdr:spPr>
        <a:xfrm xmlns:a="http://schemas.openxmlformats.org/drawingml/2006/main" flipH="1">
          <a:off x="847725" y="2266950"/>
          <a:ext cx="571501" cy="65722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0.36304</cdr:x>
      <cdr:y>0.19843</cdr:y>
    </cdr:from>
    <cdr:to>
      <cdr:x>0.39439</cdr:x>
      <cdr:y>0.29765</cdr:y>
    </cdr:to>
    <cdr:cxnSp macro="">
      <cdr:nvCxnSpPr>
        <cdr:cNvPr id="7" name="Прямая со стрелкой 6">
          <a:extLst xmlns:a="http://schemas.openxmlformats.org/drawingml/2006/main">
            <a:ext uri="{FF2B5EF4-FFF2-40B4-BE49-F238E27FC236}">
              <a16:creationId xmlns:a16="http://schemas.microsoft.com/office/drawing/2014/main" id="{28869CA5-03B7-42E7-8886-1F4560ABAD7A}"/>
            </a:ext>
          </a:extLst>
        </cdr:cNvPr>
        <cdr:cNvCxnSpPr/>
      </cdr:nvCxnSpPr>
      <cdr:spPr>
        <a:xfrm xmlns:a="http://schemas.openxmlformats.org/drawingml/2006/main" flipV="1">
          <a:off x="2095500" y="723900"/>
          <a:ext cx="180975" cy="36195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0.16337</cdr:x>
      <cdr:y>0.20888</cdr:y>
    </cdr:from>
    <cdr:to>
      <cdr:x>0.30198</cdr:x>
      <cdr:y>0.29504</cdr:y>
    </cdr:to>
    <cdr:cxnSp macro="">
      <cdr:nvCxnSpPr>
        <cdr:cNvPr id="12" name="Прямая со стрелкой 11">
          <a:extLst xmlns:a="http://schemas.openxmlformats.org/drawingml/2006/main">
            <a:ext uri="{FF2B5EF4-FFF2-40B4-BE49-F238E27FC236}">
              <a16:creationId xmlns:a16="http://schemas.microsoft.com/office/drawing/2014/main" id="{3765EF60-3D63-4C72-92EA-453C3CDA62EC}"/>
            </a:ext>
          </a:extLst>
        </cdr:cNvPr>
        <cdr:cNvCxnSpPr/>
      </cdr:nvCxnSpPr>
      <cdr:spPr>
        <a:xfrm xmlns:a="http://schemas.openxmlformats.org/drawingml/2006/main" flipH="1" flipV="1">
          <a:off x="942975" y="762000"/>
          <a:ext cx="800101" cy="31432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0.59727</cdr:x>
      <cdr:y>0.20768</cdr:y>
    </cdr:from>
    <cdr:to>
      <cdr:x>0.73293</cdr:x>
      <cdr:y>0.27053</cdr:y>
    </cdr:to>
    <cdr:sp macro="" textlink="">
      <cdr:nvSpPr>
        <cdr:cNvPr id="24" name="TextBox 23">
          <a:extLst xmlns:a="http://schemas.openxmlformats.org/drawingml/2006/main">
            <a:ext uri="{FF2B5EF4-FFF2-40B4-BE49-F238E27FC236}">
              <a16:creationId xmlns:a16="http://schemas.microsoft.com/office/drawing/2014/main" id="{389AE987-EDFC-4C72-B548-2F436EE2B45F}"/>
            </a:ext>
          </a:extLst>
        </cdr:cNvPr>
        <cdr:cNvSpPr txBox="1"/>
      </cdr:nvSpPr>
      <cdr:spPr>
        <a:xfrm xmlns:a="http://schemas.openxmlformats.org/drawingml/2006/main">
          <a:off x="4025900" y="912812"/>
          <a:ext cx="914400" cy="2762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0.63401</cdr:x>
      <cdr:y>0.23152</cdr:y>
    </cdr:from>
    <cdr:to>
      <cdr:x>0.82619</cdr:x>
      <cdr:y>0.26619</cdr:y>
    </cdr:to>
    <cdr:sp macro="" textlink="">
      <cdr:nvSpPr>
        <cdr:cNvPr id="25" name="TextBox 24">
          <a:extLst xmlns:a="http://schemas.openxmlformats.org/drawingml/2006/main">
            <a:ext uri="{FF2B5EF4-FFF2-40B4-BE49-F238E27FC236}">
              <a16:creationId xmlns:a16="http://schemas.microsoft.com/office/drawing/2014/main" id="{9FB98B8A-CF51-496C-988F-4DD82E8C2A1E}"/>
            </a:ext>
          </a:extLst>
        </cdr:cNvPr>
        <cdr:cNvSpPr txBox="1"/>
      </cdr:nvSpPr>
      <cdr:spPr>
        <a:xfrm xmlns:a="http://schemas.openxmlformats.org/drawingml/2006/main">
          <a:off x="4273550" y="1017587"/>
          <a:ext cx="1295400" cy="152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0.64154</cdr:x>
      <cdr:y>0.24308</cdr:y>
    </cdr:from>
    <cdr:to>
      <cdr:x>0.83373</cdr:x>
      <cdr:y>0.27775</cdr:y>
    </cdr:to>
    <cdr:sp macro="" textlink="">
      <cdr:nvSpPr>
        <cdr:cNvPr id="26" name="TextBox 1">
          <a:extLst xmlns:a="http://schemas.openxmlformats.org/drawingml/2006/main">
            <a:ext uri="{FF2B5EF4-FFF2-40B4-BE49-F238E27FC236}">
              <a16:creationId xmlns:a16="http://schemas.microsoft.com/office/drawing/2014/main" id="{F556401F-C2A4-47C9-9AC6-5084A33CABDA}"/>
            </a:ext>
          </a:extLst>
        </cdr:cNvPr>
        <cdr:cNvSpPr txBox="1"/>
      </cdr:nvSpPr>
      <cdr:spPr>
        <a:xfrm xmlns:a="http://schemas.openxmlformats.org/drawingml/2006/main">
          <a:off x="4324350" y="1068387"/>
          <a:ext cx="1295400" cy="152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0.60801</cdr:x>
      <cdr:y>0.22849</cdr:y>
    </cdr:from>
    <cdr:to>
      <cdr:x>0.74366</cdr:x>
      <cdr:y>0.43653</cdr:y>
    </cdr:to>
    <cdr:sp macro="" textlink="">
      <cdr:nvSpPr>
        <cdr:cNvPr id="27" name="TextBox 26">
          <a:extLst xmlns:a="http://schemas.openxmlformats.org/drawingml/2006/main">
            <a:ext uri="{FF2B5EF4-FFF2-40B4-BE49-F238E27FC236}">
              <a16:creationId xmlns:a16="http://schemas.microsoft.com/office/drawing/2014/main" id="{F9BF7B1F-DB06-4098-9C27-F022FC3D4090}"/>
            </a:ext>
          </a:extLst>
        </cdr:cNvPr>
        <cdr:cNvSpPr txBox="1"/>
      </cdr:nvSpPr>
      <cdr:spPr>
        <a:xfrm xmlns:a="http://schemas.openxmlformats.org/drawingml/2006/main">
          <a:off x="4098290" y="100425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0.6097</cdr:x>
      <cdr:y>0.22328</cdr:y>
    </cdr:from>
    <cdr:to>
      <cdr:x>0.83373</cdr:x>
      <cdr:y>0.27775</cdr:y>
    </cdr:to>
    <cdr:sp macro="" textlink="">
      <cdr:nvSpPr>
        <cdr:cNvPr id="28" name="TextBox 1">
          <a:extLst xmlns:a="http://schemas.openxmlformats.org/drawingml/2006/main">
            <a:ext uri="{FF2B5EF4-FFF2-40B4-BE49-F238E27FC236}">
              <a16:creationId xmlns:a16="http://schemas.microsoft.com/office/drawing/2014/main" id="{F556401F-C2A4-47C9-9AC6-5084A33CABDA}"/>
            </a:ext>
          </a:extLst>
        </cdr:cNvPr>
        <cdr:cNvSpPr txBox="1"/>
      </cdr:nvSpPr>
      <cdr:spPr>
        <a:xfrm xmlns:a="http://schemas.openxmlformats.org/drawingml/2006/main">
          <a:off x="4109720" y="981392"/>
          <a:ext cx="1510030" cy="2393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0.34984</cdr:x>
      <cdr:y>0.13577</cdr:y>
    </cdr:from>
    <cdr:to>
      <cdr:x>0.58344</cdr:x>
      <cdr:y>0.363</cdr:y>
    </cdr:to>
    <cdr:sp macro="" textlink="">
      <cdr:nvSpPr>
        <cdr:cNvPr id="29" name="TextBox 28">
          <a:extLst xmlns:a="http://schemas.openxmlformats.org/drawingml/2006/main">
            <a:ext uri="{FF2B5EF4-FFF2-40B4-BE49-F238E27FC236}">
              <a16:creationId xmlns:a16="http://schemas.microsoft.com/office/drawing/2014/main" id="{734A098A-3890-4599-9CC1-A6DD6D9DD387}"/>
            </a:ext>
          </a:extLst>
        </cdr:cNvPr>
        <cdr:cNvSpPr txBox="1"/>
      </cdr:nvSpPr>
      <cdr:spPr>
        <a:xfrm xmlns:a="http://schemas.openxmlformats.org/drawingml/2006/main">
          <a:off x="2019301" y="495301"/>
          <a:ext cx="1348426" cy="8289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Правопорядок  4,5%</a:t>
          </a:r>
        </a:p>
      </cdr:txBody>
    </cdr:sp>
  </cdr:relSizeAnchor>
  <cdr:relSizeAnchor xmlns:cdr="http://schemas.openxmlformats.org/drawingml/2006/chartDrawing">
    <cdr:from>
      <cdr:x>0.62871</cdr:x>
      <cdr:y>0.34726</cdr:y>
    </cdr:from>
    <cdr:to>
      <cdr:x>0.83498</cdr:x>
      <cdr:y>0.73603</cdr:y>
    </cdr:to>
    <cdr:sp macro="" textlink="">
      <cdr:nvSpPr>
        <cdr:cNvPr id="30" name="TextBox 29">
          <a:extLst xmlns:a="http://schemas.openxmlformats.org/drawingml/2006/main">
            <a:ext uri="{FF2B5EF4-FFF2-40B4-BE49-F238E27FC236}">
              <a16:creationId xmlns:a16="http://schemas.microsoft.com/office/drawing/2014/main" id="{5928FC4D-1385-49FD-B2E3-45F53E7D2C3F}"/>
            </a:ext>
          </a:extLst>
        </cdr:cNvPr>
        <cdr:cNvSpPr txBox="1"/>
      </cdr:nvSpPr>
      <cdr:spPr>
        <a:xfrm xmlns:a="http://schemas.openxmlformats.org/drawingml/2006/main">
          <a:off x="3629025" y="1266825"/>
          <a:ext cx="1190624" cy="14182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Земельные вопросы 35%</a:t>
          </a:r>
        </a:p>
      </cdr:txBody>
    </cdr:sp>
  </cdr:relSizeAnchor>
  <cdr:relSizeAnchor xmlns:cdr="http://schemas.openxmlformats.org/drawingml/2006/chartDrawing">
    <cdr:from>
      <cdr:x>0.01974</cdr:x>
      <cdr:y>0.77731</cdr:y>
    </cdr:from>
    <cdr:to>
      <cdr:x>0.1554</cdr:x>
      <cdr:y>0.98535</cdr:y>
    </cdr:to>
    <cdr:sp macro="" textlink="">
      <cdr:nvSpPr>
        <cdr:cNvPr id="31" name="TextBox 30">
          <a:extLst xmlns:a="http://schemas.openxmlformats.org/drawingml/2006/main">
            <a:ext uri="{FF2B5EF4-FFF2-40B4-BE49-F238E27FC236}">
              <a16:creationId xmlns:a16="http://schemas.microsoft.com/office/drawing/2014/main" id="{D067BB4B-4ED8-47CE-8430-66D56D8EC11E}"/>
            </a:ext>
          </a:extLst>
        </cdr:cNvPr>
        <cdr:cNvSpPr txBox="1"/>
      </cdr:nvSpPr>
      <cdr:spPr>
        <a:xfrm xmlns:a="http://schemas.openxmlformats.org/drawingml/2006/main">
          <a:off x="113942" y="2835697"/>
          <a:ext cx="783050" cy="7589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ЖКХ  60%</a:t>
          </a:r>
        </a:p>
      </cdr:txBody>
    </cdr:sp>
  </cdr:relSizeAnchor>
  <cdr:relSizeAnchor xmlns:cdr="http://schemas.openxmlformats.org/drawingml/2006/chartDrawing">
    <cdr:from>
      <cdr:x>0.00825</cdr:x>
      <cdr:y>0.14892</cdr:y>
    </cdr:from>
    <cdr:to>
      <cdr:x>0.25168</cdr:x>
      <cdr:y>0.42754</cdr:y>
    </cdr:to>
    <cdr:sp macro="" textlink="">
      <cdr:nvSpPr>
        <cdr:cNvPr id="32" name="TextBox 31">
          <a:extLst xmlns:a="http://schemas.openxmlformats.org/drawingml/2006/main">
            <a:ext uri="{FF2B5EF4-FFF2-40B4-BE49-F238E27FC236}">
              <a16:creationId xmlns:a16="http://schemas.microsoft.com/office/drawing/2014/main" id="{210D1C73-63D1-4F45-8C39-4EB541A54D3F}"/>
            </a:ext>
          </a:extLst>
        </cdr:cNvPr>
        <cdr:cNvSpPr txBox="1"/>
      </cdr:nvSpPr>
      <cdr:spPr>
        <a:xfrm xmlns:a="http://schemas.openxmlformats.org/drawingml/2006/main">
          <a:off x="47625" y="543281"/>
          <a:ext cx="1405114" cy="10164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Социальные вопросы 0,5%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1AF6B2C7-8C2C-490B-96EE-40862C761CE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52538"/>
            <a:ext cx="450691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08ECC768-D576-4FA8-A9AE-2E7B4B092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003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ECC768-D576-4FA8-A9AE-2E7B4B092AC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356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Титульный слайд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642"/>
          <p:cNvSpPr>
            <a:spLocks noChangeArrowheads="1"/>
          </p:cNvSpPr>
          <p:nvPr/>
        </p:nvSpPr>
        <p:spPr bwMode="gray">
          <a:xfrm>
            <a:off x="3071813" y="0"/>
            <a:ext cx="1417637" cy="6858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1634"/>
          <p:cNvSpPr>
            <a:spLocks noChangeArrowheads="1"/>
          </p:cNvSpPr>
          <p:nvPr/>
        </p:nvSpPr>
        <p:spPr bwMode="gray">
          <a:xfrm>
            <a:off x="0" y="0"/>
            <a:ext cx="3152775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gamma/>
                  <a:shade val="85882"/>
                  <a:invGamma/>
                </a:schemeClr>
              </a:gs>
            </a:gsLst>
            <a:lin ang="5400000" scaled="1"/>
          </a:gra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6" name="Rectangle 1596"/>
          <p:cNvSpPr>
            <a:spLocks noChangeArrowheads="1"/>
          </p:cNvSpPr>
          <p:nvPr/>
        </p:nvSpPr>
        <p:spPr bwMode="gray">
          <a:xfrm>
            <a:off x="6902450" y="-11113"/>
            <a:ext cx="303213" cy="6858001"/>
          </a:xfrm>
          <a:prstGeom prst="rect">
            <a:avLst/>
          </a:prstGeom>
          <a:solidFill>
            <a:schemeClr val="accent2">
              <a:alpha val="3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Rectangle 1597"/>
          <p:cNvSpPr>
            <a:spLocks noChangeArrowheads="1"/>
          </p:cNvSpPr>
          <p:nvPr/>
        </p:nvSpPr>
        <p:spPr bwMode="gray">
          <a:xfrm>
            <a:off x="7158038" y="-2540"/>
            <a:ext cx="227012" cy="68580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Rectangle 1592"/>
          <p:cNvSpPr>
            <a:spLocks noChangeArrowheads="1"/>
          </p:cNvSpPr>
          <p:nvPr/>
        </p:nvSpPr>
        <p:spPr bwMode="gray">
          <a:xfrm>
            <a:off x="4375150" y="0"/>
            <a:ext cx="1060450" cy="6858000"/>
          </a:xfrm>
          <a:prstGeom prst="rect">
            <a:avLst/>
          </a:prstGeom>
          <a:solidFill>
            <a:schemeClr val="accent2">
              <a:alpha val="63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Rectangle 1593"/>
          <p:cNvSpPr>
            <a:spLocks noChangeArrowheads="1"/>
          </p:cNvSpPr>
          <p:nvPr/>
        </p:nvSpPr>
        <p:spPr bwMode="gray">
          <a:xfrm>
            <a:off x="5359400" y="-17463"/>
            <a:ext cx="728663" cy="6938963"/>
          </a:xfrm>
          <a:prstGeom prst="rect">
            <a:avLst/>
          </a:prstGeom>
          <a:solidFill>
            <a:schemeClr val="accent2">
              <a:alpha val="53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Rectangle 1594"/>
          <p:cNvSpPr>
            <a:spLocks noChangeArrowheads="1"/>
          </p:cNvSpPr>
          <p:nvPr/>
        </p:nvSpPr>
        <p:spPr bwMode="gray">
          <a:xfrm>
            <a:off x="6018213" y="-19050"/>
            <a:ext cx="547687" cy="6938963"/>
          </a:xfrm>
          <a:prstGeom prst="rect">
            <a:avLst/>
          </a:prstGeom>
          <a:solidFill>
            <a:schemeClr val="accent2">
              <a:alpha val="47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Rectangle 1595"/>
          <p:cNvSpPr>
            <a:spLocks noChangeArrowheads="1"/>
          </p:cNvSpPr>
          <p:nvPr/>
        </p:nvSpPr>
        <p:spPr bwMode="gray">
          <a:xfrm>
            <a:off x="6505575" y="0"/>
            <a:ext cx="446088" cy="6858000"/>
          </a:xfrm>
          <a:prstGeom prst="rect">
            <a:avLst/>
          </a:prstGeom>
          <a:solidFill>
            <a:schemeClr val="accent2">
              <a:alpha val="37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Rectangle 1622"/>
          <p:cNvSpPr>
            <a:spLocks noChangeArrowheads="1"/>
          </p:cNvSpPr>
          <p:nvPr/>
        </p:nvSpPr>
        <p:spPr bwMode="gray">
          <a:xfrm>
            <a:off x="7339013" y="6668"/>
            <a:ext cx="136525" cy="6858000"/>
          </a:xfrm>
          <a:prstGeom prst="rect">
            <a:avLst/>
          </a:prstGeom>
          <a:solidFill>
            <a:schemeClr val="accent2">
              <a:alpha val="14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Rectangle 1623"/>
          <p:cNvSpPr>
            <a:spLocks noChangeArrowheads="1"/>
          </p:cNvSpPr>
          <p:nvPr/>
        </p:nvSpPr>
        <p:spPr bwMode="gray">
          <a:xfrm>
            <a:off x="8366125" y="-2222"/>
            <a:ext cx="344488" cy="6858000"/>
          </a:xfrm>
          <a:prstGeom prst="rect">
            <a:avLst/>
          </a:prstGeom>
          <a:solidFill>
            <a:schemeClr val="accent2">
              <a:alpha val="23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" name="Rectangle 1624"/>
          <p:cNvSpPr>
            <a:spLocks noChangeArrowheads="1"/>
          </p:cNvSpPr>
          <p:nvPr/>
        </p:nvSpPr>
        <p:spPr bwMode="gray">
          <a:xfrm>
            <a:off x="8672195" y="0"/>
            <a:ext cx="474663" cy="6858000"/>
          </a:xfrm>
          <a:prstGeom prst="rect">
            <a:avLst/>
          </a:prstGeom>
          <a:solidFill>
            <a:schemeClr val="accent2">
              <a:alpha val="28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Text Box 1613"/>
          <p:cNvSpPr>
            <a:spLocks/>
          </p:cNvSpPr>
          <p:nvPr/>
        </p:nvSpPr>
        <p:spPr bwMode="gray">
          <a:xfrm>
            <a:off x="76199" y="6477000"/>
            <a:ext cx="173863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en-US" sz="1000" dirty="0">
                <a:solidFill>
                  <a:srgbClr val="F8F8F8"/>
                </a:solidFill>
              </a:rPr>
              <a:t>www.gorod-sludyanka.ru</a:t>
            </a:r>
            <a:endParaRPr dirty="0"/>
          </a:p>
        </p:txBody>
      </p:sp>
      <p:sp>
        <p:nvSpPr>
          <p:cNvPr id="16" name="Text Box 1612"/>
          <p:cNvSpPr>
            <a:spLocks/>
          </p:cNvSpPr>
          <p:nvPr/>
        </p:nvSpPr>
        <p:spPr bwMode="gray">
          <a:xfrm>
            <a:off x="83820" y="6304279"/>
            <a:ext cx="2857499" cy="25391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1050" dirty="0" err="1">
                <a:solidFill>
                  <a:srgbClr val="FFFFFF"/>
                </a:solidFill>
                <a:latin typeface="Verdana"/>
              </a:rPr>
              <a:t>Слюдянское</a:t>
            </a:r>
            <a:r>
              <a:rPr lang="ru-RU" sz="1050" dirty="0">
                <a:solidFill>
                  <a:srgbClr val="FFFFFF"/>
                </a:solidFill>
                <a:latin typeface="Verdana"/>
              </a:rPr>
              <a:t> городское поселение</a:t>
            </a:r>
            <a:endParaRPr lang="en-US" sz="105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7" name="Rectangle 1643"/>
          <p:cNvSpPr>
            <a:spLocks noChangeArrowheads="1"/>
          </p:cNvSpPr>
          <p:nvPr/>
        </p:nvSpPr>
        <p:spPr bwMode="gray">
          <a:xfrm>
            <a:off x="7953375" y="4763"/>
            <a:ext cx="136525" cy="6858000"/>
          </a:xfrm>
          <a:prstGeom prst="rect">
            <a:avLst/>
          </a:prstGeom>
          <a:solidFill>
            <a:schemeClr val="accent2">
              <a:alpha val="6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Rectangle 1644"/>
          <p:cNvSpPr>
            <a:spLocks noChangeArrowheads="1"/>
          </p:cNvSpPr>
          <p:nvPr/>
        </p:nvSpPr>
        <p:spPr bwMode="gray">
          <a:xfrm>
            <a:off x="8045450" y="4763"/>
            <a:ext cx="168275" cy="6858000"/>
          </a:xfrm>
          <a:prstGeom prst="rect">
            <a:avLst/>
          </a:prstGeom>
          <a:solidFill>
            <a:schemeClr val="accent2">
              <a:alpha val="12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Rectangle 1645"/>
          <p:cNvSpPr>
            <a:spLocks noChangeArrowheads="1"/>
          </p:cNvSpPr>
          <p:nvPr/>
        </p:nvSpPr>
        <p:spPr bwMode="gray">
          <a:xfrm>
            <a:off x="8177213" y="-11113"/>
            <a:ext cx="230187" cy="6858001"/>
          </a:xfrm>
          <a:prstGeom prst="rect">
            <a:avLst/>
          </a:prstGeom>
          <a:solidFill>
            <a:schemeClr val="accent2">
              <a:alpha val="17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" name="Rectangle 1647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3802063" y="1314450"/>
            <a:ext cx="5105400" cy="1470025"/>
          </a:xfrm>
        </p:spPr>
        <p:txBody>
          <a:bodyPr/>
          <a:lstStyle>
            <a:lvl1pPr algn="ctr">
              <a:defRPr sz="44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1" name="Rectangle 1648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3810000" y="2762250"/>
            <a:ext cx="5151437" cy="757238"/>
          </a:xfrm>
        </p:spPr>
        <p:txBody>
          <a:bodyPr/>
          <a:lstStyle>
            <a:lvl1pPr marL="0" indent="0" algn="ctr">
              <a:buFont typeface="Wingdings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22" name="Rectangle 165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52825" y="6534150"/>
            <a:ext cx="2895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Rectangle 1649"/>
          <p:cNvSpPr>
            <a:spLocks noGrp="1" noChangeArrowheads="1"/>
          </p:cNvSpPr>
          <p:nvPr>
            <p:ph type="dt" sz="quarter" idx="2"/>
          </p:nvPr>
        </p:nvSpPr>
        <p:spPr bwMode="gray">
          <a:xfrm>
            <a:off x="6900863" y="6526213"/>
            <a:ext cx="2133600" cy="2746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Rectangle 165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11488" y="6527800"/>
            <a:ext cx="373062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ECD19-6D99-4A3A-960C-B382A42514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E2489B3-1E63-42D1-B0B9-17AE317F175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7018338" y="65088"/>
            <a:ext cx="1995487" cy="6459537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1030288" y="65088"/>
            <a:ext cx="5835650" cy="6459537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C38B8BC-343A-4605-8F1E-3B2E2873C47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chart" preserve="1" userDrawn="1">
  <p:cSld name="Заголовок и диаграмм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иаграмма 2"/>
          <p:cNvSpPr>
            <a:spLocks noGrp="1"/>
          </p:cNvSpPr>
          <p:nvPr>
            <p:ph type="chart" idx="1"/>
          </p:nvPr>
        </p:nvSpPr>
        <p:spPr bwMode="auto">
          <a:xfrm>
            <a:off x="1030288" y="1163638"/>
            <a:ext cx="7961312" cy="5360987"/>
          </a:xfrm>
        </p:spPr>
        <p:txBody>
          <a:bodyPr/>
          <a:lstStyle/>
          <a:p>
            <a:pPr>
              <a:defRPr/>
            </a:pPr>
            <a:r>
              <a:rPr lang="ru-RU"/>
              <a:t>Вставка диаграммы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>
          <a:xfrm>
            <a:off x="1077913" y="6616700"/>
            <a:ext cx="2133600" cy="2413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>
            <a:off x="5838825" y="6616700"/>
            <a:ext cx="2895600" cy="2413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4187825" y="6616700"/>
            <a:ext cx="661988" cy="2413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6D0AB-5AE8-4342-BE26-32CEC7429E4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F2CDEA7-6B34-43B3-8192-17F44F50908A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E434638-FF32-4B9C-8B99-D9BFBD0084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1030288" y="1163638"/>
            <a:ext cx="3903662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5086350" y="1163638"/>
            <a:ext cx="3905250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9197F56-CF0E-457F-A710-B4E7C85E94D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06BF6259-610A-43B6-838A-953BB51D7E7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9C1C3C8F-D970-4B7C-BA01-D4E0FD3690E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81ECB5CE-90F1-4CFD-BC6E-EE6A83CCB86F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6527CE47-9B19-49E8-8BE9-705168D77A8F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F9E4312-80E4-429B-A4A9-9F556A66D69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Line 491"/>
          <p:cNvSpPr>
            <a:spLocks noChangeShapeType="1"/>
          </p:cNvSpPr>
          <p:nvPr/>
        </p:nvSpPr>
        <p:spPr bwMode="auto">
          <a:xfrm>
            <a:off x="1101725" y="1000125"/>
            <a:ext cx="7834313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474"/>
          <p:cNvSpPr>
            <a:spLocks noChangeArrowheads="1"/>
          </p:cNvSpPr>
          <p:nvPr/>
        </p:nvSpPr>
        <p:spPr bwMode="gray">
          <a:xfrm>
            <a:off x="269875" y="0"/>
            <a:ext cx="284163" cy="6889750"/>
          </a:xfrm>
          <a:prstGeom prst="rect">
            <a:avLst/>
          </a:prstGeom>
          <a:solidFill>
            <a:schemeClr val="accent2">
              <a:alpha val="8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Rectangle 475"/>
          <p:cNvSpPr>
            <a:spLocks noChangeArrowheads="1"/>
          </p:cNvSpPr>
          <p:nvPr/>
        </p:nvSpPr>
        <p:spPr bwMode="gray">
          <a:xfrm>
            <a:off x="-12700" y="0"/>
            <a:ext cx="330200" cy="6858000"/>
          </a:xfrm>
          <a:prstGeom prst="rect">
            <a:avLst/>
          </a:prstGeom>
          <a:gradFill>
            <a:gsLst>
              <a:gs pos="0">
                <a:schemeClr val="accent2">
                  <a:gamma/>
                  <a:shade val="28627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Rectangle 477"/>
          <p:cNvSpPr>
            <a:spLocks noChangeArrowheads="1"/>
          </p:cNvSpPr>
          <p:nvPr/>
        </p:nvSpPr>
        <p:spPr bwMode="gray">
          <a:xfrm>
            <a:off x="749300" y="-14288"/>
            <a:ext cx="71438" cy="6872288"/>
          </a:xfrm>
          <a:prstGeom prst="rect">
            <a:avLst/>
          </a:prstGeom>
          <a:solidFill>
            <a:schemeClr val="accent2">
              <a:alpha val="2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Rectangle 479"/>
          <p:cNvSpPr>
            <a:spLocks noChangeArrowheads="1"/>
          </p:cNvSpPr>
          <p:nvPr/>
        </p:nvSpPr>
        <p:spPr bwMode="gray">
          <a:xfrm>
            <a:off x="508000" y="0"/>
            <a:ext cx="168275" cy="6865937"/>
          </a:xfrm>
          <a:prstGeom prst="rect">
            <a:avLst/>
          </a:prstGeom>
          <a:solidFill>
            <a:schemeClr val="accent2">
              <a:alpha val="53999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Rectangle 481"/>
          <p:cNvSpPr>
            <a:spLocks noChangeArrowheads="1"/>
          </p:cNvSpPr>
          <p:nvPr/>
        </p:nvSpPr>
        <p:spPr bwMode="gray">
          <a:xfrm>
            <a:off x="661988" y="0"/>
            <a:ext cx="114300" cy="6872288"/>
          </a:xfrm>
          <a:prstGeom prst="rect">
            <a:avLst/>
          </a:prstGeom>
          <a:solidFill>
            <a:schemeClr val="accent2">
              <a:alpha val="37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Rectangle 460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Rectangle 46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0288" y="1163638"/>
            <a:ext cx="7961312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Rectangle 46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7913" y="6616700"/>
            <a:ext cx="2133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46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38825" y="6616700"/>
            <a:ext cx="2895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46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87825" y="6616700"/>
            <a:ext cx="661988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D63CE8FB-EC7C-44DC-B2A8-353EF887D7E9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2pPr>
      <a:lvl3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3pPr>
      <a:lvl4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4pPr>
      <a:lvl5pPr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5pPr>
      <a:lvl6pPr marL="457200"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6pPr>
      <a:lvl7pPr marL="914400"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7pPr>
      <a:lvl8pPr marL="1371600"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8pPr>
      <a:lvl9pPr marL="1828800" algn="l">
        <a:spcBef>
          <a:spcPts val="0"/>
        </a:spcBef>
        <a:spcAft>
          <a:spcPts val="0"/>
        </a:spcAft>
        <a:defRPr sz="4000" b="1">
          <a:solidFill>
            <a:schemeClr val="tx2"/>
          </a:solidFill>
          <a:latin typeface="Arial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SzPct val="85000"/>
        <a:buFont typeface="Wingdings"/>
        <a:buChar char="£"/>
        <a:defRPr sz="32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>
        <a:spcBef>
          <a:spcPts val="0"/>
        </a:spcBef>
        <a:spcAft>
          <a:spcPts val="0"/>
        </a:spcAft>
        <a:buClr>
          <a:schemeClr val="hlink"/>
        </a:buClr>
        <a:buSzPct val="105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>
        <a:spcBef>
          <a:spcPts val="0"/>
        </a:spcBef>
        <a:spcAft>
          <a:spcPts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>
        <a:spcBef>
          <a:spcPts val="0"/>
        </a:spcBef>
        <a:spcAft>
          <a:spcPts val="0"/>
        </a:spcAft>
        <a:buClr>
          <a:schemeClr val="tx2"/>
        </a:buClr>
        <a:buSzPct val="85000"/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>
        <a:spcBef>
          <a:spcPts val="0"/>
        </a:spcBef>
        <a:spcAft>
          <a:spcPts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41"/>
          <p:cNvSpPr>
            <a:spLocks noGrp="1" noChangeArrowheads="1"/>
          </p:cNvSpPr>
          <p:nvPr>
            <p:ph type="ctrTitle"/>
          </p:nvPr>
        </p:nvSpPr>
        <p:spPr bwMode="auto">
          <a:xfrm>
            <a:off x="287140" y="2209126"/>
            <a:ext cx="8856860" cy="2298137"/>
          </a:xfrm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ru-RU" sz="2800" dirty="0">
                <a:latin typeface="+mn-lt"/>
                <a:ea typeface="Times New Roman"/>
              </a:rPr>
              <a:t>ОТЧЕТ</a:t>
            </a:r>
            <a:br>
              <a:rPr lang="ru-RU" sz="3600" dirty="0">
                <a:latin typeface="+mn-lt"/>
                <a:ea typeface="Times New Roman"/>
              </a:rPr>
            </a:br>
            <a:r>
              <a:rPr lang="ru-RU" sz="2800" dirty="0">
                <a:latin typeface="+mn-lt"/>
                <a:ea typeface="Times New Roman"/>
              </a:rPr>
              <a:t>ГЛАВЫ СЛЮДЯНСКОГО МУНИЦИПАЛЬНОГО ОБРАЗОВАНИЯ О РЕЗУЛЬТАТАХ СВОЕЙ ДЕЯТЕЛЬНОСТИ И ДЕЯТЕЛЬНОСТИ АДМИНИСТРАЦИИ СЛЮДЯНСКОГО ГОРОДСКОГО ПОСЕЛЕНИЯ </a:t>
            </a:r>
            <a:r>
              <a:rPr lang="ru-RU" sz="2800">
                <a:latin typeface="+mn-lt"/>
                <a:ea typeface="Times New Roman"/>
              </a:rPr>
              <a:t>ЗА 2022 </a:t>
            </a:r>
            <a:r>
              <a:rPr lang="ru-RU" sz="2800" dirty="0">
                <a:latin typeface="+mn-lt"/>
                <a:ea typeface="Times New Roman"/>
              </a:rPr>
              <a:t>ГОД </a:t>
            </a:r>
            <a:endParaRPr lang="ru-RU" sz="3600" dirty="0">
              <a:latin typeface="+mn-lt"/>
              <a:ea typeface="Times New Roman"/>
            </a:endParaRPr>
          </a:p>
        </p:txBody>
      </p:sp>
      <p:sp>
        <p:nvSpPr>
          <p:cNvPr id="5" name="Номер слайда 2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>
              <a:defRPr/>
            </a:pPr>
            <a:fld id="{BC2ECD19-6D99-4A3A-960C-B382A4251443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Жилищная политика</a:t>
            </a:r>
            <a:endParaRPr lang="en-US"/>
          </a:p>
        </p:txBody>
      </p:sp>
      <p:sp>
        <p:nvSpPr>
          <p:cNvPr id="5" name="TextBox 4"/>
          <p:cNvSpPr>
            <a:spLocks/>
          </p:cNvSpPr>
          <p:nvPr/>
        </p:nvSpPr>
        <p:spPr bwMode="auto">
          <a:xfrm>
            <a:off x="2101546" y="990600"/>
            <a:ext cx="5532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Переселение из аварийного жилья</a:t>
            </a:r>
            <a:endParaRPr/>
          </a:p>
        </p:txBody>
      </p:sp>
      <p:sp>
        <p:nvSpPr>
          <p:cNvPr id="6" name="Номер слайда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10</a:t>
            </a:fld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43A361-9BC2-4E18-8638-C941FD284B07}"/>
              </a:ext>
            </a:extLst>
          </p:cNvPr>
          <p:cNvSpPr txBox="1"/>
          <p:nvPr/>
        </p:nvSpPr>
        <p:spPr bwMode="auto">
          <a:xfrm>
            <a:off x="1115615" y="1369833"/>
            <a:ext cx="743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В 2021 году расселено 6 МКД, 49 квартир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775A72-CD7F-4FD8-8F75-8E1E9D27B31C}"/>
              </a:ext>
            </a:extLst>
          </p:cNvPr>
          <p:cNvSpPr txBox="1"/>
          <p:nvPr/>
        </p:nvSpPr>
        <p:spPr bwMode="auto">
          <a:xfrm>
            <a:off x="1115616" y="1916832"/>
            <a:ext cx="743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В 2023-2024 годы планируется расселить  9 МКД, 2129м2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6D305B-8B71-477E-ADC5-B04109467599}"/>
              </a:ext>
            </a:extLst>
          </p:cNvPr>
          <p:cNvSpPr txBox="1"/>
          <p:nvPr/>
        </p:nvSpPr>
        <p:spPr bwMode="auto">
          <a:xfrm>
            <a:off x="899592" y="2616659"/>
            <a:ext cx="866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dirty="0"/>
              <a:t>Администрацией приобретены квартиры для 18 семей( 16 муниципальные)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BBB7D42-D71F-443C-ADD9-EDF07665E81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5400000">
            <a:off x="2051931" y="3417393"/>
            <a:ext cx="3413855" cy="2560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EEC40E3-BD78-4866-9FD2-D7F4305827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4395433" y="3779852"/>
            <a:ext cx="3476978" cy="18277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52D71E4-3B49-4333-8B9D-046FEAC3757A}"/>
              </a:ext>
            </a:extLst>
          </p:cNvPr>
          <p:cNvSpPr txBox="1"/>
          <p:nvPr/>
        </p:nvSpPr>
        <p:spPr bwMode="auto">
          <a:xfrm>
            <a:off x="1115615" y="1628800"/>
            <a:ext cx="743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В 2022 году расселено 7 МКД, 46 квартир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08C72AB-92AB-49E4-A42D-0C9E80E92C6A}"/>
              </a:ext>
            </a:extLst>
          </p:cNvPr>
          <p:cNvSpPr txBox="1"/>
          <p:nvPr/>
        </p:nvSpPr>
        <p:spPr bwMode="auto">
          <a:xfrm>
            <a:off x="1115616" y="2195572"/>
            <a:ext cx="743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В 2025 году планируется расселить  10 МКД, 4510 м2 </a:t>
            </a:r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D7C8D6FD-50D8-4296-9CE4-38FC311E88BC}"/>
              </a:ext>
            </a:extLst>
          </p:cNvPr>
          <p:cNvSpPr>
            <a:spLocks noGrp="1"/>
          </p:cNvSpPr>
          <p:nvPr/>
        </p:nvSpPr>
        <p:spPr bwMode="auto">
          <a:xfrm>
            <a:off x="1744334" y="6180289"/>
            <a:ext cx="6234618" cy="47912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rmAutofit/>
          </a:bodyPr>
          <a:lstStyle>
            <a:lvl1pPr algn="l" defTabSz="457200">
              <a:spcBef>
                <a:spcPts val="0"/>
              </a:spcBef>
              <a:buNone/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000" dirty="0"/>
              <a:t>г. Слюдянка, ул. Ленина, д. 3Б, кв.15 – 44,2 </a:t>
            </a:r>
            <a:r>
              <a:rPr lang="ru-RU" sz="2000" dirty="0" err="1"/>
              <a:t>м.кв</a:t>
            </a:r>
            <a:r>
              <a:rPr lang="ru-RU" sz="2000" dirty="0"/>
              <a:t>.</a:t>
            </a:r>
            <a:endParaRPr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>
            <a:spLocks/>
          </p:cNvSpPr>
          <p:nvPr/>
        </p:nvSpPr>
        <p:spPr bwMode="auto">
          <a:xfrm>
            <a:off x="2675292" y="1117600"/>
            <a:ext cx="4384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Поддержка молодых семей</a:t>
            </a:r>
            <a:endParaRPr/>
          </a:p>
        </p:txBody>
      </p:sp>
      <p:graphicFrame>
        <p:nvGraphicFramePr>
          <p:cNvPr id="5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9947744"/>
              </p:ext>
            </p:extLst>
          </p:nvPr>
        </p:nvGraphicFramePr>
        <p:xfrm>
          <a:off x="980440" y="2491740"/>
          <a:ext cx="7848600" cy="4051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4"/>
          <p:cNvSpPr>
            <a:spLocks/>
          </p:cNvSpPr>
          <p:nvPr/>
        </p:nvSpPr>
        <p:spPr bwMode="auto">
          <a:xfrm>
            <a:off x="685800" y="1689407"/>
            <a:ext cx="8089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400" b="0" dirty="0">
                <a:solidFill>
                  <a:srgbClr val="FF0000"/>
                </a:solidFill>
              </a:rPr>
              <a:t>С 2010 года 72 семьи получили поддержку в виде субсидии на 40% от стоимости жилья</a:t>
            </a:r>
            <a:endParaRPr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11</a:t>
            </a:fld>
            <a:endParaRPr lang="en-US"/>
          </a:p>
        </p:txBody>
      </p:sp>
      <p:sp>
        <p:nvSpPr>
          <p:cNvPr id="8" name="Rectangle 19"/>
          <p:cNvSpPr>
            <a:spLocks/>
          </p:cNvSpPr>
          <p:nvPr/>
        </p:nvSpPr>
        <p:spPr bwMode="auto">
          <a:xfrm>
            <a:off x="1208088" y="217488"/>
            <a:ext cx="7958137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/>
              <a:t>Жилищная политика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>
            <a:spLocks/>
          </p:cNvSpPr>
          <p:nvPr/>
        </p:nvSpPr>
        <p:spPr bwMode="auto">
          <a:xfrm>
            <a:off x="2600557" y="1028700"/>
            <a:ext cx="4203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Капитальный ремонт МКД</a:t>
            </a:r>
            <a:endParaRPr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12</a:t>
            </a:fld>
            <a:endParaRPr lang="en-US"/>
          </a:p>
        </p:txBody>
      </p:sp>
      <p:sp>
        <p:nvSpPr>
          <p:cNvPr id="6" name="TextBox 7"/>
          <p:cNvSpPr>
            <a:spLocks/>
          </p:cNvSpPr>
          <p:nvPr/>
        </p:nvSpPr>
        <p:spPr bwMode="auto">
          <a:xfrm>
            <a:off x="1266075" y="1600200"/>
            <a:ext cx="7406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FF0000"/>
                </a:solidFill>
              </a:rPr>
              <a:t>С 2015 года отремонтировано 25 домов.</a:t>
            </a:r>
            <a:endParaRPr dirty="0"/>
          </a:p>
        </p:txBody>
      </p:sp>
      <p:sp>
        <p:nvSpPr>
          <p:cNvPr id="7" name="TextBox 9"/>
          <p:cNvSpPr>
            <a:spLocks/>
          </p:cNvSpPr>
          <p:nvPr/>
        </p:nvSpPr>
        <p:spPr bwMode="auto">
          <a:xfrm>
            <a:off x="906618" y="2123420"/>
            <a:ext cx="795813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sz="2800" dirty="0"/>
              <a:t>-В 2022 году отремонтировано 3 МКД</a:t>
            </a:r>
          </a:p>
          <a:p>
            <a:pPr algn="l">
              <a:defRPr/>
            </a:pPr>
            <a:endParaRPr lang="ru-RU" sz="2800" dirty="0"/>
          </a:p>
          <a:p>
            <a:pPr algn="l">
              <a:defRPr/>
            </a:pPr>
            <a:r>
              <a:rPr lang="ru-RU" sz="2800" dirty="0"/>
              <a:t>-Средняя собираемость по городу   - 79%</a:t>
            </a:r>
          </a:p>
          <a:p>
            <a:pPr algn="l">
              <a:defRPr/>
            </a:pPr>
            <a:endParaRPr lang="ru-RU" sz="2800" dirty="0"/>
          </a:p>
          <a:p>
            <a:pPr algn="l">
              <a:defRPr/>
            </a:pPr>
            <a:r>
              <a:rPr lang="ru-RU" sz="2800" dirty="0"/>
              <a:t>- Краткосрочный план КР на 2023 </a:t>
            </a:r>
            <a:r>
              <a:rPr lang="ru-RU" sz="2800" dirty="0" err="1"/>
              <a:t>гг</a:t>
            </a:r>
            <a:r>
              <a:rPr lang="ru-RU" sz="2800" dirty="0"/>
              <a:t> 15 МКД, в том числе </a:t>
            </a:r>
            <a:r>
              <a:rPr lang="ru-RU" sz="2800" dirty="0" err="1"/>
              <a:t>тех.обследование</a:t>
            </a:r>
            <a:r>
              <a:rPr lang="ru-RU" sz="2800" dirty="0"/>
              <a:t> 5 МКД</a:t>
            </a:r>
          </a:p>
          <a:p>
            <a:pPr algn="l">
              <a:defRPr/>
            </a:pPr>
            <a:r>
              <a:rPr lang="ru-RU" sz="2000" dirty="0"/>
              <a:t>          </a:t>
            </a:r>
          </a:p>
          <a:p>
            <a:pPr algn="l">
              <a:defRPr/>
            </a:pPr>
            <a:r>
              <a:rPr lang="ru-RU" dirty="0"/>
              <a:t> </a:t>
            </a:r>
            <a:r>
              <a:rPr lang="ru-RU" sz="2800" dirty="0"/>
              <a:t>Ленина 4,10,16 </a:t>
            </a:r>
          </a:p>
          <a:p>
            <a:pPr algn="l"/>
            <a:r>
              <a:rPr lang="ru-RU" sz="2800" dirty="0"/>
              <a:t> Ленинградская 2А </a:t>
            </a:r>
          </a:p>
          <a:p>
            <a:pPr algn="l"/>
            <a:r>
              <a:rPr lang="ru-RU" sz="2800" dirty="0"/>
              <a:t> Фрунзе 5,7,10,11,13,16</a:t>
            </a:r>
          </a:p>
          <a:p>
            <a:pPr algn="l">
              <a:defRPr/>
            </a:pPr>
            <a:endParaRPr lang="ru-RU" sz="2800" dirty="0"/>
          </a:p>
          <a:p>
            <a:pPr algn="l">
              <a:defRPr/>
            </a:pPr>
            <a:endParaRPr lang="ru-RU" sz="2800" dirty="0"/>
          </a:p>
          <a:p>
            <a:pPr algn="l">
              <a:defRPr/>
            </a:pPr>
            <a:endParaRPr lang="ru-RU" sz="2800" dirty="0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/>
              <a:t>Жилищная политика</a:t>
            </a: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286961-81DF-457E-BA14-0A5A0457540F}"/>
              </a:ext>
            </a:extLst>
          </p:cNvPr>
          <p:cNvSpPr txBox="1"/>
          <p:nvPr/>
        </p:nvSpPr>
        <p:spPr>
          <a:xfrm>
            <a:off x="1619672" y="4739104"/>
            <a:ext cx="117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РЕМОНТ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>
            <a:spLocks/>
          </p:cNvSpPr>
          <p:nvPr/>
        </p:nvSpPr>
        <p:spPr bwMode="auto">
          <a:xfrm>
            <a:off x="3641157" y="476672"/>
            <a:ext cx="2336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/>
              <a:t>Тарифы делятся </a:t>
            </a:r>
            <a:endParaRPr/>
          </a:p>
        </p:txBody>
      </p:sp>
      <p:cxnSp>
        <p:nvCxnSpPr>
          <p:cNvPr id="5" name="Прямая со стрелкой 8"/>
          <p:cNvCxnSpPr>
            <a:cxnSpLocks/>
          </p:cNvCxnSpPr>
          <p:nvPr/>
        </p:nvCxnSpPr>
        <p:spPr bwMode="auto">
          <a:xfrm flipH="1">
            <a:off x="2987824" y="1052736"/>
            <a:ext cx="1368152" cy="7920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10"/>
          <p:cNvCxnSpPr>
            <a:cxnSpLocks/>
            <a:endCxn id="7" idx="0"/>
          </p:cNvCxnSpPr>
          <p:nvPr/>
        </p:nvCxnSpPr>
        <p:spPr bwMode="auto">
          <a:xfrm>
            <a:off x="5148064" y="1052736"/>
            <a:ext cx="1846643" cy="8344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1"/>
          <p:cNvSpPr>
            <a:spLocks/>
          </p:cNvSpPr>
          <p:nvPr/>
        </p:nvSpPr>
        <p:spPr bwMode="auto">
          <a:xfrm>
            <a:off x="1820458" y="1844823"/>
            <a:ext cx="22015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/>
              <a:t>Коммунальные</a:t>
            </a:r>
            <a:endParaRPr/>
          </a:p>
          <a:p>
            <a:pPr algn="ctr">
              <a:defRPr/>
            </a:pPr>
            <a:r>
              <a:rPr lang="ru-RU" sz="1600"/>
              <a:t>(регулируемые)</a:t>
            </a:r>
            <a:endParaRPr/>
          </a:p>
        </p:txBody>
      </p:sp>
      <p:sp>
        <p:nvSpPr>
          <p:cNvPr id="7" name="TextBox 12"/>
          <p:cNvSpPr>
            <a:spLocks/>
          </p:cNvSpPr>
          <p:nvPr/>
        </p:nvSpPr>
        <p:spPr bwMode="auto">
          <a:xfrm>
            <a:off x="6156176" y="1887215"/>
            <a:ext cx="16770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/>
              <a:t>Жилищные</a:t>
            </a:r>
            <a:endParaRPr/>
          </a:p>
        </p:txBody>
      </p:sp>
      <p:sp>
        <p:nvSpPr>
          <p:cNvPr id="9" name="TextBox 13"/>
          <p:cNvSpPr>
            <a:spLocks/>
          </p:cNvSpPr>
          <p:nvPr/>
        </p:nvSpPr>
        <p:spPr bwMode="auto">
          <a:xfrm>
            <a:off x="467544" y="2446729"/>
            <a:ext cx="4680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>
                <a:solidFill>
                  <a:srgbClr val="FF0000"/>
                </a:solidFill>
              </a:rPr>
              <a:t>Тепло-, электро-, вывоз мусора</a:t>
            </a:r>
            <a:endParaRPr/>
          </a:p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              </a:t>
            </a:r>
            <a:endParaRPr/>
          </a:p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Водоснабжение, водоотведение, </a:t>
            </a:r>
            <a:endParaRPr/>
          </a:p>
        </p:txBody>
      </p:sp>
      <p:sp>
        <p:nvSpPr>
          <p:cNvPr id="10" name="TextBox 14"/>
          <p:cNvSpPr>
            <a:spLocks/>
          </p:cNvSpPr>
          <p:nvPr/>
        </p:nvSpPr>
        <p:spPr bwMode="auto">
          <a:xfrm>
            <a:off x="5268139" y="2492896"/>
            <a:ext cx="35334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Управление МКД;</a:t>
            </a:r>
            <a:endParaRPr/>
          </a:p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Уборка территории МКД;</a:t>
            </a:r>
            <a:endParaRPr/>
          </a:p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Содержание инж. сетей и </a:t>
            </a:r>
            <a:endParaRPr/>
          </a:p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текущ. Рем. мест общ. польз;</a:t>
            </a:r>
            <a:endParaRPr/>
          </a:p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1" name="TextBox 15"/>
          <p:cNvSpPr>
            <a:spLocks/>
          </p:cNvSpPr>
          <p:nvPr/>
        </p:nvSpPr>
        <p:spPr bwMode="auto">
          <a:xfrm>
            <a:off x="1757684" y="2723728"/>
            <a:ext cx="2264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i="1"/>
              <a:t>Утверждает </a:t>
            </a:r>
            <a:endParaRPr/>
          </a:p>
          <a:p>
            <a:pPr algn="ctr">
              <a:defRPr/>
            </a:pPr>
            <a:r>
              <a:rPr lang="ru-RU" i="1"/>
              <a:t>Служба по тарифам</a:t>
            </a:r>
            <a:endParaRPr/>
          </a:p>
          <a:p>
            <a:pPr algn="ctr">
              <a:defRPr/>
            </a:pPr>
            <a:r>
              <a:rPr lang="ru-RU" i="1"/>
              <a:t> Иркутской области</a:t>
            </a:r>
            <a:endParaRPr/>
          </a:p>
        </p:txBody>
      </p:sp>
      <p:sp>
        <p:nvSpPr>
          <p:cNvPr id="12" name="TextBox 16"/>
          <p:cNvSpPr>
            <a:spLocks/>
          </p:cNvSpPr>
          <p:nvPr/>
        </p:nvSpPr>
        <p:spPr bwMode="auto">
          <a:xfrm>
            <a:off x="4809425" y="3743784"/>
            <a:ext cx="38667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i="1" dirty="0"/>
              <a:t>Утверждают СОБСТВЕННИКИ,</a:t>
            </a:r>
            <a:endParaRPr dirty="0"/>
          </a:p>
          <a:p>
            <a:pPr algn="ctr">
              <a:defRPr/>
            </a:pPr>
            <a:r>
              <a:rPr lang="ru-RU" i="1" dirty="0"/>
              <a:t>либо администрация </a:t>
            </a:r>
            <a:endParaRPr dirty="0"/>
          </a:p>
          <a:p>
            <a:pPr algn="ctr">
              <a:defRPr/>
            </a:pPr>
            <a:r>
              <a:rPr lang="ru-RU" i="1" dirty="0"/>
              <a:t>Слюдянского  городского поселения. </a:t>
            </a:r>
            <a:endParaRPr dirty="0"/>
          </a:p>
          <a:p>
            <a:pPr algn="ctr">
              <a:defRPr/>
            </a:pPr>
            <a:endParaRPr lang="ru-RU" i="1" dirty="0"/>
          </a:p>
        </p:txBody>
      </p:sp>
      <p:sp>
        <p:nvSpPr>
          <p:cNvPr id="13" name="TextBox 17"/>
          <p:cNvSpPr>
            <a:spLocks/>
          </p:cNvSpPr>
          <p:nvPr/>
        </p:nvSpPr>
        <p:spPr bwMode="auto">
          <a:xfrm>
            <a:off x="1337698" y="4244234"/>
            <a:ext cx="26842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i="1" dirty="0"/>
              <a:t>Утверждает </a:t>
            </a:r>
            <a:endParaRPr dirty="0"/>
          </a:p>
          <a:p>
            <a:pPr algn="ctr">
              <a:defRPr/>
            </a:pPr>
            <a:r>
              <a:rPr lang="ru-RU" i="1" dirty="0"/>
              <a:t>администрация </a:t>
            </a:r>
            <a:endParaRPr dirty="0"/>
          </a:p>
          <a:p>
            <a:pPr algn="ctr">
              <a:defRPr/>
            </a:pPr>
            <a:r>
              <a:rPr lang="ru-RU" i="1" dirty="0"/>
              <a:t>Слюдянского  городского</a:t>
            </a:r>
            <a:endParaRPr dirty="0"/>
          </a:p>
          <a:p>
            <a:pPr algn="ctr">
              <a:defRPr/>
            </a:pPr>
            <a:r>
              <a:rPr lang="ru-RU" i="1" dirty="0"/>
              <a:t>поселения</a:t>
            </a:r>
            <a:endParaRPr dirty="0"/>
          </a:p>
        </p:txBody>
      </p:sp>
      <p:sp>
        <p:nvSpPr>
          <p:cNvPr id="1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15" name="TextBox 1"/>
          <p:cNvSpPr>
            <a:spLocks/>
          </p:cNvSpPr>
          <p:nvPr/>
        </p:nvSpPr>
        <p:spPr bwMode="auto">
          <a:xfrm>
            <a:off x="4687598" y="6448425"/>
            <a:ext cx="428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11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9"/>
            <a:ext cx="7958137" cy="789538"/>
          </a:xfrm>
        </p:spPr>
        <p:txBody>
          <a:bodyPr/>
          <a:lstStyle/>
          <a:p>
            <a:pPr>
              <a:defRPr/>
            </a:pPr>
            <a:r>
              <a:rPr lang="ru-RU" dirty="0"/>
              <a:t>ЖКХ</a:t>
            </a:r>
            <a:endParaRPr lang="en-US" dirty="0"/>
          </a:p>
        </p:txBody>
      </p:sp>
      <p:sp>
        <p:nvSpPr>
          <p:cNvPr id="5" name="Прямоугольник 6"/>
          <p:cNvSpPr/>
          <p:nvPr/>
        </p:nvSpPr>
        <p:spPr bwMode="auto">
          <a:xfrm>
            <a:off x="2057400" y="485294"/>
            <a:ext cx="6000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Тарифы на коммунальные услуги 2021- 2022 год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AD6440-D420-4F5E-BCB5-D26C5FD29DB9}"/>
              </a:ext>
            </a:extLst>
          </p:cNvPr>
          <p:cNvSpPr txBox="1"/>
          <p:nvPr/>
        </p:nvSpPr>
        <p:spPr>
          <a:xfrm>
            <a:off x="1691680" y="968144"/>
            <a:ext cx="6053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Повышение тарифов на основании указа губернатора №349 </a:t>
            </a:r>
            <a:r>
              <a:rPr lang="ru-RU" sz="1200" dirty="0" err="1"/>
              <a:t>уг</a:t>
            </a:r>
            <a:r>
              <a:rPr lang="ru-RU" sz="1200" dirty="0"/>
              <a:t> от 14.12.2020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784889B-6592-410B-90E9-998176B1D2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860825"/>
              </p:ext>
            </p:extLst>
          </p:nvPr>
        </p:nvGraphicFramePr>
        <p:xfrm>
          <a:off x="1055688" y="1163637"/>
          <a:ext cx="7692776" cy="5360990"/>
        </p:xfrm>
        <a:graphic>
          <a:graphicData uri="http://schemas.openxmlformats.org/drawingml/2006/table">
            <a:tbl>
              <a:tblPr firstRow="1" firstCol="1" bandRow="1"/>
              <a:tblGrid>
                <a:gridCol w="1427773">
                  <a:extLst>
                    <a:ext uri="{9D8B030D-6E8A-4147-A177-3AD203B41FA5}">
                      <a16:colId xmlns:a16="http://schemas.microsoft.com/office/drawing/2014/main" val="911570408"/>
                    </a:ext>
                  </a:extLst>
                </a:gridCol>
                <a:gridCol w="1538556">
                  <a:extLst>
                    <a:ext uri="{9D8B030D-6E8A-4147-A177-3AD203B41FA5}">
                      <a16:colId xmlns:a16="http://schemas.microsoft.com/office/drawing/2014/main" val="644328915"/>
                    </a:ext>
                  </a:extLst>
                </a:gridCol>
                <a:gridCol w="547713">
                  <a:extLst>
                    <a:ext uri="{9D8B030D-6E8A-4147-A177-3AD203B41FA5}">
                      <a16:colId xmlns:a16="http://schemas.microsoft.com/office/drawing/2014/main" val="1196006194"/>
                    </a:ext>
                  </a:extLst>
                </a:gridCol>
                <a:gridCol w="768503">
                  <a:extLst>
                    <a:ext uri="{9D8B030D-6E8A-4147-A177-3AD203B41FA5}">
                      <a16:colId xmlns:a16="http://schemas.microsoft.com/office/drawing/2014/main" val="4155144535"/>
                    </a:ext>
                  </a:extLst>
                </a:gridCol>
                <a:gridCol w="769278">
                  <a:extLst>
                    <a:ext uri="{9D8B030D-6E8A-4147-A177-3AD203B41FA5}">
                      <a16:colId xmlns:a16="http://schemas.microsoft.com/office/drawing/2014/main" val="528508546"/>
                    </a:ext>
                  </a:extLst>
                </a:gridCol>
                <a:gridCol w="768503">
                  <a:extLst>
                    <a:ext uri="{9D8B030D-6E8A-4147-A177-3AD203B41FA5}">
                      <a16:colId xmlns:a16="http://schemas.microsoft.com/office/drawing/2014/main" val="58268681"/>
                    </a:ext>
                  </a:extLst>
                </a:gridCol>
                <a:gridCol w="1103172">
                  <a:extLst>
                    <a:ext uri="{9D8B030D-6E8A-4147-A177-3AD203B41FA5}">
                      <a16:colId xmlns:a16="http://schemas.microsoft.com/office/drawing/2014/main" val="2977569007"/>
                    </a:ext>
                  </a:extLst>
                </a:gridCol>
                <a:gridCol w="769278">
                  <a:extLst>
                    <a:ext uri="{9D8B030D-6E8A-4147-A177-3AD203B41FA5}">
                      <a16:colId xmlns:a16="http://schemas.microsoft.com/office/drawing/2014/main" val="299855280"/>
                    </a:ext>
                  </a:extLst>
                </a:gridCol>
              </a:tblGrid>
              <a:tr h="1135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услуги (предприятие)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Организация, предоставляющая услугу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Ед.  изм.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 с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01.07.21 - 30.06.22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 с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01.07.22 - 30.11.22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роста цен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 с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01.12.22 –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30.06.24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роста цен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588399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201462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Горячая вода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"УКС"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168,56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174,45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191,89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327893"/>
                  </a:ext>
                </a:extLst>
              </a:tr>
              <a:tr h="43948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Отопление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"УКС"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Гкал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1968,0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2036,88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2240,56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045378"/>
                  </a:ext>
                </a:extLst>
              </a:tr>
              <a:tr h="43948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Твердое топливо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"УКС"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Тн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3130,20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3130,20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3385,83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4376450"/>
                  </a:ext>
                </a:extLst>
              </a:tr>
              <a:tr h="245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Эл.энергия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"ИЭСК»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кВт.ч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5,7%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1,42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7300331"/>
                  </a:ext>
                </a:extLst>
              </a:tr>
              <a:tr h="67160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Твердые коммунальные отходы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"РТ-НЭО Иркутск"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руб./м3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499,66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517,13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563,66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3853911"/>
                  </a:ext>
                </a:extLst>
              </a:tr>
              <a:tr h="43948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Холодное водоснабжение   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"УКС"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16,85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17,47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3,7%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19,04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059955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 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"УКС"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25,26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26,19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3,6%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28,54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220684"/>
                  </a:ext>
                </a:extLst>
              </a:tr>
              <a:tr h="136798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Городские перевозки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ООО "Партнерство Баргузин",          ООО "Автодрайв", ИП Зинуров Т.Г.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18,00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20,00 (с 19 часов 25,00)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11,11%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25,00 (с 19 часов 30,00)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32" marR="580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893258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 dirty="0"/>
              <a:t>ЖКХ</a:t>
            </a:r>
            <a:endParaRPr lang="en-US" dirty="0"/>
          </a:p>
        </p:txBody>
      </p:sp>
      <p:sp>
        <p:nvSpPr>
          <p:cNvPr id="5" name="Прямоугольник 10"/>
          <p:cNvSpPr/>
          <p:nvPr/>
        </p:nvSpPr>
        <p:spPr bwMode="auto">
          <a:xfrm>
            <a:off x="2181225" y="583943"/>
            <a:ext cx="5448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Тарифы на жилищные услуги на 2022 год</a:t>
            </a:r>
            <a:endParaRPr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66238FB-85ED-4C02-9E5F-2BA74D295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068004"/>
              </p:ext>
            </p:extLst>
          </p:nvPr>
        </p:nvGraphicFramePr>
        <p:xfrm>
          <a:off x="1876901" y="1740755"/>
          <a:ext cx="6583531" cy="3566672"/>
        </p:xfrm>
        <a:graphic>
          <a:graphicData uri="http://schemas.openxmlformats.org/drawingml/2006/table">
            <a:tbl>
              <a:tblPr firstRow="1" firstCol="1" bandRow="1"/>
              <a:tblGrid>
                <a:gridCol w="721995">
                  <a:extLst>
                    <a:ext uri="{9D8B030D-6E8A-4147-A177-3AD203B41FA5}">
                      <a16:colId xmlns:a16="http://schemas.microsoft.com/office/drawing/2014/main" val="4283791076"/>
                    </a:ext>
                  </a:extLst>
                </a:gridCol>
                <a:gridCol w="4589145">
                  <a:extLst>
                    <a:ext uri="{9D8B030D-6E8A-4147-A177-3AD203B41FA5}">
                      <a16:colId xmlns:a16="http://schemas.microsoft.com/office/drawing/2014/main" val="376477712"/>
                    </a:ext>
                  </a:extLst>
                </a:gridCol>
                <a:gridCol w="1272391">
                  <a:extLst>
                    <a:ext uri="{9D8B030D-6E8A-4147-A177-3AD203B41FA5}">
                      <a16:colId xmlns:a16="http://schemas.microsoft.com/office/drawing/2014/main" val="3708520077"/>
                    </a:ext>
                  </a:extLst>
                </a:gridCol>
              </a:tblGrid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стоимости жилищных услуг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за 1 кв.м. в месяц в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613397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и аварийное обслуживание внутридомовых инженерных сетей.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5,41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130674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и аварийное обслуживание внутридомовых электрических сетей.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133313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Уборка придомовой территорий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41223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многоквартирным домом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4,69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395955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мест общего пользования.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42521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Уборка МОП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5,56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91278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Взнос на капитальный ремонт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5,98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76553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>
            <a:spLocks/>
          </p:cNvSpPr>
          <p:nvPr/>
        </p:nvSpPr>
        <p:spPr bwMode="auto">
          <a:xfrm>
            <a:off x="2300182" y="406400"/>
            <a:ext cx="6303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 и водоотведение</a:t>
            </a:r>
            <a:endParaRPr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16</a:t>
            </a:fld>
            <a:endParaRPr lang="en-US"/>
          </a:p>
        </p:txBody>
      </p:sp>
      <p:sp>
        <p:nvSpPr>
          <p:cNvPr id="14" name="TextBox 13"/>
          <p:cNvSpPr>
            <a:spLocks/>
          </p:cNvSpPr>
          <p:nvPr/>
        </p:nvSpPr>
        <p:spPr bwMode="auto">
          <a:xfrm>
            <a:off x="1076985" y="1472238"/>
            <a:ext cx="75456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000" dirty="0"/>
              <a:t>Объем средств, направленных на ремонт объектов ЖКХ </a:t>
            </a:r>
            <a:endParaRPr sz="2000" dirty="0"/>
          </a:p>
          <a:p>
            <a:pPr>
              <a:defRPr/>
            </a:pPr>
            <a:r>
              <a:rPr lang="ru-RU" sz="2000" dirty="0"/>
              <a:t>при подготовке к отопительному сезону в 2022 году </a:t>
            </a:r>
            <a:endParaRPr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825BEC-30E7-4F99-9C44-47BF40965C8D}"/>
              </a:ext>
            </a:extLst>
          </p:cNvPr>
          <p:cNvSpPr txBox="1"/>
          <p:nvPr/>
        </p:nvSpPr>
        <p:spPr>
          <a:xfrm>
            <a:off x="3018222" y="2773187"/>
            <a:ext cx="3663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Всего 15,7 </a:t>
            </a:r>
            <a:r>
              <a:rPr lang="ru-RU" sz="2800" dirty="0" err="1"/>
              <a:t>млн.руб</a:t>
            </a:r>
            <a:r>
              <a:rPr lang="ru-RU" sz="28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93DFEA-A79E-4F56-AA9F-9A9CCD77E201}"/>
              </a:ext>
            </a:extLst>
          </p:cNvPr>
          <p:cNvSpPr txBox="1"/>
          <p:nvPr/>
        </p:nvSpPr>
        <p:spPr bwMode="auto">
          <a:xfrm>
            <a:off x="1554571" y="3561591"/>
            <a:ext cx="27334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Областные </a:t>
            </a:r>
          </a:p>
          <a:p>
            <a:r>
              <a:rPr lang="ru-RU" sz="2800" dirty="0"/>
              <a:t> 12,7 млн. руб.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31F53A-3B16-4537-B70F-77ACFAC85405}"/>
              </a:ext>
            </a:extLst>
          </p:cNvPr>
          <p:cNvSpPr txBox="1"/>
          <p:nvPr/>
        </p:nvSpPr>
        <p:spPr bwMode="auto">
          <a:xfrm>
            <a:off x="5351626" y="3561591"/>
            <a:ext cx="27334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Местные</a:t>
            </a:r>
          </a:p>
          <a:p>
            <a:r>
              <a:rPr lang="ru-RU" sz="2800" dirty="0"/>
              <a:t> 3,07 млн. руб.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ЖКХ</a:t>
            </a:r>
            <a:endParaRPr lang="en-US" dirty="0"/>
          </a:p>
        </p:txBody>
      </p:sp>
      <p:sp>
        <p:nvSpPr>
          <p:cNvPr id="5" name="TextBox 4"/>
          <p:cNvSpPr>
            <a:spLocks/>
          </p:cNvSpPr>
          <p:nvPr/>
        </p:nvSpPr>
        <p:spPr bwMode="auto">
          <a:xfrm>
            <a:off x="1715982" y="1117600"/>
            <a:ext cx="6303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 и водоотведение</a:t>
            </a:r>
            <a:endParaRPr/>
          </a:p>
        </p:txBody>
      </p:sp>
      <p:sp>
        <p:nvSpPr>
          <p:cNvPr id="6" name="TextBox 5"/>
          <p:cNvSpPr>
            <a:spLocks/>
          </p:cNvSpPr>
          <p:nvPr/>
        </p:nvSpPr>
        <p:spPr bwMode="auto">
          <a:xfrm>
            <a:off x="1808067" y="1551528"/>
            <a:ext cx="65554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ru-RU" dirty="0"/>
              <a:t>Распределение  денежных средств по видам работ</a:t>
            </a:r>
            <a:endParaRPr dirty="0"/>
          </a:p>
          <a:p>
            <a:pPr algn="l">
              <a:defRPr/>
            </a:pPr>
            <a:r>
              <a:rPr lang="ru-RU" dirty="0"/>
              <a:t> при подготовке к отопительному сезону 2022-2023гг, %</a:t>
            </a:r>
            <a:endParaRPr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17</a:t>
            </a:fld>
            <a:endParaRPr lang="en-US"/>
          </a:p>
        </p:txBody>
      </p:sp>
      <p:sp>
        <p:nvSpPr>
          <p:cNvPr id="8" name="TextBox 7"/>
          <p:cNvSpPr>
            <a:spLocks/>
          </p:cNvSpPr>
          <p:nvPr/>
        </p:nvSpPr>
        <p:spPr bwMode="auto">
          <a:xfrm rot="16199999">
            <a:off x="1488750" y="4668966"/>
            <a:ext cx="9156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2012-2013</a:t>
            </a:r>
            <a:endParaRPr/>
          </a:p>
        </p:txBody>
      </p:sp>
      <p:sp>
        <p:nvSpPr>
          <p:cNvPr id="9" name="TextBox 9"/>
          <p:cNvSpPr>
            <a:spLocks/>
          </p:cNvSpPr>
          <p:nvPr/>
        </p:nvSpPr>
        <p:spPr bwMode="auto">
          <a:xfrm rot="16199999">
            <a:off x="1907849" y="4707066"/>
            <a:ext cx="9156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2013-2014</a:t>
            </a:r>
            <a:endParaRPr/>
          </a:p>
        </p:txBody>
      </p:sp>
      <p:sp>
        <p:nvSpPr>
          <p:cNvPr id="10" name="TextBox 10"/>
          <p:cNvSpPr>
            <a:spLocks/>
          </p:cNvSpPr>
          <p:nvPr/>
        </p:nvSpPr>
        <p:spPr bwMode="auto">
          <a:xfrm rot="16199999">
            <a:off x="2288850" y="4681666"/>
            <a:ext cx="9156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2014-2015</a:t>
            </a:r>
            <a:endParaRPr/>
          </a:p>
        </p:txBody>
      </p:sp>
      <p:graphicFrame>
        <p:nvGraphicFramePr>
          <p:cNvPr id="11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2917678"/>
              </p:ext>
            </p:extLst>
          </p:nvPr>
        </p:nvGraphicFramePr>
        <p:xfrm>
          <a:off x="975846" y="2205233"/>
          <a:ext cx="7747934" cy="4347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18</a:t>
            </a:fld>
            <a:endParaRPr lang="en-US"/>
          </a:p>
        </p:txBody>
      </p:sp>
      <p:sp>
        <p:nvSpPr>
          <p:cNvPr id="8" name="TextBox 9"/>
          <p:cNvSpPr>
            <a:spLocks/>
          </p:cNvSpPr>
          <p:nvPr/>
        </p:nvSpPr>
        <p:spPr bwMode="auto">
          <a:xfrm>
            <a:off x="2819216" y="304800"/>
            <a:ext cx="5778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AE0247-34D2-40D1-A1B0-1E0FF0BF21FE}"/>
              </a:ext>
            </a:extLst>
          </p:cNvPr>
          <p:cNvSpPr txBox="1"/>
          <p:nvPr/>
        </p:nvSpPr>
        <p:spPr>
          <a:xfrm>
            <a:off x="755576" y="981501"/>
            <a:ext cx="8388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Капитальный ремонт участка тепловых сетей от Теплового пункта котельной «Перевал» г. Слюдянка L-257 </a:t>
            </a:r>
            <a:r>
              <a:rPr lang="ru-RU" sz="2400" dirty="0" err="1"/>
              <a:t>м.п</a:t>
            </a:r>
            <a:r>
              <a:rPr lang="ru-RU" sz="2400" dirty="0"/>
              <a:t>., 10,9 </a:t>
            </a:r>
            <a:r>
              <a:rPr lang="ru-RU" sz="2400" dirty="0" err="1"/>
              <a:t>млн.руб</a:t>
            </a:r>
            <a:r>
              <a:rPr lang="ru-RU" sz="2400" dirty="0"/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23AF4BB-D552-4117-9D8C-2C07AC1040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134271" y="2840159"/>
            <a:ext cx="4170410" cy="3127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97AC2DF-6102-4ED4-91FE-1DFC242E7BA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530858" y="2798224"/>
            <a:ext cx="4194241" cy="3145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Номер слайда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19</a:t>
            </a:fld>
            <a:endParaRPr lang="en-US"/>
          </a:p>
        </p:txBody>
      </p:sp>
      <p:sp>
        <p:nvSpPr>
          <p:cNvPr id="6" name="TextBox 9"/>
          <p:cNvSpPr>
            <a:spLocks/>
          </p:cNvSpPr>
          <p:nvPr/>
        </p:nvSpPr>
        <p:spPr bwMode="auto">
          <a:xfrm>
            <a:off x="2911352" y="292100"/>
            <a:ext cx="5778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0E080F3-1772-461E-8709-39DBC9E0F23B}"/>
              </a:ext>
            </a:extLst>
          </p:cNvPr>
          <p:cNvSpPr/>
          <p:nvPr/>
        </p:nvSpPr>
        <p:spPr>
          <a:xfrm>
            <a:off x="1054512" y="1283937"/>
            <a:ext cx="77880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Ремонт участков инженерных сетей холодного водоснабжения, теплоснабжения по адресу: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г.Слюдянка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пер. Красногвардейский №1;№3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A63BD1-00C4-4E93-B245-34EF2670A9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73"/>
          <a:stretch/>
        </p:blipFill>
        <p:spPr>
          <a:xfrm>
            <a:off x="2516057" y="2697999"/>
            <a:ext cx="2459093" cy="37735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F67B45F-821D-42A3-9EA0-662E70ED92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863" y="2691878"/>
            <a:ext cx="2309498" cy="3779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Экономика</a:t>
            </a:r>
            <a:endParaRPr lang="en-US" dirty="0"/>
          </a:p>
        </p:txBody>
      </p:sp>
      <p:sp>
        <p:nvSpPr>
          <p:cNvPr id="5" name="TextBox 35"/>
          <p:cNvSpPr>
            <a:spLocks/>
          </p:cNvSpPr>
          <p:nvPr/>
        </p:nvSpPr>
        <p:spPr bwMode="auto">
          <a:xfrm>
            <a:off x="870563" y="1117600"/>
            <a:ext cx="79940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Социально-экономические показатели за 2022 год </a:t>
            </a:r>
            <a:endParaRPr dirty="0"/>
          </a:p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по Слюдянскому муниципальному образованию</a:t>
            </a:r>
            <a:endParaRPr dirty="0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</a:t>
            </a:fld>
            <a:endParaRPr lang="en-US"/>
          </a:p>
        </p:txBody>
      </p:sp>
      <p:sp>
        <p:nvSpPr>
          <p:cNvPr id="7" name="TextBox 11"/>
          <p:cNvSpPr>
            <a:spLocks/>
          </p:cNvSpPr>
          <p:nvPr/>
        </p:nvSpPr>
        <p:spPr bwMode="auto">
          <a:xfrm>
            <a:off x="1022141" y="2044699"/>
            <a:ext cx="7740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sz="2800" dirty="0">
                <a:latin typeface="Arial"/>
                <a:ea typeface="Arial"/>
                <a:cs typeface="Arial"/>
              </a:rPr>
              <a:t>Численность населения, чел.         18482 </a:t>
            </a:r>
            <a:endParaRPr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r>
              <a:rPr lang="ru-RU" sz="2800" dirty="0">
                <a:latin typeface="Arial"/>
                <a:ea typeface="Arial"/>
                <a:cs typeface="Arial"/>
              </a:rPr>
              <a:t>Рождаемость/Смертность, чел.   145/272</a:t>
            </a:r>
            <a:endParaRPr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r>
              <a:rPr lang="ru-RU" sz="2800" dirty="0">
                <a:latin typeface="Arial"/>
                <a:ea typeface="Arial"/>
                <a:cs typeface="Arial"/>
              </a:rPr>
              <a:t>Количество браков/Разводов, </a:t>
            </a:r>
            <a:r>
              <a:rPr lang="ru-RU" sz="2800" dirty="0" err="1">
                <a:latin typeface="Arial"/>
                <a:ea typeface="Arial"/>
                <a:cs typeface="Arial"/>
              </a:rPr>
              <a:t>шт</a:t>
            </a:r>
            <a:r>
              <a:rPr lang="ru-RU" sz="2800" dirty="0">
                <a:latin typeface="Arial"/>
                <a:ea typeface="Arial"/>
                <a:cs typeface="Arial"/>
              </a:rPr>
              <a:t>   161/119</a:t>
            </a:r>
          </a:p>
          <a:p>
            <a:pPr algn="l">
              <a:defRPr/>
            </a:pP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r>
              <a:rPr lang="ru-RU" sz="2800" dirty="0">
                <a:latin typeface="Arial"/>
                <a:ea typeface="Arial"/>
                <a:cs typeface="Arial"/>
              </a:rPr>
              <a:t>Прожиточный минимум, руб.          15238</a:t>
            </a: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endParaRPr sz="28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r>
              <a:rPr lang="ru-RU" sz="2800" dirty="0">
                <a:latin typeface="Arial"/>
                <a:ea typeface="Arial"/>
                <a:cs typeface="Arial"/>
              </a:rPr>
              <a:t>Среднемесячная ЗП , руб.                 39684                             </a:t>
            </a:r>
            <a:endParaRPr dirty="0">
              <a:latin typeface="Arial"/>
              <a:ea typeface="Arial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4F65E9-2381-4FF8-A098-2F545A848363}"/>
              </a:ext>
            </a:extLst>
          </p:cNvPr>
          <p:cNvSpPr txBox="1"/>
          <p:nvPr/>
        </p:nvSpPr>
        <p:spPr bwMode="auto">
          <a:xfrm>
            <a:off x="7162663" y="3275692"/>
            <a:ext cx="481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6812C1-3570-4D6C-9315-439A84AE77BC}"/>
              </a:ext>
            </a:extLst>
          </p:cNvPr>
          <p:cNvSpPr txBox="1"/>
          <p:nvPr/>
        </p:nvSpPr>
        <p:spPr bwMode="auto">
          <a:xfrm>
            <a:off x="7666347" y="3275692"/>
            <a:ext cx="722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- 46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3B54E5-059A-45B7-9FEE-9527141E4B68}"/>
              </a:ext>
            </a:extLst>
          </p:cNvPr>
          <p:cNvSpPr txBox="1"/>
          <p:nvPr/>
        </p:nvSpPr>
        <p:spPr bwMode="auto">
          <a:xfrm>
            <a:off x="7398181" y="4197678"/>
            <a:ext cx="722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+49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AA529-AAD5-4655-9361-0BDB34C4A488}"/>
              </a:ext>
            </a:extLst>
          </p:cNvPr>
          <p:cNvSpPr txBox="1"/>
          <p:nvPr/>
        </p:nvSpPr>
        <p:spPr bwMode="auto">
          <a:xfrm>
            <a:off x="7954379" y="4211796"/>
            <a:ext cx="722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+34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781132-5362-4E2A-A9C9-DA5C9E10D16E}"/>
              </a:ext>
            </a:extLst>
          </p:cNvPr>
          <p:cNvSpPr txBox="1"/>
          <p:nvPr/>
        </p:nvSpPr>
        <p:spPr bwMode="auto">
          <a:xfrm>
            <a:off x="7582939" y="5030639"/>
            <a:ext cx="794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+3,3%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0945A4-9303-4489-B6E7-994214951325}"/>
              </a:ext>
            </a:extLst>
          </p:cNvPr>
          <p:cNvSpPr txBox="1"/>
          <p:nvPr/>
        </p:nvSpPr>
        <p:spPr bwMode="auto">
          <a:xfrm>
            <a:off x="7582939" y="5915853"/>
            <a:ext cx="850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+6883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>
            <a:spLocks/>
          </p:cNvSpPr>
          <p:nvPr/>
        </p:nvSpPr>
        <p:spPr bwMode="auto">
          <a:xfrm>
            <a:off x="3443475" y="279400"/>
            <a:ext cx="3676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20</a:t>
            </a:fld>
            <a:endParaRPr lang="en-US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2A02ADB-9DF6-413C-8978-B400AE06D403}"/>
              </a:ext>
            </a:extLst>
          </p:cNvPr>
          <p:cNvSpPr/>
          <p:nvPr/>
        </p:nvSpPr>
        <p:spPr>
          <a:xfrm>
            <a:off x="812255" y="1204105"/>
            <a:ext cx="8075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Замена обмуровки котла КЕ-6,5-14С №3 на котельной "Перевал"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E8089D-4DB8-4FA5-A831-9712E965D92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184" y="2079646"/>
            <a:ext cx="3598276" cy="26987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0177B25-5670-4083-8F7E-0B7FC5EE4F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461" y="2079646"/>
            <a:ext cx="3594130" cy="26987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>
            <a:spLocks/>
          </p:cNvSpPr>
          <p:nvPr/>
        </p:nvSpPr>
        <p:spPr bwMode="auto">
          <a:xfrm>
            <a:off x="3443475" y="279400"/>
            <a:ext cx="3676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21</a:t>
            </a:fld>
            <a:endParaRPr lang="en-US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AE302E8-B9A6-4410-A22C-BC5B3CD696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396" y="2139937"/>
            <a:ext cx="4666158" cy="2624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03EDFD3-E64E-4CCE-9F3C-00BE79FC62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911" y="3789040"/>
            <a:ext cx="4278895" cy="2406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F691AE8-FCDE-424C-8703-58F6EA462681}"/>
              </a:ext>
            </a:extLst>
          </p:cNvPr>
          <p:cNvSpPr/>
          <p:nvPr/>
        </p:nvSpPr>
        <p:spPr>
          <a:xfrm>
            <a:off x="2050442" y="1078710"/>
            <a:ext cx="596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Насос ЦНСГ 60-198 на котельную "Центральная" г. Слюдянка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28917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>
            <a:spLocks/>
          </p:cNvSpPr>
          <p:nvPr/>
        </p:nvSpPr>
        <p:spPr bwMode="auto">
          <a:xfrm>
            <a:off x="3443475" y="279400"/>
            <a:ext cx="3676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22</a:t>
            </a:fld>
            <a:endParaRPr lang="en-US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C228189-6E44-40D3-B6D9-B1682BE4B66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3806" y="1957275"/>
            <a:ext cx="2528194" cy="44948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5F34ED4-034C-4323-9C37-99A45B1B96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56" y="1955331"/>
            <a:ext cx="2485154" cy="4418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E5A2018-319D-42A4-A56C-574DE19B25D4}"/>
              </a:ext>
            </a:extLst>
          </p:cNvPr>
          <p:cNvSpPr/>
          <p:nvPr/>
        </p:nvSpPr>
        <p:spPr>
          <a:xfrm>
            <a:off x="783660" y="1076325"/>
            <a:ext cx="81323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Поставка установки дозирования EKNITEX-100-8.1-015.М.S, реагента ОПТИОН-590-2 на теплоисточники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г.Слюдянка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69314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>
            <a:spLocks/>
          </p:cNvSpPr>
          <p:nvPr/>
        </p:nvSpPr>
        <p:spPr bwMode="auto">
          <a:xfrm>
            <a:off x="3443475" y="279400"/>
            <a:ext cx="3676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Тепло-водоснабжение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23</a:t>
            </a:fld>
            <a:endParaRPr lang="en-US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976FBAC-6B21-44F6-A628-B4FA0826CEE5}"/>
              </a:ext>
            </a:extLst>
          </p:cNvPr>
          <p:cNvSpPr/>
          <p:nvPr/>
        </p:nvSpPr>
        <p:spPr>
          <a:xfrm>
            <a:off x="1069063" y="1117304"/>
            <a:ext cx="73231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котельные Перевал, Стройка, Сухой Ручей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установлены дизель генераторы для резервного электропитания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18D40C-153A-429B-AC49-49F95FEDF8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7213" y="1937445"/>
            <a:ext cx="3072209" cy="20780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4E00350-131B-46B6-86CE-28786087FBB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813" y="1916537"/>
            <a:ext cx="3339896" cy="4496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89F858-EBA6-4AB2-9FB4-12E39D5C84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4633" y="4191468"/>
            <a:ext cx="3154789" cy="222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81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ЖКХ</a:t>
            </a:r>
            <a:endParaRPr lang="en-US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24</a:t>
            </a:fld>
            <a:endParaRPr lang="en-US"/>
          </a:p>
        </p:txBody>
      </p:sp>
      <p:sp>
        <p:nvSpPr>
          <p:cNvPr id="6" name="TextBox 13"/>
          <p:cNvSpPr>
            <a:spLocks/>
          </p:cNvSpPr>
          <p:nvPr/>
        </p:nvSpPr>
        <p:spPr bwMode="auto">
          <a:xfrm>
            <a:off x="962314" y="1328341"/>
            <a:ext cx="782137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800" dirty="0"/>
              <a:t>КОС введены в эксплуатацию в 2010 году,</a:t>
            </a:r>
          </a:p>
          <a:p>
            <a:pPr algn="ctr">
              <a:defRPr/>
            </a:pPr>
            <a:r>
              <a:rPr lang="ru-RU" sz="2800" dirty="0"/>
              <a:t>находятся в предаварийном состоянии,</a:t>
            </a:r>
          </a:p>
          <a:p>
            <a:pPr algn="ctr">
              <a:defRPr/>
            </a:pPr>
            <a:r>
              <a:rPr lang="ru-RU" sz="2800" dirty="0"/>
              <a:t>качество очистки неудовлетворительное</a:t>
            </a:r>
            <a:endParaRPr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7E4345B-C17A-4B2B-8DB9-9C4AC443A219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2974298"/>
            <a:ext cx="3867696" cy="297498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A1BA2DD-64C9-460C-A53F-24FECF77F5F0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6872" y="2974298"/>
            <a:ext cx="3994929" cy="297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473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ЖКХ</a:t>
            </a:r>
            <a:endParaRPr lang="en-US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25</a:t>
            </a:fld>
            <a:endParaRPr lang="en-US"/>
          </a:p>
        </p:txBody>
      </p:sp>
      <p:sp>
        <p:nvSpPr>
          <p:cNvPr id="6" name="TextBox 13"/>
          <p:cNvSpPr>
            <a:spLocks/>
          </p:cNvSpPr>
          <p:nvPr/>
        </p:nvSpPr>
        <p:spPr bwMode="auto">
          <a:xfrm>
            <a:off x="2164568" y="1328341"/>
            <a:ext cx="5416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800" dirty="0"/>
              <a:t>План ЗУ проектируемых КОС</a:t>
            </a: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332A5B-A1E9-4E35-9DAB-1DA8F76051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4568" y="1953031"/>
            <a:ext cx="5235138" cy="446815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F587032-AA8A-4661-8FBA-DB0845CD7F3C}"/>
              </a:ext>
            </a:extLst>
          </p:cNvPr>
          <p:cNvSpPr/>
          <p:nvPr/>
        </p:nvSpPr>
        <p:spPr bwMode="auto">
          <a:xfrm>
            <a:off x="2748611" y="2348880"/>
            <a:ext cx="2101202" cy="2880320"/>
          </a:xfrm>
          <a:prstGeom prst="rect">
            <a:avLst/>
          </a:prstGeom>
          <a:solidFill>
            <a:srgbClr val="FFFFFF">
              <a:alpha val="0"/>
            </a:srgbClr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81D1884-1719-447C-810C-48E9B22060E8}"/>
              </a:ext>
            </a:extLst>
          </p:cNvPr>
          <p:cNvSpPr/>
          <p:nvPr/>
        </p:nvSpPr>
        <p:spPr bwMode="auto">
          <a:xfrm>
            <a:off x="4878230" y="2708920"/>
            <a:ext cx="2521476" cy="3712270"/>
          </a:xfrm>
          <a:prstGeom prst="rect">
            <a:avLst/>
          </a:prstGeom>
          <a:solidFill>
            <a:srgbClr val="FFFFFF">
              <a:alpha val="0"/>
            </a:srgbClr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A99933-145F-48F3-808D-B6500209402D}"/>
              </a:ext>
            </a:extLst>
          </p:cNvPr>
          <p:cNvSpPr txBox="1"/>
          <p:nvPr/>
        </p:nvSpPr>
        <p:spPr>
          <a:xfrm>
            <a:off x="740165" y="3645024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Существующие</a:t>
            </a:r>
          </a:p>
          <a:p>
            <a:r>
              <a:rPr lang="ru-RU" dirty="0"/>
              <a:t> КОС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578386-5CA3-4E26-8425-5A6158119A5D}"/>
              </a:ext>
            </a:extLst>
          </p:cNvPr>
          <p:cNvSpPr txBox="1"/>
          <p:nvPr/>
        </p:nvSpPr>
        <p:spPr bwMode="auto">
          <a:xfrm>
            <a:off x="7563475" y="4168822"/>
            <a:ext cx="9909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Проект</a:t>
            </a:r>
          </a:p>
          <a:p>
            <a:r>
              <a:rPr lang="ru-RU" dirty="0"/>
              <a:t> КОС</a:t>
            </a:r>
          </a:p>
        </p:txBody>
      </p:sp>
    </p:spTree>
    <p:extLst>
      <p:ext uri="{BB962C8B-B14F-4D97-AF65-F5344CB8AC3E}">
        <p14:creationId xmlns:p14="http://schemas.microsoft.com/office/powerpoint/2010/main" val="13157364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Жилищный фонд</a:t>
            </a:r>
            <a:endParaRPr lang="en-US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26</a:t>
            </a:fld>
            <a:endParaRPr lang="en-US"/>
          </a:p>
        </p:txBody>
      </p:sp>
      <p:sp>
        <p:nvSpPr>
          <p:cNvPr id="6" name="TextBox 13"/>
          <p:cNvSpPr>
            <a:spLocks/>
          </p:cNvSpPr>
          <p:nvPr/>
        </p:nvSpPr>
        <p:spPr bwMode="auto">
          <a:xfrm>
            <a:off x="711036" y="1328341"/>
            <a:ext cx="83238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800" dirty="0"/>
              <a:t>Подготовка МКД к работе в зимних условиях </a:t>
            </a:r>
            <a:endParaRPr dirty="0"/>
          </a:p>
          <a:p>
            <a:pPr algn="ctr">
              <a:defRPr/>
            </a:pPr>
            <a:r>
              <a:rPr lang="ru-RU" sz="2800" dirty="0"/>
              <a:t>за 2022 год</a:t>
            </a:r>
            <a:endParaRPr dirty="0"/>
          </a:p>
        </p:txBody>
      </p:sp>
      <p:sp>
        <p:nvSpPr>
          <p:cNvPr id="7" name="TextBox 14"/>
          <p:cNvSpPr>
            <a:spLocks/>
          </p:cNvSpPr>
          <p:nvPr/>
        </p:nvSpPr>
        <p:spPr bwMode="auto">
          <a:xfrm>
            <a:off x="1444153" y="3113769"/>
            <a:ext cx="6524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/>
              <a:t>Текущий ремонт 32 подъездов на 12 МКД</a:t>
            </a:r>
            <a:endParaRPr dirty="0"/>
          </a:p>
        </p:txBody>
      </p:sp>
      <p:sp>
        <p:nvSpPr>
          <p:cNvPr id="8" name="TextBox 15"/>
          <p:cNvSpPr>
            <a:spLocks/>
          </p:cNvSpPr>
          <p:nvPr/>
        </p:nvSpPr>
        <p:spPr bwMode="auto">
          <a:xfrm>
            <a:off x="1656587" y="3783699"/>
            <a:ext cx="5062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/>
              <a:t>Подъездные козырьки - 19 МКД</a:t>
            </a:r>
            <a:endParaRPr dirty="0"/>
          </a:p>
        </p:txBody>
      </p:sp>
      <p:sp>
        <p:nvSpPr>
          <p:cNvPr id="9" name="TextBox 17"/>
          <p:cNvSpPr>
            <a:spLocks/>
          </p:cNvSpPr>
          <p:nvPr/>
        </p:nvSpPr>
        <p:spPr bwMode="auto">
          <a:xfrm>
            <a:off x="1585525" y="4494163"/>
            <a:ext cx="4080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/>
              <a:t>Ремонт отмостки - 7 МКД;</a:t>
            </a:r>
            <a:endParaRPr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35708" y="3163499"/>
            <a:ext cx="368300" cy="379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62523" y="3829132"/>
            <a:ext cx="368300" cy="379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26412" y="4524294"/>
            <a:ext cx="368300" cy="379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76646" y="5150420"/>
            <a:ext cx="368300" cy="37926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8"/>
          <p:cNvSpPr>
            <a:spLocks/>
          </p:cNvSpPr>
          <p:nvPr/>
        </p:nvSpPr>
        <p:spPr bwMode="auto">
          <a:xfrm>
            <a:off x="1566032" y="5150420"/>
            <a:ext cx="3967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ru-RU" sz="2400" dirty="0"/>
              <a:t>Ремонт кровли - 61 МКД;</a:t>
            </a:r>
            <a:endParaRPr dirty="0"/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C7E4CFB0-AD90-4562-A678-474038CAEC8A}"/>
              </a:ext>
            </a:extLst>
          </p:cNvPr>
          <p:cNvSpPr>
            <a:spLocks/>
          </p:cNvSpPr>
          <p:nvPr/>
        </p:nvSpPr>
        <p:spPr bwMode="auto">
          <a:xfrm>
            <a:off x="1656587" y="5729610"/>
            <a:ext cx="6091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defRPr/>
            </a:pPr>
            <a:r>
              <a:rPr lang="ru-RU" sz="2400" dirty="0"/>
              <a:t>Теплоизоляционные работы - 44 МКД;</a:t>
            </a:r>
            <a:endParaRPr dirty="0"/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A12F5C35-C67D-475E-8AF5-0B4D0D5F3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81470" y="5812862"/>
            <a:ext cx="368300" cy="379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TextBox 4"/>
          <p:cNvSpPr>
            <a:spLocks/>
          </p:cNvSpPr>
          <p:nvPr/>
        </p:nvSpPr>
        <p:spPr bwMode="auto">
          <a:xfrm>
            <a:off x="3326063" y="1117600"/>
            <a:ext cx="3083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6">
                    <a:lumMod val="50000"/>
                  </a:schemeClr>
                </a:solidFill>
              </a:rPr>
              <a:t>Электроснабжение</a:t>
            </a:r>
            <a:endParaRPr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889792" y="1579265"/>
            <a:ext cx="81781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2400" dirty="0"/>
              <a:t>В целях улучшения качества электроснабжения в 2022 году</a:t>
            </a:r>
          </a:p>
          <a:p>
            <a:pPr algn="l">
              <a:defRPr/>
            </a:pPr>
            <a:r>
              <a:rPr lang="ru-RU" sz="2400" dirty="0"/>
              <a:t>Капитальный ремонт ВЛ-0,4кВ  3825 м:</a:t>
            </a:r>
          </a:p>
          <a:p>
            <a:pPr algn="l" fontAlgn="base"/>
            <a:r>
              <a:rPr lang="ru-RU" b="0" dirty="0"/>
              <a:t>1. </a:t>
            </a:r>
            <a:r>
              <a:rPr lang="ru-RU" b="0" dirty="0" err="1"/>
              <a:t>п.Сухой</a:t>
            </a:r>
            <a:r>
              <a:rPr lang="ru-RU" b="0" dirty="0"/>
              <a:t> ручей, </a:t>
            </a:r>
            <a:r>
              <a:rPr lang="ru-RU" b="0" dirty="0" err="1"/>
              <a:t>ул.Калинина</a:t>
            </a:r>
            <a:r>
              <a:rPr lang="ru-RU" b="0" dirty="0"/>
              <a:t>, </a:t>
            </a:r>
            <a:r>
              <a:rPr lang="ru-RU" b="0" dirty="0" err="1"/>
              <a:t>ул.Серова</a:t>
            </a:r>
            <a:r>
              <a:rPr lang="ru-RU" b="0" dirty="0"/>
              <a:t>, </a:t>
            </a:r>
            <a:r>
              <a:rPr lang="ru-RU" b="0" dirty="0" err="1"/>
              <a:t>ул.Рыбака</a:t>
            </a:r>
            <a:r>
              <a:rPr lang="ru-RU" b="0" dirty="0"/>
              <a:t> – 0,78 км.</a:t>
            </a:r>
          </a:p>
          <a:p>
            <a:pPr algn="l" fontAlgn="base"/>
            <a:r>
              <a:rPr lang="ru-RU" b="0" dirty="0"/>
              <a:t>2. </a:t>
            </a:r>
            <a:r>
              <a:rPr lang="ru-RU" b="0" dirty="0" err="1"/>
              <a:t>п.Сухой</a:t>
            </a:r>
            <a:r>
              <a:rPr lang="ru-RU" b="0" dirty="0"/>
              <a:t> ручей, </a:t>
            </a:r>
            <a:r>
              <a:rPr lang="ru-RU" b="0" dirty="0" err="1"/>
              <a:t>ул.Островского</a:t>
            </a:r>
            <a:r>
              <a:rPr lang="ru-RU" b="0" dirty="0"/>
              <a:t>, </a:t>
            </a:r>
            <a:r>
              <a:rPr lang="ru-RU" b="0" dirty="0" err="1"/>
              <a:t>ул.Гоголя</a:t>
            </a:r>
            <a:r>
              <a:rPr lang="ru-RU" b="0" dirty="0"/>
              <a:t>, </a:t>
            </a:r>
            <a:r>
              <a:rPr lang="ru-RU" b="0" dirty="0" err="1"/>
              <a:t>ул.Ленская</a:t>
            </a:r>
            <a:r>
              <a:rPr lang="ru-RU" b="0" dirty="0"/>
              <a:t> – 0,56 км.</a:t>
            </a:r>
          </a:p>
          <a:p>
            <a:pPr algn="l" fontAlgn="base"/>
            <a:r>
              <a:rPr lang="ru-RU" b="0" dirty="0"/>
              <a:t>3. </a:t>
            </a:r>
            <a:r>
              <a:rPr lang="ru-RU" b="0" dirty="0" err="1"/>
              <a:t>п.Сухой</a:t>
            </a:r>
            <a:r>
              <a:rPr lang="ru-RU" b="0" dirty="0"/>
              <a:t> ручей, </a:t>
            </a:r>
            <a:r>
              <a:rPr lang="ru-RU" b="0" dirty="0" err="1"/>
              <a:t>ул.Профсоюзная</a:t>
            </a:r>
            <a:r>
              <a:rPr lang="ru-RU" b="0" dirty="0"/>
              <a:t>, </a:t>
            </a:r>
            <a:r>
              <a:rPr lang="ru-RU" b="0" dirty="0" err="1"/>
              <a:t>ул.Железнодорожная</a:t>
            </a:r>
            <a:r>
              <a:rPr lang="ru-RU" b="0" dirty="0"/>
              <a:t> – 0,57 км.</a:t>
            </a:r>
          </a:p>
          <a:p>
            <a:pPr algn="l" fontAlgn="base"/>
            <a:r>
              <a:rPr lang="ru-RU" b="0" dirty="0"/>
              <a:t>3. </a:t>
            </a:r>
            <a:r>
              <a:rPr lang="ru-RU" b="0" dirty="0" err="1"/>
              <a:t>г.Слюдянка</a:t>
            </a:r>
            <a:r>
              <a:rPr lang="ru-RU" b="0" dirty="0"/>
              <a:t>, </a:t>
            </a:r>
            <a:r>
              <a:rPr lang="ru-RU" b="0" dirty="0" err="1"/>
              <a:t>ул.Ленина</a:t>
            </a:r>
            <a:r>
              <a:rPr lang="ru-RU" b="0" dirty="0"/>
              <a:t> (4 школа+ </a:t>
            </a:r>
            <a:r>
              <a:rPr lang="ru-RU" b="0" dirty="0" err="1"/>
              <a:t>маг.Энергетик</a:t>
            </a:r>
            <a:r>
              <a:rPr lang="ru-RU" b="0" dirty="0"/>
              <a:t>)  – 1,01 км.</a:t>
            </a:r>
          </a:p>
          <a:p>
            <a:pPr algn="l" fontAlgn="base"/>
            <a:r>
              <a:rPr lang="ru-RU" b="0" dirty="0"/>
              <a:t>4. </a:t>
            </a:r>
            <a:r>
              <a:rPr lang="ru-RU" b="0" dirty="0" err="1"/>
              <a:t>г.Слюдянка</a:t>
            </a:r>
            <a:r>
              <a:rPr lang="ru-RU" b="0" dirty="0"/>
              <a:t>, </a:t>
            </a:r>
            <a:r>
              <a:rPr lang="ru-RU" b="0" dirty="0" err="1"/>
              <a:t>ул.Карьерная</a:t>
            </a:r>
            <a:r>
              <a:rPr lang="ru-RU" b="0" dirty="0"/>
              <a:t> – 0,435 км.</a:t>
            </a:r>
          </a:p>
          <a:p>
            <a:pPr algn="l" fontAlgn="base"/>
            <a:r>
              <a:rPr lang="ru-RU" b="0" dirty="0"/>
              <a:t>5. </a:t>
            </a:r>
            <a:r>
              <a:rPr lang="ru-RU" b="0" dirty="0" err="1"/>
              <a:t>г.Слюдянка</a:t>
            </a:r>
            <a:r>
              <a:rPr lang="ru-RU" b="0" dirty="0"/>
              <a:t>, </a:t>
            </a:r>
            <a:r>
              <a:rPr lang="ru-RU" b="0" dirty="0" err="1"/>
              <a:t>ул.Первомайская</a:t>
            </a:r>
            <a:r>
              <a:rPr lang="ru-RU" b="0" dirty="0"/>
              <a:t> – 0,47 км.</a:t>
            </a:r>
          </a:p>
          <a:p>
            <a:pPr algn="l" fontAlgn="base"/>
            <a:r>
              <a:rPr lang="ru-RU" sz="2400" dirty="0"/>
              <a:t>Замена 4 подстанций КТПН-630кВа</a:t>
            </a:r>
          </a:p>
          <a:p>
            <a:pPr algn="l" fontAlgn="base"/>
            <a:r>
              <a:rPr lang="ru-RU" sz="2400" dirty="0"/>
              <a:t>Выполнена замена 49 аварийных опор.</a:t>
            </a:r>
          </a:p>
          <a:p>
            <a:pPr algn="l" fontAlgn="base"/>
            <a:r>
              <a:rPr lang="ru-RU" sz="2400" dirty="0"/>
              <a:t>Расчистка просек линий ВЛ-6/0,4 кВ </a:t>
            </a:r>
            <a:r>
              <a:rPr lang="ru-RU" sz="2000" dirty="0"/>
              <a:t>– 0,35 га</a:t>
            </a:r>
          </a:p>
          <a:p>
            <a:pPr algn="l" fontAlgn="base"/>
            <a:r>
              <a:rPr lang="ru-RU" sz="2400" dirty="0"/>
              <a:t>Установка приборов учета потребителям – 506 шт.</a:t>
            </a:r>
          </a:p>
          <a:p>
            <a:pPr algn="l" fontAlgn="base"/>
            <a:r>
              <a:rPr lang="ru-RU" sz="2400" dirty="0"/>
              <a:t>Технологическое присоединение – 134 объекта.</a:t>
            </a:r>
            <a:endParaRPr sz="20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A9BE8C-44C9-4E9E-BA86-F807F22D4AF3}"/>
              </a:ext>
            </a:extLst>
          </p:cNvPr>
          <p:cNvSpPr/>
          <p:nvPr/>
        </p:nvSpPr>
        <p:spPr bwMode="auto">
          <a:xfrm>
            <a:off x="5465855" y="1635944"/>
            <a:ext cx="3426625" cy="4104456"/>
          </a:xfrm>
          <a:prstGeom prst="rect">
            <a:avLst/>
          </a:prstGeom>
          <a:solidFill>
            <a:srgbClr val="FFFFFF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A097B99-4501-48CE-AC98-DADF99E435A2}"/>
              </a:ext>
            </a:extLst>
          </p:cNvPr>
          <p:cNvSpPr/>
          <p:nvPr/>
        </p:nvSpPr>
        <p:spPr bwMode="auto">
          <a:xfrm>
            <a:off x="1907704" y="1635944"/>
            <a:ext cx="3558151" cy="4104456"/>
          </a:xfrm>
          <a:prstGeom prst="rect">
            <a:avLst/>
          </a:prstGeom>
          <a:solidFill>
            <a:srgbClr val="FFFFFF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225930D-54B9-4FF8-A624-A9BD1ED394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1537833"/>
              </p:ext>
            </p:extLst>
          </p:nvPr>
        </p:nvGraphicFramePr>
        <p:xfrm>
          <a:off x="1619671" y="1412777"/>
          <a:ext cx="7394153" cy="4856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ЖКХ</a:t>
            </a:r>
            <a:endParaRPr lang="en-US"/>
          </a:p>
        </p:txBody>
      </p:sp>
      <p:sp>
        <p:nvSpPr>
          <p:cNvPr id="5" name="Номер слайда 29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28</a:t>
            </a:fld>
            <a:endParaRPr lang="en-US"/>
          </a:p>
        </p:txBody>
      </p:sp>
      <p:sp>
        <p:nvSpPr>
          <p:cNvPr id="6" name="TextBox 32"/>
          <p:cNvSpPr>
            <a:spLocks/>
          </p:cNvSpPr>
          <p:nvPr/>
        </p:nvSpPr>
        <p:spPr bwMode="auto">
          <a:xfrm>
            <a:off x="3686779" y="1107479"/>
            <a:ext cx="3083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Электроснабжение</a:t>
            </a:r>
            <a:endParaRPr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F40990-A3BD-4890-B3F2-9F4700C9F8E3}"/>
              </a:ext>
            </a:extLst>
          </p:cNvPr>
          <p:cNvSpPr txBox="1"/>
          <p:nvPr/>
        </p:nvSpPr>
        <p:spPr bwMode="auto">
          <a:xfrm rot="16200000">
            <a:off x="8080261" y="155390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2022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AE353F-749D-4F9A-A9B4-7574942F4927}"/>
              </a:ext>
            </a:extLst>
          </p:cNvPr>
          <p:cNvSpPr txBox="1"/>
          <p:nvPr/>
        </p:nvSpPr>
        <p:spPr bwMode="auto">
          <a:xfrm rot="16200000">
            <a:off x="4603694" y="333224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2022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87B39E-E808-4CDB-8626-23F994B13066}"/>
              </a:ext>
            </a:extLst>
          </p:cNvPr>
          <p:cNvSpPr txBox="1"/>
          <p:nvPr/>
        </p:nvSpPr>
        <p:spPr bwMode="auto">
          <a:xfrm rot="16200000">
            <a:off x="5992028" y="452925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FF34EE-F9FC-4B3D-B8EE-FFC7E0B74A3C}"/>
              </a:ext>
            </a:extLst>
          </p:cNvPr>
          <p:cNvSpPr txBox="1"/>
          <p:nvPr/>
        </p:nvSpPr>
        <p:spPr bwMode="auto">
          <a:xfrm rot="16200000">
            <a:off x="7175515" y="452925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2019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29</a:t>
            </a:fld>
            <a:endParaRPr lang="en-US"/>
          </a:p>
        </p:txBody>
      </p:sp>
      <p:sp>
        <p:nvSpPr>
          <p:cNvPr id="7" name="TextBox 7"/>
          <p:cNvSpPr>
            <a:spLocks/>
          </p:cNvSpPr>
          <p:nvPr/>
        </p:nvSpPr>
        <p:spPr bwMode="auto">
          <a:xfrm>
            <a:off x="2030348" y="489676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 sz="1200"/>
          </a:p>
          <a:p>
            <a:pPr>
              <a:defRPr/>
            </a:pPr>
            <a:endParaRPr lang="ru-RU" sz="1400" b="0"/>
          </a:p>
          <a:p>
            <a:pPr>
              <a:defRPr/>
            </a:pPr>
            <a:endParaRPr lang="ru-RU" sz="1400" b="0"/>
          </a:p>
        </p:txBody>
      </p:sp>
      <p:sp>
        <p:nvSpPr>
          <p:cNvPr id="10" name="TextBox 11"/>
          <p:cNvSpPr>
            <a:spLocks/>
          </p:cNvSpPr>
          <p:nvPr/>
        </p:nvSpPr>
        <p:spPr bwMode="auto">
          <a:xfrm>
            <a:off x="1835696" y="1088527"/>
            <a:ext cx="6135013" cy="11411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деятельности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области ЖКХ на 2023 год: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F83255-664D-47EB-83A1-2230B5F41F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854236"/>
              </p:ext>
            </p:extLst>
          </p:nvPr>
        </p:nvGraphicFramePr>
        <p:xfrm>
          <a:off x="1334258" y="2708920"/>
          <a:ext cx="7353392" cy="3300108"/>
        </p:xfrm>
        <a:graphic>
          <a:graphicData uri="http://schemas.openxmlformats.org/drawingml/2006/table">
            <a:tbl>
              <a:tblPr firstRow="1" firstCol="1" bandRow="1"/>
              <a:tblGrid>
                <a:gridCol w="7353392">
                  <a:extLst>
                    <a:ext uri="{9D8B030D-6E8A-4147-A177-3AD203B41FA5}">
                      <a16:colId xmlns:a16="http://schemas.microsoft.com/office/drawing/2014/main" val="1836336219"/>
                    </a:ext>
                  </a:extLst>
                </a:gridCol>
              </a:tblGrid>
              <a:tr h="2710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760196"/>
                  </a:ext>
                </a:extLst>
              </a:tr>
              <a:tr h="239599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центрального теплового коллектора по ул. Бабушкина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теплообменного оборудования на котельной «Рудо».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экспертизы проекта строительства новых канализационных очистных сооружений города Слюдянка, заявка на финансирование строительства КОС в 2024 году.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Установка приборов учета тепла на малые котельные.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951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3156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Экономика</a:t>
            </a:r>
            <a:endParaRPr lang="en-US" dirty="0"/>
          </a:p>
        </p:txBody>
      </p:sp>
      <p:sp>
        <p:nvSpPr>
          <p:cNvPr id="5" name="TextBox 35"/>
          <p:cNvSpPr>
            <a:spLocks/>
          </p:cNvSpPr>
          <p:nvPr/>
        </p:nvSpPr>
        <p:spPr bwMode="auto">
          <a:xfrm>
            <a:off x="1128432" y="1117600"/>
            <a:ext cx="7478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Заработная плата по видам деятельности, руб.</a:t>
            </a:r>
            <a:endParaRPr dirty="0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</a:t>
            </a:fld>
            <a:endParaRPr lang="en-US"/>
          </a:p>
        </p:txBody>
      </p:sp>
      <p:sp>
        <p:nvSpPr>
          <p:cNvPr id="7" name="TextBox 35">
            <a:extLst>
              <a:ext uri="{FF2B5EF4-FFF2-40B4-BE49-F238E27FC236}">
                <a16:creationId xmlns:a16="http://schemas.microsoft.com/office/drawing/2014/main" id="{8F825801-AB20-40C1-8079-3CA950CDF519}"/>
              </a:ext>
            </a:extLst>
          </p:cNvPr>
          <p:cNvSpPr>
            <a:spLocks/>
          </p:cNvSpPr>
          <p:nvPr/>
        </p:nvSpPr>
        <p:spPr bwMode="auto">
          <a:xfrm>
            <a:off x="866982" y="6221725"/>
            <a:ext cx="80329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dirty="0"/>
              <a:t>Средняя заработная плата по всем предприятиям города </a:t>
            </a:r>
            <a:r>
              <a:rPr lang="ru-RU" sz="2000" dirty="0"/>
              <a:t>39684 </a:t>
            </a:r>
            <a:r>
              <a:rPr lang="ru-RU" sz="2000" dirty="0" err="1"/>
              <a:t>тыс.руб</a:t>
            </a:r>
            <a:r>
              <a:rPr lang="ru-RU" sz="2000" dirty="0"/>
              <a:t>.</a:t>
            </a:r>
            <a:endParaRPr sz="1200" dirty="0"/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496A94FB-F567-4174-ABA0-562DFF46BF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925907"/>
              </p:ext>
            </p:extLst>
          </p:nvPr>
        </p:nvGraphicFramePr>
        <p:xfrm>
          <a:off x="1128432" y="1475193"/>
          <a:ext cx="7771518" cy="5122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245657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30</a:t>
            </a:fld>
            <a:endParaRPr lang="en-US"/>
          </a:p>
        </p:txBody>
      </p:sp>
      <p:sp>
        <p:nvSpPr>
          <p:cNvPr id="5" name="TextBox 2"/>
          <p:cNvSpPr>
            <a:spLocks/>
          </p:cNvSpPr>
          <p:nvPr/>
        </p:nvSpPr>
        <p:spPr bwMode="auto">
          <a:xfrm>
            <a:off x="1056444" y="1268233"/>
            <a:ext cx="7679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/>
              <a:t>Общий объем  средств на благоустройство </a:t>
            </a:r>
            <a:endParaRPr dirty="0"/>
          </a:p>
          <a:p>
            <a:pPr>
              <a:defRPr/>
            </a:pPr>
            <a:r>
              <a:rPr lang="ru-RU" sz="2400" dirty="0"/>
              <a:t>34 </a:t>
            </a:r>
            <a:r>
              <a:rPr lang="ru-RU" sz="2400" dirty="0" err="1"/>
              <a:t>млн.руб</a:t>
            </a:r>
            <a:r>
              <a:rPr lang="ru-RU" sz="2400" dirty="0"/>
              <a:t>.</a:t>
            </a:r>
            <a:endParaRPr dirty="0"/>
          </a:p>
        </p:txBody>
      </p:sp>
      <p:sp>
        <p:nvSpPr>
          <p:cNvPr id="7" name="TextBox 7"/>
          <p:cNvSpPr>
            <a:spLocks/>
          </p:cNvSpPr>
          <p:nvPr/>
        </p:nvSpPr>
        <p:spPr bwMode="auto">
          <a:xfrm>
            <a:off x="2030348" y="489676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 sz="1200"/>
          </a:p>
          <a:p>
            <a:pPr>
              <a:defRPr/>
            </a:pPr>
            <a:endParaRPr lang="ru-RU" sz="1400" b="0"/>
          </a:p>
          <a:p>
            <a:pPr>
              <a:defRPr/>
            </a:pPr>
            <a:endParaRPr lang="ru-RU" sz="1400" b="0"/>
          </a:p>
        </p:txBody>
      </p:sp>
      <p:graphicFrame>
        <p:nvGraphicFramePr>
          <p:cNvPr id="8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938208"/>
              </p:ext>
            </p:extLst>
          </p:nvPr>
        </p:nvGraphicFramePr>
        <p:xfrm>
          <a:off x="903036" y="3429000"/>
          <a:ext cx="6764520" cy="3216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11"/>
          <p:cNvSpPr>
            <a:spLocks/>
          </p:cNvSpPr>
          <p:nvPr/>
        </p:nvSpPr>
        <p:spPr bwMode="auto">
          <a:xfrm>
            <a:off x="903035" y="2354244"/>
            <a:ext cx="7826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/>
              <a:t>Распределение средств по программам, млн.руб.</a:t>
            </a:r>
            <a:endParaRPr sz="2800"/>
          </a:p>
        </p:txBody>
      </p:sp>
      <p:sp>
        <p:nvSpPr>
          <p:cNvPr id="11" name="TextBox 12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31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417" name="Прямоугольник 416">
            <a:extLst>
              <a:ext uri="{FF2B5EF4-FFF2-40B4-BE49-F238E27FC236}">
                <a16:creationId xmlns:a16="http://schemas.microsoft.com/office/drawing/2014/main" id="{84B5A687-1932-4D9A-B744-A37800762879}"/>
              </a:ext>
            </a:extLst>
          </p:cNvPr>
          <p:cNvSpPr/>
          <p:nvPr/>
        </p:nvSpPr>
        <p:spPr>
          <a:xfrm>
            <a:off x="1259632" y="1028184"/>
            <a:ext cx="6818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воровые территории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15360D9-586C-480F-86EC-8FBBCCCCE5E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072" y="1918928"/>
            <a:ext cx="2806552" cy="21049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DDA5896-D5D8-462B-A83D-361649854A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248" y="1918928"/>
            <a:ext cx="2806551" cy="21049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977C473-2745-4EB7-9166-F98350B334F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0954" y="4294696"/>
            <a:ext cx="2806551" cy="21049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3EE5D0D-1EF5-4322-8319-CEBBC228E4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4072" y="4365104"/>
            <a:ext cx="2775104" cy="200663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B7F2B19-7C65-4ABC-863E-6F3CA6A12250}"/>
              </a:ext>
            </a:extLst>
          </p:cNvPr>
          <p:cNvSpPr/>
          <p:nvPr/>
        </p:nvSpPr>
        <p:spPr>
          <a:xfrm>
            <a:off x="3486606" y="1489297"/>
            <a:ext cx="2170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Советская, 40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71E5-E6D5-4915-B4E8-D404F184AAC8}"/>
              </a:ext>
            </a:extLst>
          </p:cNvPr>
          <p:cNvSpPr txBox="1"/>
          <p:nvPr/>
        </p:nvSpPr>
        <p:spPr>
          <a:xfrm>
            <a:off x="4699958" y="701849"/>
            <a:ext cx="4163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комфортной городской среды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32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417" name="Прямоугольник 416">
            <a:extLst>
              <a:ext uri="{FF2B5EF4-FFF2-40B4-BE49-F238E27FC236}">
                <a16:creationId xmlns:a16="http://schemas.microsoft.com/office/drawing/2014/main" id="{84B5A687-1932-4D9A-B744-A37800762879}"/>
              </a:ext>
            </a:extLst>
          </p:cNvPr>
          <p:cNvSpPr/>
          <p:nvPr/>
        </p:nvSpPr>
        <p:spPr>
          <a:xfrm>
            <a:off x="1259632" y="1028184"/>
            <a:ext cx="6818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воровые территории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27F13A-8168-4266-94AE-E033D0CCFBA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7458" y="2026095"/>
            <a:ext cx="2771270" cy="20753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DA3185-EA33-4A47-9085-D75B8D6506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7458" y="4293096"/>
            <a:ext cx="2771270" cy="20753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A420463-742C-4E77-9851-79C27AB2B8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7023" y="1995233"/>
            <a:ext cx="2771270" cy="207537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7D3939E-D762-403D-BECE-D290931EE0A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813" y="4293096"/>
            <a:ext cx="2771270" cy="207537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1ACB2D9-3AB5-4EC9-9F83-C901F5B4C964}"/>
              </a:ext>
            </a:extLst>
          </p:cNvPr>
          <p:cNvSpPr/>
          <p:nvPr/>
        </p:nvSpPr>
        <p:spPr>
          <a:xfrm>
            <a:off x="2204058" y="1534963"/>
            <a:ext cx="5291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пер. Красногвардейский, 1, 3, ул. Фрунзе, 5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00292D-E81A-4DA4-A760-CF505E8E7C17}"/>
              </a:ext>
            </a:extLst>
          </p:cNvPr>
          <p:cNvSpPr txBox="1"/>
          <p:nvPr/>
        </p:nvSpPr>
        <p:spPr bwMode="auto">
          <a:xfrm>
            <a:off x="4699958" y="701849"/>
            <a:ext cx="4163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комфортной городской среды</a:t>
            </a:r>
          </a:p>
        </p:txBody>
      </p:sp>
    </p:spTree>
    <p:extLst>
      <p:ext uri="{BB962C8B-B14F-4D97-AF65-F5344CB8AC3E}">
        <p14:creationId xmlns:p14="http://schemas.microsoft.com/office/powerpoint/2010/main" val="25555254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33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1A11EB-A76E-423C-BFCB-D8F6691A9B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7920" y="4293096"/>
            <a:ext cx="2812990" cy="21097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C5EC9E0-EC9A-4C4D-8733-D263A72BA79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4450" y="1876548"/>
            <a:ext cx="2888151" cy="21661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E9C5558-1E8F-462A-B373-19C7852D45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2759" y="1887557"/>
            <a:ext cx="2888151" cy="212538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14D3A4B-7D95-4F36-AD33-4AA0BE43666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466" y="4293096"/>
            <a:ext cx="2812990" cy="2109743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BA95118-0687-4278-A6E2-E3DFBEDE1ABE}"/>
              </a:ext>
            </a:extLst>
          </p:cNvPr>
          <p:cNvSpPr/>
          <p:nvPr/>
        </p:nvSpPr>
        <p:spPr bwMode="auto">
          <a:xfrm>
            <a:off x="1259632" y="1028184"/>
            <a:ext cx="6818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воровые территории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90C32F-59B3-4CE4-B6CB-16CCAE3FEE89}"/>
              </a:ext>
            </a:extLst>
          </p:cNvPr>
          <p:cNvSpPr/>
          <p:nvPr/>
        </p:nvSpPr>
        <p:spPr>
          <a:xfrm>
            <a:off x="3085723" y="1457835"/>
            <a:ext cx="3166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Амбулаторная, 8, 9, 10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6A2C6C-2DA5-4A28-B4B5-965A64DCE5B4}"/>
              </a:ext>
            </a:extLst>
          </p:cNvPr>
          <p:cNvSpPr txBox="1"/>
          <p:nvPr/>
        </p:nvSpPr>
        <p:spPr bwMode="auto">
          <a:xfrm>
            <a:off x="4699958" y="701849"/>
            <a:ext cx="4163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комфортной городской среды</a:t>
            </a:r>
          </a:p>
        </p:txBody>
      </p:sp>
    </p:spTree>
    <p:extLst>
      <p:ext uri="{BB962C8B-B14F-4D97-AF65-F5344CB8AC3E}">
        <p14:creationId xmlns:p14="http://schemas.microsoft.com/office/powerpoint/2010/main" val="37689727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34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B895A6D-38F0-4235-B19D-EF1A4878FD18}"/>
              </a:ext>
            </a:extLst>
          </p:cNvPr>
          <p:cNvSpPr/>
          <p:nvPr/>
        </p:nvSpPr>
        <p:spPr bwMode="auto">
          <a:xfrm>
            <a:off x="1449353" y="1143878"/>
            <a:ext cx="7123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Парк Железнодорожник</a:t>
            </a:r>
            <a:endParaRPr lang="ru-RU" sz="2400" b="1" u="sng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1B8A0C-3F33-49DB-8318-0FDD0B9DB9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376"/>
          <a:stretch/>
        </p:blipFill>
        <p:spPr>
          <a:xfrm>
            <a:off x="2937757" y="4701271"/>
            <a:ext cx="3566737" cy="20183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EA9263-1CAD-4E71-8142-00335779D5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974" y="1904820"/>
            <a:ext cx="3877839" cy="26299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36B009-0B9D-44BD-B386-2BD39593567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0952" y="1904822"/>
            <a:ext cx="3877839" cy="26299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EC2B6C3-3F6E-43A9-97E8-9BF7020F9F40}"/>
              </a:ext>
            </a:extLst>
          </p:cNvPr>
          <p:cNvSpPr txBox="1"/>
          <p:nvPr/>
        </p:nvSpPr>
        <p:spPr bwMode="auto">
          <a:xfrm>
            <a:off x="4699958" y="701849"/>
            <a:ext cx="4163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комфортной городской среды</a:t>
            </a:r>
          </a:p>
        </p:txBody>
      </p:sp>
    </p:spTree>
    <p:extLst>
      <p:ext uri="{BB962C8B-B14F-4D97-AF65-F5344CB8AC3E}">
        <p14:creationId xmlns:p14="http://schemas.microsoft.com/office/powerpoint/2010/main" val="40280836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35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6310C9E-4147-4B6B-AA0C-69335C7DC3AA}"/>
              </a:ext>
            </a:extLst>
          </p:cNvPr>
          <p:cNvSpPr/>
          <p:nvPr/>
        </p:nvSpPr>
        <p:spPr bwMode="auto">
          <a:xfrm>
            <a:off x="863080" y="1126385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Устройство тротуара по улице Парижской Коммуны</a:t>
            </a:r>
            <a:endParaRPr lang="ru-RU" sz="2400" b="1" u="sng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021456-20F8-4996-BEE8-54562AFC94E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5400000">
            <a:off x="658805" y="2415767"/>
            <a:ext cx="4819357" cy="36145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254E19D-FD9B-4B35-A67A-DF434F084E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5400000">
            <a:off x="4617652" y="2399763"/>
            <a:ext cx="4819357" cy="36145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27A9D9-148D-4366-9178-CD1A3366E081}"/>
              </a:ext>
            </a:extLst>
          </p:cNvPr>
          <p:cNvSpPr txBox="1"/>
          <p:nvPr/>
        </p:nvSpPr>
        <p:spPr bwMode="auto">
          <a:xfrm>
            <a:off x="6804248" y="731812"/>
            <a:ext cx="22028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инициативы</a:t>
            </a:r>
          </a:p>
        </p:txBody>
      </p:sp>
    </p:spTree>
    <p:extLst>
      <p:ext uri="{BB962C8B-B14F-4D97-AF65-F5344CB8AC3E}">
        <p14:creationId xmlns:p14="http://schemas.microsoft.com/office/powerpoint/2010/main" val="4882500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36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FA59D9C-341B-4908-A0B9-64247EA78720}"/>
              </a:ext>
            </a:extLst>
          </p:cNvPr>
          <p:cNvSpPr/>
          <p:nvPr/>
        </p:nvSpPr>
        <p:spPr bwMode="auto">
          <a:xfrm>
            <a:off x="1288212" y="959212"/>
            <a:ext cx="71232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Асфальтирование основания хоккейного корта по улице Парижской Коммуны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52C9754-D6C3-436F-AA4D-365900A0E6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76463" y="1964759"/>
            <a:ext cx="5746700" cy="43100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0E0110-8CA9-47D9-AEA2-3477C4914F07}"/>
              </a:ext>
            </a:extLst>
          </p:cNvPr>
          <p:cNvSpPr txBox="1"/>
          <p:nvPr/>
        </p:nvSpPr>
        <p:spPr bwMode="auto">
          <a:xfrm>
            <a:off x="6804248" y="731812"/>
            <a:ext cx="22028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инициативы</a:t>
            </a:r>
          </a:p>
        </p:txBody>
      </p:sp>
    </p:spTree>
    <p:extLst>
      <p:ext uri="{BB962C8B-B14F-4D97-AF65-F5344CB8AC3E}">
        <p14:creationId xmlns:p14="http://schemas.microsoft.com/office/powerpoint/2010/main" val="3114747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37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A0D67EC-5E13-4059-AC86-150D1F0A579B}"/>
              </a:ext>
            </a:extLst>
          </p:cNvPr>
          <p:cNvSpPr/>
          <p:nvPr/>
        </p:nvSpPr>
        <p:spPr bwMode="auto">
          <a:xfrm>
            <a:off x="966473" y="1281798"/>
            <a:ext cx="80889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Приобретение детской игровой площадки в парке Слюдянских Красногвардейцев 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2">
            <a:extLst>
              <a:ext uri="{FF2B5EF4-FFF2-40B4-BE49-F238E27FC236}">
                <a16:creationId xmlns:a16="http://schemas.microsoft.com/office/drawing/2014/main" id="{7FE966DC-0A77-4225-9B22-167E87EDF6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61860" y="2635765"/>
            <a:ext cx="3841956" cy="288146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155DFB-6311-49C2-BF8D-78D0D0C12FA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085618" y="2616303"/>
            <a:ext cx="3867905" cy="29009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4663D1-8F0F-4FF1-9B86-EC4E5C202DC8}"/>
              </a:ext>
            </a:extLst>
          </p:cNvPr>
          <p:cNvSpPr txBox="1"/>
          <p:nvPr/>
        </p:nvSpPr>
        <p:spPr bwMode="auto">
          <a:xfrm>
            <a:off x="6804248" y="731812"/>
            <a:ext cx="22028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инициативы</a:t>
            </a:r>
          </a:p>
        </p:txBody>
      </p:sp>
    </p:spTree>
    <p:extLst>
      <p:ext uri="{BB962C8B-B14F-4D97-AF65-F5344CB8AC3E}">
        <p14:creationId xmlns:p14="http://schemas.microsoft.com/office/powerpoint/2010/main" val="149291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38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E9A0EF4-8F81-4C8B-9806-515874A5821C}"/>
              </a:ext>
            </a:extLst>
          </p:cNvPr>
          <p:cNvSpPr/>
          <p:nvPr/>
        </p:nvSpPr>
        <p:spPr bwMode="auto">
          <a:xfrm>
            <a:off x="5230618" y="1293259"/>
            <a:ext cx="36143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Ремонт ул. Советская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873CBA-6545-4DA0-8CB6-2B1FF28B8D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520355"/>
            <a:ext cx="4176464" cy="31323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D1C1BD-3023-4F12-9F13-E3DAFC50D8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364088" y="2524899"/>
            <a:ext cx="3480869" cy="312780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A804DA9-5E83-4853-B873-FA8F8D18838D}"/>
              </a:ext>
            </a:extLst>
          </p:cNvPr>
          <p:cNvSpPr/>
          <p:nvPr/>
        </p:nvSpPr>
        <p:spPr bwMode="auto">
          <a:xfrm>
            <a:off x="1619672" y="1293259"/>
            <a:ext cx="3491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Асфальтирование</a:t>
            </a:r>
          </a:p>
          <a:p>
            <a:pPr algn="l"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парковки  у почты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70EF3F-1DC5-4701-997D-05C8ED4256F7}"/>
              </a:ext>
            </a:extLst>
          </p:cNvPr>
          <p:cNvSpPr txBox="1"/>
          <p:nvPr/>
        </p:nvSpPr>
        <p:spPr bwMode="auto">
          <a:xfrm>
            <a:off x="6804248" y="731812"/>
            <a:ext cx="22028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инициативы</a:t>
            </a:r>
          </a:p>
        </p:txBody>
      </p:sp>
    </p:spTree>
    <p:extLst>
      <p:ext uri="{BB962C8B-B14F-4D97-AF65-F5344CB8AC3E}">
        <p14:creationId xmlns:p14="http://schemas.microsoft.com/office/powerpoint/2010/main" val="36410931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39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FBD2696-26EA-4A2D-AE2D-4CCD1A7D00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8330" y="1484686"/>
            <a:ext cx="3753959" cy="2605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8E5477-89C4-4C75-9E6A-6676AD5C74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484686"/>
            <a:ext cx="3528391" cy="264629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15E9C8C-F720-4E86-B0DB-D46835F28A8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2674" y="4289225"/>
            <a:ext cx="4138215" cy="2336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812DCE1-E1AE-4EF4-A6F8-ADE4D88642BD}"/>
              </a:ext>
            </a:extLst>
          </p:cNvPr>
          <p:cNvSpPr/>
          <p:nvPr/>
        </p:nvSpPr>
        <p:spPr bwMode="auto">
          <a:xfrm>
            <a:off x="693559" y="1021205"/>
            <a:ext cx="80889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Благоустройство в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п.Сухой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Ручей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8B83C8-218E-47A0-8759-8462D8B82AE0}"/>
              </a:ext>
            </a:extLst>
          </p:cNvPr>
          <p:cNvSpPr txBox="1"/>
          <p:nvPr/>
        </p:nvSpPr>
        <p:spPr bwMode="auto">
          <a:xfrm>
            <a:off x="6156176" y="725017"/>
            <a:ext cx="2868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сельских территорий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5AF1D2-B67A-4DA3-9092-252B6BFDF68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4257629"/>
            <a:ext cx="3226642" cy="241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13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Финансы</a:t>
            </a:r>
            <a:endParaRPr lang="en-US"/>
          </a:p>
        </p:txBody>
      </p:sp>
      <p:sp>
        <p:nvSpPr>
          <p:cNvPr id="10" name="TextBox 35"/>
          <p:cNvSpPr>
            <a:spLocks/>
          </p:cNvSpPr>
          <p:nvPr/>
        </p:nvSpPr>
        <p:spPr bwMode="auto">
          <a:xfrm>
            <a:off x="1680320" y="1117600"/>
            <a:ext cx="6374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Структура доходов бюджета в 2022 году</a:t>
            </a:r>
            <a:endParaRPr dirty="0"/>
          </a:p>
        </p:txBody>
      </p:sp>
      <p:sp>
        <p:nvSpPr>
          <p:cNvPr id="12" name="Номер слайда 10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</a:t>
            </a:fld>
            <a:endParaRPr lang="en-US"/>
          </a:p>
        </p:txBody>
      </p:sp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195423FA-7781-478A-8980-858265B18C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9554555"/>
              </p:ext>
            </p:extLst>
          </p:nvPr>
        </p:nvGraphicFramePr>
        <p:xfrm>
          <a:off x="1124374" y="1748656"/>
          <a:ext cx="7768106" cy="4868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40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027615A-695A-48C8-B652-82216603CCA1}"/>
              </a:ext>
            </a:extLst>
          </p:cNvPr>
          <p:cNvSpPr/>
          <p:nvPr/>
        </p:nvSpPr>
        <p:spPr bwMode="auto">
          <a:xfrm>
            <a:off x="864561" y="1083910"/>
            <a:ext cx="80889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Ремонт ул. Слюдянских Красногвардейцев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204F95-3B48-414A-A752-0C6C5A026B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0191" y="2420888"/>
            <a:ext cx="3463332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EF0C77-F467-4B1B-AD5C-E5D9F80965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36" y="2420888"/>
            <a:ext cx="4319519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FFABA53-59A8-4B62-8316-0F1238EBAC28}"/>
              </a:ext>
            </a:extLst>
          </p:cNvPr>
          <p:cNvSpPr/>
          <p:nvPr/>
        </p:nvSpPr>
        <p:spPr bwMode="auto">
          <a:xfrm>
            <a:off x="2627784" y="1947603"/>
            <a:ext cx="1259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07C0AEC-8D15-415F-917C-6081196D9A1E}"/>
              </a:ext>
            </a:extLst>
          </p:cNvPr>
          <p:cNvSpPr/>
          <p:nvPr/>
        </p:nvSpPr>
        <p:spPr bwMode="auto">
          <a:xfrm>
            <a:off x="6592273" y="1959223"/>
            <a:ext cx="1259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F824E3-5EA0-4AD0-9B8F-2A67D5711808}"/>
              </a:ext>
            </a:extLst>
          </p:cNvPr>
          <p:cNvSpPr txBox="1"/>
          <p:nvPr/>
        </p:nvSpPr>
        <p:spPr bwMode="auto">
          <a:xfrm>
            <a:off x="7319742" y="670262"/>
            <a:ext cx="1633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</a:t>
            </a:r>
          </a:p>
        </p:txBody>
      </p:sp>
    </p:spTree>
    <p:extLst>
      <p:ext uri="{BB962C8B-B14F-4D97-AF65-F5344CB8AC3E}">
        <p14:creationId xmlns:p14="http://schemas.microsoft.com/office/powerpoint/2010/main" val="8237850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41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027615A-695A-48C8-B652-82216603CCA1}"/>
              </a:ext>
            </a:extLst>
          </p:cNvPr>
          <p:cNvSpPr/>
          <p:nvPr/>
        </p:nvSpPr>
        <p:spPr bwMode="auto">
          <a:xfrm>
            <a:off x="3313722" y="1440731"/>
            <a:ext cx="3131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Ямочный ремонт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53C781F-65BD-4F96-97B9-B16D0DA17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099" y="2339272"/>
            <a:ext cx="3792918" cy="3422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E123F0C-3F57-41C1-918A-E58769B307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9410" y="2344233"/>
            <a:ext cx="4025542" cy="3432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2135213-6B06-4C85-8266-0486A963E037}"/>
              </a:ext>
            </a:extLst>
          </p:cNvPr>
          <p:cNvSpPr txBox="1"/>
          <p:nvPr/>
        </p:nvSpPr>
        <p:spPr bwMode="auto">
          <a:xfrm>
            <a:off x="7319742" y="670262"/>
            <a:ext cx="1633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</a:t>
            </a:r>
          </a:p>
        </p:txBody>
      </p:sp>
    </p:spTree>
    <p:extLst>
      <p:ext uri="{BB962C8B-B14F-4D97-AF65-F5344CB8AC3E}">
        <p14:creationId xmlns:p14="http://schemas.microsoft.com/office/powerpoint/2010/main" val="2701974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42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9A05D68A-FF8D-4BD1-B9FC-B59C9BCD0050}"/>
              </a:ext>
            </a:extLst>
          </p:cNvPr>
          <p:cNvSpPr>
            <a:spLocks/>
          </p:cNvSpPr>
          <p:nvPr/>
        </p:nvSpPr>
        <p:spPr bwMode="auto">
          <a:xfrm>
            <a:off x="1137771" y="1160261"/>
            <a:ext cx="767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/>
              <a:t>Основные задачи предприятия МБУ «Благоустройство»</a:t>
            </a: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6B425A-66F5-44EE-BD28-3ED4B7014CB6}"/>
              </a:ext>
            </a:extLst>
          </p:cNvPr>
          <p:cNvSpPr txBox="1"/>
          <p:nvPr/>
        </p:nvSpPr>
        <p:spPr>
          <a:xfrm>
            <a:off x="1137771" y="1859339"/>
            <a:ext cx="1078909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Tx/>
              <a:buAutoNum type="arabicPeriod"/>
            </a:pPr>
            <a:r>
              <a:rPr lang="ru-RU" dirty="0"/>
              <a:t>Текущий ремонт и содержание автомобильных дорог</a:t>
            </a:r>
          </a:p>
          <a:p>
            <a:pPr marL="342900" indent="-342900" algn="l">
              <a:buFontTx/>
              <a:buAutoNum type="arabicPeriod"/>
            </a:pPr>
            <a:endParaRPr lang="ru-RU" dirty="0"/>
          </a:p>
          <a:p>
            <a:pPr marL="342900" indent="-342900" algn="l">
              <a:buFontTx/>
              <a:buAutoNum type="arabicPeriod"/>
            </a:pPr>
            <a:r>
              <a:rPr lang="ru-RU" dirty="0"/>
              <a:t>Организация уличного освещения</a:t>
            </a:r>
          </a:p>
          <a:p>
            <a:pPr marL="342900" indent="-342900" algn="l">
              <a:buFontTx/>
              <a:buAutoNum type="arabicPeriod"/>
            </a:pPr>
            <a:endParaRPr lang="ru-RU" dirty="0"/>
          </a:p>
          <a:p>
            <a:pPr marL="342900" indent="-342900" algn="l">
              <a:buAutoNum type="arabicPeriod"/>
            </a:pPr>
            <a:r>
              <a:rPr lang="ru-RU" dirty="0"/>
              <a:t>Летнее содержание газонов, озеленение и спил деревьев</a:t>
            </a:r>
          </a:p>
          <a:p>
            <a:pPr marL="342900" indent="-342900" algn="l">
              <a:buAutoNum type="arabicPeriod"/>
            </a:pPr>
            <a:endParaRPr lang="ru-RU" dirty="0"/>
          </a:p>
          <a:p>
            <a:pPr marL="342900" indent="-342900" algn="l">
              <a:buAutoNum type="arabicPeriod"/>
            </a:pPr>
            <a:r>
              <a:rPr lang="ru-RU" dirty="0"/>
              <a:t>Содержание и обслуживание детских игровых площадок</a:t>
            </a:r>
          </a:p>
          <a:p>
            <a:pPr marL="342900" indent="-342900" algn="l">
              <a:buAutoNum type="arabicPeriod"/>
            </a:pPr>
            <a:endParaRPr lang="ru-RU" dirty="0"/>
          </a:p>
          <a:p>
            <a:pPr marL="342900" indent="-342900" algn="l">
              <a:buAutoNum type="arabicPeriod"/>
            </a:pPr>
            <a:r>
              <a:rPr lang="ru-RU" dirty="0"/>
              <a:t>Уборка мест общего пользования</a:t>
            </a:r>
          </a:p>
          <a:p>
            <a:pPr marL="342900" indent="-342900" algn="l">
              <a:buAutoNum type="arabicPeriod"/>
            </a:pPr>
            <a:endParaRPr lang="ru-RU" dirty="0"/>
          </a:p>
          <a:p>
            <a:pPr marL="342900" indent="-342900" algn="l">
              <a:buAutoNum type="arabicPeriod"/>
            </a:pPr>
            <a:r>
              <a:rPr lang="ru-RU" dirty="0"/>
              <a:t>Охрана окружающей среды</a:t>
            </a:r>
          </a:p>
          <a:p>
            <a:pPr marL="342900" indent="-342900" algn="l">
              <a:buAutoNum type="arabicPeriod"/>
            </a:pPr>
            <a:endParaRPr lang="ru-RU" dirty="0"/>
          </a:p>
          <a:p>
            <a:pPr marL="342900" indent="-342900" algn="l">
              <a:buAutoNum type="arabicPeriod"/>
            </a:pPr>
            <a:r>
              <a:rPr lang="ru-RU" dirty="0"/>
              <a:t>Содержание движимого и недвижимого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40952741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43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747AA6C-5FA1-4421-AE02-174ADAC6E8C6}"/>
              </a:ext>
            </a:extLst>
          </p:cNvPr>
          <p:cNvSpPr/>
          <p:nvPr/>
        </p:nvSpPr>
        <p:spPr>
          <a:xfrm>
            <a:off x="611561" y="1412776"/>
            <a:ext cx="8532440" cy="3570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Основные показатели деятельности МБУ Благоустройство за 2022 год.</a:t>
            </a:r>
          </a:p>
          <a:p>
            <a:pPr algn="l">
              <a:lnSpc>
                <a:spcPct val="150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Среднегодовая фактическая численность работающих - 44 единицы;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техники -30 единиц;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Собственные доходы - 11,94 млн. руб.;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Субсидия из бюджета - 27,95 млн. руб. 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Выплачено налогов в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бюджеты разных уровней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- 9,13 млн. руб.;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Среднемесячная заработная плата, 37421 руб. 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Затраты на ремонт автотранспорта 1,36 млн. руб.;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600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44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8B3A85E9-B075-4CB7-9988-5ACEC7279E44}"/>
              </a:ext>
            </a:extLst>
          </p:cNvPr>
          <p:cNvSpPr>
            <a:spLocks/>
          </p:cNvSpPr>
          <p:nvPr/>
        </p:nvSpPr>
        <p:spPr bwMode="auto">
          <a:xfrm>
            <a:off x="1010221" y="1024573"/>
            <a:ext cx="7679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/>
              <a:t>Работы МБУ «Благоустройство»</a:t>
            </a:r>
            <a:endParaRPr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2C1767-EC70-4B25-97F7-FC60517E9884}"/>
              </a:ext>
            </a:extLst>
          </p:cNvPr>
          <p:cNvSpPr txBox="1"/>
          <p:nvPr/>
        </p:nvSpPr>
        <p:spPr>
          <a:xfrm>
            <a:off x="1171362" y="1626344"/>
            <a:ext cx="767918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новых линий освещения 1,9 км</a:t>
            </a:r>
          </a:p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Противогололедная подсыпка 791 м3</a:t>
            </a:r>
          </a:p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Щебень, отсев для ямочного ремонта 3000м3</a:t>
            </a:r>
          </a:p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и высадка насаждений 8376 цветов, 233 дерева</a:t>
            </a:r>
          </a:p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Скашивание травы  84600м2</a:t>
            </a:r>
          </a:p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Спиливание аварийных тополей 1242м3</a:t>
            </a:r>
          </a:p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 дорожных знаков 45 шт.</a:t>
            </a:r>
          </a:p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несанкционированных свалок 1390м3</a:t>
            </a:r>
          </a:p>
          <a:p>
            <a:pPr algn="l"/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городского кладбища, вывезено 866м3 мусора</a:t>
            </a:r>
          </a:p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муниципального имущества – 6 помещений</a:t>
            </a:r>
          </a:p>
          <a:p>
            <a:pPr algn="l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Отремонтировано 6 пешеходных мостов, 4 лестницы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74F6F5-A033-4F0A-A835-6ADD0FCB74D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433" y="5117291"/>
            <a:ext cx="1999212" cy="14994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1D429A-8F27-44C0-8860-0485CC37CF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840" y="5135288"/>
            <a:ext cx="1780020" cy="148141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BD0294-9A68-44C4-A191-3D8A25C7339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813" y="5135288"/>
            <a:ext cx="1111059" cy="148141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A2D831E-C7DE-407B-9E91-03EBEE7450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2825" y="5117291"/>
            <a:ext cx="1659696" cy="149940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9D24FED-AD10-463B-97FB-CAF2FD7CD0B2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64474" y="5132848"/>
            <a:ext cx="1229977" cy="148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5858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45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8B3A85E9-B075-4CB7-9988-5ACEC7279E44}"/>
              </a:ext>
            </a:extLst>
          </p:cNvPr>
          <p:cNvSpPr>
            <a:spLocks/>
          </p:cNvSpPr>
          <p:nvPr/>
        </p:nvSpPr>
        <p:spPr bwMode="auto">
          <a:xfrm>
            <a:off x="1010221" y="1024573"/>
            <a:ext cx="767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/>
              <a:t>Работа МБУ «Благоустройство»</a:t>
            </a:r>
            <a:endParaRPr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3D13E0-FDC2-4CB2-8C97-2F2376BEBF30}"/>
              </a:ext>
            </a:extLst>
          </p:cNvPr>
          <p:cNvSpPr txBox="1"/>
          <p:nvPr/>
        </p:nvSpPr>
        <p:spPr bwMode="auto">
          <a:xfrm>
            <a:off x="1585987" y="1397310"/>
            <a:ext cx="6849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Освещение. Построено 1,9 км новых линий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BD3029-9D25-4CDD-9406-492F2D138DF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9650" y="2348880"/>
            <a:ext cx="4480326" cy="406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550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46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8B3A85E9-B075-4CB7-9988-5ACEC7279E44}"/>
              </a:ext>
            </a:extLst>
          </p:cNvPr>
          <p:cNvSpPr>
            <a:spLocks/>
          </p:cNvSpPr>
          <p:nvPr/>
        </p:nvSpPr>
        <p:spPr bwMode="auto">
          <a:xfrm>
            <a:off x="1010221" y="1024573"/>
            <a:ext cx="767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/>
              <a:t>Работа МБУ «Благоустройство»</a:t>
            </a:r>
            <a:endParaRPr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3D13E0-FDC2-4CB2-8C97-2F2376BEBF30}"/>
              </a:ext>
            </a:extLst>
          </p:cNvPr>
          <p:cNvSpPr txBox="1"/>
          <p:nvPr/>
        </p:nvSpPr>
        <p:spPr bwMode="auto">
          <a:xfrm>
            <a:off x="1626856" y="1397310"/>
            <a:ext cx="6768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Спиливание аварийных деревьев. 1242 м3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5F5ABC-54FD-4942-BD89-27F257F6EB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4867" y="1899235"/>
            <a:ext cx="3507904" cy="467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1187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47</a:t>
            </a:fld>
            <a:endParaRPr lang="en-US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8B3A85E9-B075-4CB7-9988-5ACEC7279E44}"/>
              </a:ext>
            </a:extLst>
          </p:cNvPr>
          <p:cNvSpPr>
            <a:spLocks/>
          </p:cNvSpPr>
          <p:nvPr/>
        </p:nvSpPr>
        <p:spPr bwMode="auto">
          <a:xfrm>
            <a:off x="1010221" y="1024573"/>
            <a:ext cx="767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/>
              <a:t>Работа МБУ «Благоустройство»</a:t>
            </a:r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2C1767-EC70-4B25-97F7-FC60517E9884}"/>
              </a:ext>
            </a:extLst>
          </p:cNvPr>
          <p:cNvSpPr txBox="1"/>
          <p:nvPr/>
        </p:nvSpPr>
        <p:spPr>
          <a:xfrm>
            <a:off x="3035065" y="1436169"/>
            <a:ext cx="36295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Экология. Озеленение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9C4A2A-5AE9-475F-8259-2368AF72544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0956" y="2404651"/>
            <a:ext cx="3919354" cy="29395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EAD31D-6D06-4382-AEA8-1599DCD449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457" y="2404649"/>
            <a:ext cx="3919356" cy="2939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7821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48</a:t>
            </a:fld>
            <a:endParaRPr lang="en-US"/>
          </a:p>
        </p:txBody>
      </p:sp>
      <p:sp>
        <p:nvSpPr>
          <p:cNvPr id="7" name="TextBox 7"/>
          <p:cNvSpPr>
            <a:spLocks/>
          </p:cNvSpPr>
          <p:nvPr/>
        </p:nvSpPr>
        <p:spPr bwMode="auto">
          <a:xfrm>
            <a:off x="2030348" y="489676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 sz="1200"/>
          </a:p>
          <a:p>
            <a:pPr>
              <a:defRPr/>
            </a:pPr>
            <a:endParaRPr lang="ru-RU" sz="1400" b="0"/>
          </a:p>
          <a:p>
            <a:pPr>
              <a:defRPr/>
            </a:pPr>
            <a:endParaRPr lang="ru-RU" sz="1400" b="0"/>
          </a:p>
        </p:txBody>
      </p:sp>
      <p:sp>
        <p:nvSpPr>
          <p:cNvPr id="10" name="TextBox 11"/>
          <p:cNvSpPr>
            <a:spLocks/>
          </p:cNvSpPr>
          <p:nvPr/>
        </p:nvSpPr>
        <p:spPr bwMode="auto">
          <a:xfrm>
            <a:off x="1782306" y="941819"/>
            <a:ext cx="61350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деятельности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области Благоустройства на 2023 год: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>
            <a:spLocks/>
          </p:cNvSpPr>
          <p:nvPr/>
        </p:nvSpPr>
        <p:spPr bwMode="auto">
          <a:xfrm>
            <a:off x="864561" y="138331"/>
            <a:ext cx="414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chemeClr val="accent6">
                    <a:lumMod val="50000"/>
                  </a:schemeClr>
                </a:solidFill>
              </a:rPr>
              <a:t>Благоустройство</a:t>
            </a:r>
            <a:endParaRPr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F83255-664D-47EB-83A1-2230B5F41F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204417"/>
              </p:ext>
            </p:extLst>
          </p:nvPr>
        </p:nvGraphicFramePr>
        <p:xfrm>
          <a:off x="1226681" y="1772816"/>
          <a:ext cx="7353392" cy="4802837"/>
        </p:xfrm>
        <a:graphic>
          <a:graphicData uri="http://schemas.openxmlformats.org/drawingml/2006/table">
            <a:tbl>
              <a:tblPr firstRow="1" firstCol="1" bandRow="1"/>
              <a:tblGrid>
                <a:gridCol w="7353392">
                  <a:extLst>
                    <a:ext uri="{9D8B030D-6E8A-4147-A177-3AD203B41FA5}">
                      <a16:colId xmlns:a16="http://schemas.microsoft.com/office/drawing/2014/main" val="1836336219"/>
                    </a:ext>
                  </a:extLst>
                </a:gridCol>
              </a:tblGrid>
              <a:tr h="2775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760196"/>
                  </a:ext>
                </a:extLst>
              </a:tr>
              <a:tr h="4525262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2 дворовых территорий Захарова 17,19, Советская 54, Ленинградская 2а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в парке «Железнодорожник» (тротуары, освещение)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спортивного корта в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СМП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ул. Парижской Коммуны, Школьная, Полевая, Шахтерская, Слюдяная.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тротуаров по ул. Парижской Коммуны, ул. Школьная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ул. Васильева (от ул. Парижской Коммуны до ул. Слюдянских красногвардейцев)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Строительство новых линий уличного освещения 4,4 км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951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0966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Безопасность</a:t>
            </a: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847156" y="1053612"/>
            <a:ext cx="8005313" cy="5233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400" dirty="0">
                <a:latin typeface="+mn-lt"/>
                <a:cs typeface="Times New Roman"/>
              </a:rPr>
              <a:t>Муниципальная программа </a:t>
            </a:r>
          </a:p>
          <a:p>
            <a:pPr>
              <a:lnSpc>
                <a:spcPct val="200000"/>
              </a:lnSpc>
              <a:defRPr/>
            </a:pPr>
            <a:r>
              <a:rPr lang="ru-RU" sz="2400" dirty="0">
                <a:latin typeface="+mn-lt"/>
                <a:cs typeface="Times New Roman"/>
              </a:rPr>
              <a:t>«Безопасный город на 2019-2024»</a:t>
            </a:r>
            <a:endParaRPr dirty="0">
              <a:latin typeface="+mn-lt"/>
            </a:endParaRPr>
          </a:p>
          <a:p>
            <a:pPr marL="342900" indent="-342900" algn="l">
              <a:lnSpc>
                <a:spcPct val="200000"/>
              </a:lnSpc>
              <a:buFontTx/>
              <a:buChar char="-"/>
              <a:defRPr/>
            </a:pPr>
            <a:r>
              <a:rPr lang="ru-RU" sz="3200" b="0" dirty="0">
                <a:latin typeface="+mn-lt"/>
                <a:cs typeface="Times New Roman"/>
              </a:rPr>
              <a:t>защита населения от ЧС</a:t>
            </a:r>
            <a:endParaRPr dirty="0">
              <a:latin typeface="+mn-lt"/>
            </a:endParaRPr>
          </a:p>
          <a:p>
            <a:pPr marL="342900" indent="-342900" algn="l">
              <a:lnSpc>
                <a:spcPct val="150000"/>
              </a:lnSpc>
              <a:buFontTx/>
              <a:buChar char="-"/>
              <a:defRPr/>
            </a:pPr>
            <a:r>
              <a:rPr lang="ru-RU" sz="3200" b="0" dirty="0">
                <a:latin typeface="+mn-lt"/>
                <a:cs typeface="Times New Roman"/>
              </a:rPr>
              <a:t>противодействие терроризму </a:t>
            </a:r>
            <a:endParaRPr dirty="0">
              <a:latin typeface="+mn-lt"/>
            </a:endParaRPr>
          </a:p>
          <a:p>
            <a:pPr marL="342900" indent="-342900" algn="l">
              <a:lnSpc>
                <a:spcPct val="150000"/>
              </a:lnSpc>
              <a:buFontTx/>
              <a:buChar char="-"/>
              <a:defRPr/>
            </a:pPr>
            <a:r>
              <a:rPr lang="ru-RU" sz="3200" b="0" dirty="0">
                <a:latin typeface="+mn-lt"/>
                <a:cs typeface="Times New Roman"/>
              </a:rPr>
              <a:t>профилактика экстремизма    </a:t>
            </a:r>
            <a:endParaRPr dirty="0">
              <a:latin typeface="+mn-lt"/>
            </a:endParaRPr>
          </a:p>
          <a:p>
            <a:pPr marL="342900" indent="-342900" algn="l">
              <a:lnSpc>
                <a:spcPct val="150000"/>
              </a:lnSpc>
              <a:buFontTx/>
              <a:buChar char="-"/>
              <a:defRPr/>
            </a:pPr>
            <a:r>
              <a:rPr lang="ru-RU" sz="3200" b="0" dirty="0">
                <a:latin typeface="+mn-lt"/>
                <a:cs typeface="Times New Roman"/>
              </a:rPr>
              <a:t>профилактика наркомании</a:t>
            </a:r>
            <a:endParaRPr dirty="0">
              <a:latin typeface="+mn-lt"/>
            </a:endParaRPr>
          </a:p>
          <a:p>
            <a:pPr marL="342900" indent="-342900" algn="l">
              <a:lnSpc>
                <a:spcPct val="150000"/>
              </a:lnSpc>
              <a:buFontTx/>
              <a:buChar char="-"/>
              <a:defRPr/>
            </a:pPr>
            <a:r>
              <a:rPr lang="ru-RU" sz="3200" b="0" dirty="0">
                <a:latin typeface="+mn-lt"/>
                <a:cs typeface="Times New Roman"/>
              </a:rPr>
              <a:t>укрепление правопорядка     </a:t>
            </a:r>
            <a:endParaRPr dirty="0">
              <a:latin typeface="+mn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Финансы</a:t>
            </a:r>
            <a:endParaRPr lang="en-US" dirty="0"/>
          </a:p>
        </p:txBody>
      </p:sp>
      <p:sp>
        <p:nvSpPr>
          <p:cNvPr id="5" name="TextBox 11"/>
          <p:cNvSpPr>
            <a:spLocks/>
          </p:cNvSpPr>
          <p:nvPr/>
        </p:nvSpPr>
        <p:spPr bwMode="auto">
          <a:xfrm>
            <a:off x="1038919" y="1117600"/>
            <a:ext cx="7657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Структура расходной части бюджета в 2022 году</a:t>
            </a:r>
            <a:endParaRPr dirty="0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</a:t>
            </a:fld>
            <a:endParaRPr lang="en-US"/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CBE05574-0C97-40DF-BACC-379CF9AE81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0550688"/>
              </p:ext>
            </p:extLst>
          </p:nvPr>
        </p:nvGraphicFramePr>
        <p:xfrm>
          <a:off x="885825" y="1579265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Культура и спорт</a:t>
            </a:r>
            <a:endParaRPr lang="en-US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50</a:t>
            </a:fld>
            <a:endParaRPr lang="en-US"/>
          </a:p>
        </p:txBody>
      </p:sp>
      <p:sp>
        <p:nvSpPr>
          <p:cNvPr id="7" name="Прямоугольник 7"/>
          <p:cNvSpPr/>
          <p:nvPr/>
        </p:nvSpPr>
        <p:spPr bwMode="auto">
          <a:xfrm>
            <a:off x="922068" y="1039835"/>
            <a:ext cx="800531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/>
              <a:t>Программа «Развитие культуры, досуга, физической культуры и спорта Слюдянского муниципального образования </a:t>
            </a:r>
          </a:p>
          <a:p>
            <a:pPr>
              <a:defRPr/>
            </a:pPr>
            <a:r>
              <a:rPr lang="ru-RU" sz="2400" dirty="0"/>
              <a:t>на 2019 – 2024 годы»</a:t>
            </a:r>
          </a:p>
          <a:p>
            <a:endParaRPr lang="ru-RU" sz="2400" b="0" dirty="0"/>
          </a:p>
          <a:p>
            <a:r>
              <a:rPr lang="ru-RU" sz="2400" b="0" dirty="0"/>
              <a:t>Общий объём средств для реализации Программы в 2022 году составил </a:t>
            </a:r>
            <a:r>
              <a:rPr lang="ru-RU" sz="2400" dirty="0"/>
              <a:t>14 899 058, 58 </a:t>
            </a:r>
            <a:r>
              <a:rPr lang="ru-RU" sz="2400" b="0" dirty="0"/>
              <a:t>руб.</a:t>
            </a:r>
          </a:p>
          <a:p>
            <a:endParaRPr lang="ru-RU" sz="2400" dirty="0"/>
          </a:p>
          <a:p>
            <a:pPr marL="285750" indent="-285750" algn="l">
              <a:buFontTx/>
              <a:buChar char="-"/>
            </a:pPr>
            <a:r>
              <a:rPr lang="ru-RU" sz="2400" b="0" dirty="0"/>
              <a:t>оплата услуг по проведению праздников;</a:t>
            </a:r>
          </a:p>
          <a:p>
            <a:pPr marL="285750" indent="-285750" algn="l">
              <a:buFontTx/>
              <a:buChar char="-"/>
            </a:pPr>
            <a:r>
              <a:rPr lang="ru-RU" sz="2400" b="0" dirty="0"/>
              <a:t>приобретение призов, памятных подарков, грамот;</a:t>
            </a:r>
          </a:p>
          <a:p>
            <a:pPr marL="285750" indent="-285750" algn="l">
              <a:buFontTx/>
              <a:buChar char="-"/>
            </a:pPr>
            <a:r>
              <a:rPr lang="ru-RU" sz="2400" b="0" dirty="0"/>
              <a:t>приобретение необходимого реквизита и материалов; </a:t>
            </a:r>
          </a:p>
          <a:p>
            <a:pPr marL="285750" indent="-285750" algn="l">
              <a:buFontTx/>
              <a:buChar char="-"/>
            </a:pPr>
            <a:endParaRPr lang="ru-RU" sz="2400" b="0" dirty="0"/>
          </a:p>
          <a:p>
            <a:pPr marL="285750" indent="-285750" algn="l">
              <a:buFontTx/>
              <a:buChar char="-"/>
            </a:pPr>
            <a:r>
              <a:rPr lang="ru-RU" sz="2400" b="0" dirty="0"/>
              <a:t>Проведено 73 мероприятия, в т.ч. 36 спортивных, 37 культурно-развлекательных.</a:t>
            </a:r>
          </a:p>
          <a:p>
            <a:endParaRPr lang="ru-RU" sz="2400" b="0" dirty="0"/>
          </a:p>
          <a:p>
            <a:pPr>
              <a:defRPr/>
            </a:pPr>
            <a:endParaRPr lang="ru-RU" sz="4000" b="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301444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Культура и спорт</a:t>
            </a:r>
            <a:endParaRPr lang="en-US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51</a:t>
            </a:fld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A5CBDA15-3B5D-445E-9DFD-54B0BDFD5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7096" y="1040130"/>
            <a:ext cx="1895320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Новый год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0405C1-1AC0-4A5C-A565-196D9CB2787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7686" y="1697278"/>
            <a:ext cx="6524252" cy="489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230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96988" y="65088"/>
            <a:ext cx="7958137" cy="1011237"/>
          </a:xfrm>
        </p:spPr>
        <p:txBody>
          <a:bodyPr/>
          <a:lstStyle/>
          <a:p>
            <a:pPr>
              <a:defRPr/>
            </a:pPr>
            <a:r>
              <a:rPr lang="ru-RU" dirty="0"/>
              <a:t>Культура и спорт</a:t>
            </a:r>
            <a:endParaRPr lang="en-US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52</a:t>
            </a:fld>
            <a:endParaRPr lang="en-US"/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6AF55CBB-16F3-4285-A5B0-D92E4C19E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936" y="943234"/>
            <a:ext cx="1944216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Крещение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2F0589C-78FA-46B4-81EE-175B696C1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6988" y="1611022"/>
            <a:ext cx="3672408" cy="4892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54915B-1A68-4606-A203-454C39B367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736" y="1629645"/>
            <a:ext cx="3599892" cy="239992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34C1058-32DF-4B17-8C4D-E21D24F966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736" y="4161857"/>
            <a:ext cx="3599892" cy="234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696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Культура и спорт</a:t>
            </a:r>
            <a:endParaRPr lang="en-US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53</a:t>
            </a:fld>
            <a:endParaRPr lang="en-US"/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EB57743-C5DF-46A5-BB29-2D9E83FDA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936" y="943234"/>
            <a:ext cx="2376264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День Победы 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1C602C-1B84-4B8D-857F-44502B4824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658831"/>
            <a:ext cx="4106177" cy="273745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2C371D-001E-4D95-BF4E-AA098EA8E6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87825" y="3179665"/>
            <a:ext cx="4748527" cy="355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988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Культура и спорт</a:t>
            </a:r>
            <a:endParaRPr lang="en-US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54</a:t>
            </a:fld>
            <a:endParaRPr lang="en-US"/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id="{FDA86FBA-3A22-497A-A858-BAA6D5543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2991" y="1124447"/>
            <a:ext cx="6177172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Турнир по самбо «Кубок полковников»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E10889-74AE-476B-A3E6-079A6E7E8B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3227" y="1768606"/>
            <a:ext cx="6436700" cy="482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3018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Культура и спорт</a:t>
            </a:r>
            <a:endParaRPr lang="en-US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55</a:t>
            </a:fld>
            <a:endParaRPr lang="en-US"/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id="{FDA86FBA-3A22-497A-A858-BAA6D5543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1701" y="1131570"/>
            <a:ext cx="2016224" cy="55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2pPr>
            <a:lvl3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3pPr>
            <a:lvl4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4pPr>
            <a:lvl5pPr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5pPr>
            <a:lvl6pPr marL="4572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6pPr>
            <a:lvl7pPr marL="9144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7pPr>
            <a:lvl8pPr marL="13716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8pPr>
            <a:lvl9pPr marL="1828800" algn="l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2"/>
                </a:solidFill>
                <a:latin typeface="Arial"/>
              </a:defRPr>
            </a:lvl9pPr>
          </a:lstStyle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Скайранинг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42FF7E-D90B-4D35-83CA-365F66C9B0E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1725" y="1729133"/>
            <a:ext cx="6156176" cy="461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9579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Обратная связь</a:t>
            </a:r>
            <a:endParaRPr lang="en-U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56</a:t>
            </a:fld>
            <a:endParaRPr lang="en-US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49502E20-4B5E-49F6-87CD-D77F009955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3869498"/>
              </p:ext>
            </p:extLst>
          </p:nvPr>
        </p:nvGraphicFramePr>
        <p:xfrm>
          <a:off x="1115616" y="1340768"/>
          <a:ext cx="7416824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Обратная связь</a:t>
            </a:r>
            <a:endParaRPr lang="en-US" dirty="0"/>
          </a:p>
        </p:txBody>
      </p:sp>
      <p:sp>
        <p:nvSpPr>
          <p:cNvPr id="6" name="TextBox 2"/>
          <p:cNvSpPr>
            <a:spLocks/>
          </p:cNvSpPr>
          <p:nvPr/>
        </p:nvSpPr>
        <p:spPr bwMode="auto">
          <a:xfrm>
            <a:off x="2946523" y="911565"/>
            <a:ext cx="41764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 sz="12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Официальный сайт </a:t>
            </a:r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администрации Слюдянского </a:t>
            </a:r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муниципального образования </a:t>
            </a:r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www.gorod-sludyanka.ru</a:t>
            </a:r>
            <a:endParaRPr lang="ru-RU" sz="1600" dirty="0"/>
          </a:p>
          <a:p>
            <a:pPr>
              <a:defRPr/>
            </a:pPr>
            <a:r>
              <a:rPr lang="ru-RU" sz="1600" dirty="0"/>
              <a:t> </a:t>
            </a:r>
            <a:endParaRPr lang="en-US" sz="1600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57</a:t>
            </a:fld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A927A8-0BDC-42FB-8A38-9DE6F254F8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3131" y="2132856"/>
            <a:ext cx="4463247" cy="4447063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41"/>
          <p:cNvSpPr>
            <a:spLocks noGrp="1" noChangeArrowheads="1"/>
          </p:cNvSpPr>
          <p:nvPr>
            <p:ph type="ctrTitle"/>
          </p:nvPr>
        </p:nvSpPr>
        <p:spPr bwMode="auto">
          <a:xfrm>
            <a:off x="287140" y="2209126"/>
            <a:ext cx="8856860" cy="2298137"/>
          </a:xfrm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ru-RU" sz="2800" dirty="0">
                <a:latin typeface="+mn-lt"/>
                <a:ea typeface="Times New Roman"/>
              </a:rPr>
              <a:t>ОТЧЕТ</a:t>
            </a:r>
            <a:br>
              <a:rPr lang="ru-RU" sz="3600" dirty="0">
                <a:latin typeface="+mn-lt"/>
                <a:ea typeface="Times New Roman"/>
              </a:rPr>
            </a:br>
            <a:r>
              <a:rPr lang="ru-RU" sz="2800" dirty="0">
                <a:latin typeface="+mn-lt"/>
                <a:ea typeface="Times New Roman"/>
              </a:rPr>
              <a:t>ГЛАВЫ СЛЮДЯНСКОГО МУНИЦИПАЛЬНОГО ОБРАЗОВАНИЯ О РЕЗУЛЬТАТАХ СВОЕЙ ДЕЯТЕЛЬНОСТИ И ДЕЯТЕЛЬНОСТИ АДМИНИСТРАЦИИ СЛЮДЯНСКОГО ГОРОДСКОГО ПОСЕЛЕНИЯ </a:t>
            </a:r>
            <a:r>
              <a:rPr lang="ru-RU" sz="2800">
                <a:latin typeface="+mn-lt"/>
                <a:ea typeface="Times New Roman"/>
              </a:rPr>
              <a:t>ЗА 2022 </a:t>
            </a:r>
            <a:r>
              <a:rPr lang="ru-RU" sz="2800" dirty="0">
                <a:latin typeface="+mn-lt"/>
                <a:ea typeface="Times New Roman"/>
              </a:rPr>
              <a:t>ГОД </a:t>
            </a:r>
            <a:endParaRPr lang="ru-RU" sz="3600" dirty="0">
              <a:latin typeface="+mn-lt"/>
              <a:ea typeface="Times New Roman"/>
            </a:endParaRPr>
          </a:p>
        </p:txBody>
      </p:sp>
      <p:sp>
        <p:nvSpPr>
          <p:cNvPr id="5" name="Номер слайда 2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>
              <a:defRPr/>
            </a:pPr>
            <a:fld id="{BC2ECD19-6D99-4A3A-960C-B382A4251443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707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901939" y="65088"/>
            <a:ext cx="8266337" cy="1011237"/>
          </a:xfrm>
        </p:spPr>
        <p:txBody>
          <a:bodyPr/>
          <a:lstStyle/>
          <a:p>
            <a:pPr>
              <a:defRPr/>
            </a:pPr>
            <a:r>
              <a:rPr lang="ru-RU"/>
              <a:t>Муниципальная собственность</a:t>
            </a:r>
            <a:endParaRPr lang="en-US"/>
          </a:p>
        </p:txBody>
      </p:sp>
      <p:sp>
        <p:nvSpPr>
          <p:cNvPr id="5" name="TextBox 11"/>
          <p:cNvSpPr>
            <a:spLocks/>
          </p:cNvSpPr>
          <p:nvPr/>
        </p:nvSpPr>
        <p:spPr bwMode="auto">
          <a:xfrm>
            <a:off x="876552" y="1117600"/>
            <a:ext cx="7982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Оформление имущества в собственность 2022 год</a:t>
            </a:r>
            <a:endParaRPr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6</a:t>
            </a:fld>
            <a:endParaRPr lang="en-US"/>
          </a:p>
        </p:txBody>
      </p:sp>
      <p:sp>
        <p:nvSpPr>
          <p:cNvPr id="7" name="TextBox 6"/>
          <p:cNvSpPr>
            <a:spLocks/>
          </p:cNvSpPr>
          <p:nvPr/>
        </p:nvSpPr>
        <p:spPr bwMode="auto">
          <a:xfrm>
            <a:off x="1079993" y="1700808"/>
            <a:ext cx="791022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Tx/>
              <a:buChar char="-"/>
              <a:defRPr/>
            </a:pPr>
            <a:r>
              <a:rPr lang="ru-RU" sz="2400" dirty="0"/>
              <a:t>49 квартир</a:t>
            </a:r>
          </a:p>
          <a:p>
            <a:pPr algn="l">
              <a:buFontTx/>
              <a:buChar char="-"/>
              <a:defRPr/>
            </a:pPr>
            <a:endParaRPr lang="ru-RU" sz="2400" dirty="0"/>
          </a:p>
          <a:p>
            <a:pPr algn="l">
              <a:buFontTx/>
              <a:buChar char="-"/>
              <a:defRPr/>
            </a:pPr>
            <a:r>
              <a:rPr lang="ru-RU" sz="2400" dirty="0"/>
              <a:t>1 объект ЖКХ</a:t>
            </a:r>
          </a:p>
          <a:p>
            <a:pPr algn="l">
              <a:buFontTx/>
              <a:buChar char="-"/>
              <a:defRPr/>
            </a:pPr>
            <a:endParaRPr lang="ru-RU" sz="2400" dirty="0"/>
          </a:p>
          <a:p>
            <a:pPr algn="l">
              <a:buFontTx/>
              <a:buChar char="-"/>
              <a:defRPr/>
            </a:pPr>
            <a:r>
              <a:rPr lang="ru-RU" sz="2400" dirty="0"/>
              <a:t>2 объекта электро-сетевого хозяйства</a:t>
            </a:r>
          </a:p>
          <a:p>
            <a:pPr algn="l">
              <a:buFontTx/>
              <a:buChar char="-"/>
              <a:defRPr/>
            </a:pPr>
            <a:endParaRPr lang="ru-RU" sz="2400" dirty="0"/>
          </a:p>
          <a:p>
            <a:pPr lvl="0" algn="l">
              <a:buFontTx/>
              <a:buChar char="-"/>
              <a:defRPr/>
            </a:pPr>
            <a:r>
              <a:rPr lang="ru-RU" sz="2400" dirty="0">
                <a:latin typeface="Arial"/>
                <a:ea typeface="Arial"/>
                <a:cs typeface="Arial"/>
              </a:rPr>
              <a:t>22 земельных участка</a:t>
            </a:r>
          </a:p>
          <a:p>
            <a:pPr lvl="0" algn="l">
              <a:buFontTx/>
              <a:buChar char="-"/>
              <a:defRPr/>
            </a:pPr>
            <a:endParaRPr lang="ru-RU" sz="2400" dirty="0">
              <a:latin typeface="Arial"/>
              <a:ea typeface="Arial"/>
              <a:cs typeface="Arial"/>
            </a:endParaRPr>
          </a:p>
          <a:p>
            <a:pPr lvl="0" algn="l">
              <a:buFontTx/>
              <a:buChar char="-"/>
              <a:defRPr/>
            </a:pPr>
            <a:r>
              <a:rPr lang="ru-RU" sz="2400" dirty="0">
                <a:latin typeface="Arial"/>
                <a:ea typeface="Arial"/>
                <a:cs typeface="Arial"/>
              </a:rPr>
              <a:t>4 автомобильных дороги</a:t>
            </a:r>
          </a:p>
          <a:p>
            <a:pPr lvl="0" algn="l">
              <a:buFontTx/>
              <a:buChar char="-"/>
              <a:defRPr/>
            </a:pPr>
            <a:endParaRPr lang="ru-RU" sz="2400" dirty="0">
              <a:ea typeface="Arial"/>
              <a:cs typeface="Arial"/>
            </a:endParaRPr>
          </a:p>
          <a:p>
            <a:pPr lvl="0" algn="l">
              <a:buFontTx/>
              <a:buChar char="-"/>
              <a:defRPr/>
            </a:pPr>
            <a:r>
              <a:rPr lang="ru-RU" sz="2400" dirty="0">
                <a:latin typeface="Arial"/>
                <a:ea typeface="Arial"/>
                <a:cs typeface="Arial"/>
              </a:rPr>
              <a:t>1 нежилое помещение</a:t>
            </a:r>
            <a:endParaRPr dirty="0">
              <a:latin typeface="Arial"/>
              <a:ea typeface="Arial"/>
              <a:cs typeface="Arial"/>
            </a:endParaRPr>
          </a:p>
          <a:p>
            <a:pPr lvl="0" algn="l">
              <a:buFontTx/>
              <a:buChar char="-"/>
              <a:defRPr/>
            </a:pPr>
            <a:endParaRPr sz="2400" dirty="0">
              <a:latin typeface="Arial"/>
              <a:ea typeface="Arial"/>
              <a:cs typeface="Arial"/>
            </a:endParaRPr>
          </a:p>
          <a:p>
            <a:pPr lvl="0" algn="l">
              <a:defRPr/>
            </a:pPr>
            <a:r>
              <a:rPr lang="ru-RU" sz="2400" dirty="0">
                <a:latin typeface="Arial"/>
                <a:ea typeface="Arial"/>
                <a:cs typeface="Arial"/>
              </a:rPr>
              <a:t> </a:t>
            </a:r>
            <a:endParaRPr sz="2400" dirty="0">
              <a:latin typeface="Arial"/>
              <a:ea typeface="Arial"/>
              <a:cs typeface="Arial"/>
            </a:endParaRPr>
          </a:p>
          <a:p>
            <a:pPr lvl="0" algn="l">
              <a:buFontTx/>
              <a:buChar char="-"/>
              <a:defRPr/>
            </a:pPr>
            <a:endParaRPr sz="2400" dirty="0">
              <a:latin typeface="Arial"/>
              <a:ea typeface="Arial"/>
              <a:cs typeface="Arial"/>
            </a:endParaRPr>
          </a:p>
          <a:p>
            <a:pPr algn="l">
              <a:defRPr/>
            </a:pPr>
            <a:endParaRPr sz="2800" dirty="0">
              <a:latin typeface="Arial"/>
              <a:ea typeface="Arial"/>
              <a:cs typeface="Arial"/>
            </a:endParaRPr>
          </a:p>
        </p:txBody>
      </p:sp>
      <p:sp>
        <p:nvSpPr>
          <p:cNvPr id="8" name="TextBox 7"/>
          <p:cNvSpPr>
            <a:spLocks/>
          </p:cNvSpPr>
          <p:nvPr/>
        </p:nvSpPr>
        <p:spPr bwMode="auto">
          <a:xfrm>
            <a:off x="3332413" y="5933501"/>
            <a:ext cx="3034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Всего 79 объектов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Муниципальный заказ</a:t>
            </a: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7</a:t>
            </a:fld>
            <a:endParaRPr lang="en-US"/>
          </a:p>
        </p:txBody>
      </p:sp>
      <p:sp>
        <p:nvSpPr>
          <p:cNvPr id="6" name="TextBox 2"/>
          <p:cNvSpPr>
            <a:spLocks/>
          </p:cNvSpPr>
          <p:nvPr/>
        </p:nvSpPr>
        <p:spPr bwMode="auto">
          <a:xfrm>
            <a:off x="1260303" y="908720"/>
            <a:ext cx="6910866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/>
              <a:t>Всего проведено 51 конкурсная процедура</a:t>
            </a:r>
            <a:endParaRPr dirty="0"/>
          </a:p>
          <a:p>
            <a:pPr>
              <a:defRPr/>
            </a:pPr>
            <a:r>
              <a:rPr lang="ru-RU" sz="2400" dirty="0"/>
              <a:t>Заключено 43 контракта на 86,2 млн. руб., </a:t>
            </a:r>
            <a:endParaRPr dirty="0"/>
          </a:p>
          <a:p>
            <a:pPr>
              <a:defRPr/>
            </a:pPr>
            <a:r>
              <a:rPr lang="ru-RU" sz="2400" dirty="0"/>
              <a:t>Общая экономия за 2022 год 8,5 млн. руб.</a:t>
            </a:r>
            <a:endParaRPr dirty="0"/>
          </a:p>
          <a:p>
            <a:pPr>
              <a:defRPr/>
            </a:pPr>
            <a:r>
              <a:rPr lang="ru-RU" sz="2400" dirty="0"/>
              <a:t>Самая крупная закупка 2022г.:</a:t>
            </a:r>
            <a:endParaRPr dirty="0"/>
          </a:p>
          <a:p>
            <a:pPr>
              <a:defRPr/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Капитальный ремонт участка тепловых сетей </a:t>
            </a:r>
          </a:p>
          <a:p>
            <a:pPr>
              <a:defRPr/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от теплового пункта котельной "Перевал" </a:t>
            </a:r>
          </a:p>
          <a:p>
            <a:pPr>
              <a:defRPr/>
            </a:pPr>
            <a:r>
              <a:rPr lang="ru-RU" dirty="0"/>
              <a:t>10,6 млн. </a:t>
            </a:r>
            <a:r>
              <a:rPr lang="ru-RU" dirty="0" err="1"/>
              <a:t>руб</a:t>
            </a:r>
            <a:r>
              <a:rPr lang="ru-RU" dirty="0"/>
              <a:t>;</a:t>
            </a:r>
            <a:endParaRPr dirty="0"/>
          </a:p>
          <a:p>
            <a:pPr>
              <a:defRPr/>
            </a:pPr>
            <a:endParaRPr lang="ru-RU" sz="2400" dirty="0"/>
          </a:p>
        </p:txBody>
      </p:sp>
      <p:graphicFrame>
        <p:nvGraphicFramePr>
          <p:cNvPr id="7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0216155"/>
              </p:ext>
            </p:extLst>
          </p:nvPr>
        </p:nvGraphicFramePr>
        <p:xfrm>
          <a:off x="1178719" y="3340221"/>
          <a:ext cx="7342188" cy="338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dirty="0"/>
              <a:t>Архитектура</a:t>
            </a:r>
            <a:endParaRPr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8</a:t>
            </a:fld>
            <a:endParaRPr lang="en-US"/>
          </a:p>
        </p:txBody>
      </p:sp>
      <p:sp>
        <p:nvSpPr>
          <p:cNvPr id="2" name="AutoShape 4" descr="Контрольно-надзорная деятельность">
            <a:extLst>
              <a:ext uri="{FF2B5EF4-FFF2-40B4-BE49-F238E27FC236}">
                <a16:creationId xmlns:a16="http://schemas.microsoft.com/office/drawing/2014/main" id="{FE5100DE-2DB7-406D-85E0-AD399F6326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3DB4AE-D069-42E1-AF4B-1FB13A1071EC}"/>
              </a:ext>
            </a:extLst>
          </p:cNvPr>
          <p:cNvSpPr txBox="1"/>
          <p:nvPr/>
        </p:nvSpPr>
        <p:spPr>
          <a:xfrm>
            <a:off x="4849812" y="1536661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dirty="0"/>
              <a:t>На 2022 год введен мораторий на проведение проверок!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BA492B-3A73-45C6-A4F0-BC817669B682}"/>
              </a:ext>
            </a:extLst>
          </p:cNvPr>
          <p:cNvSpPr txBox="1"/>
          <p:nvPr/>
        </p:nvSpPr>
        <p:spPr bwMode="auto">
          <a:xfrm>
            <a:off x="1440866" y="2822031"/>
            <a:ext cx="6817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Проведено 25 проверок по закрытию делопроизводства: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56C779-79F8-4F61-83DD-B6EF1AC93DCA}"/>
              </a:ext>
            </a:extLst>
          </p:cNvPr>
          <p:cNvSpPr txBox="1"/>
          <p:nvPr/>
        </p:nvSpPr>
        <p:spPr bwMode="auto">
          <a:xfrm>
            <a:off x="2224675" y="3447074"/>
            <a:ext cx="534633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>
              <a:buFontTx/>
              <a:buChar char="-"/>
            </a:pPr>
            <a:r>
              <a:rPr lang="ru-RU" b="0" dirty="0"/>
              <a:t>19 проверок делопроизводство закрыто;</a:t>
            </a:r>
          </a:p>
          <a:p>
            <a:pPr marL="285750" indent="-285750" algn="l">
              <a:buFontTx/>
              <a:buChar char="-"/>
            </a:pPr>
            <a:r>
              <a:rPr lang="ru-RU" b="0" dirty="0"/>
              <a:t> </a:t>
            </a:r>
          </a:p>
          <a:p>
            <a:pPr marL="285750" indent="-285750" algn="l">
              <a:buFontTx/>
              <a:buChar char="-"/>
            </a:pPr>
            <a:r>
              <a:rPr lang="ru-RU" b="0" dirty="0"/>
              <a:t>3 проверки нарушений не выявлено;</a:t>
            </a:r>
          </a:p>
          <a:p>
            <a:pPr marL="285750" indent="-285750" algn="l">
              <a:buFontTx/>
              <a:buChar char="-"/>
            </a:pPr>
            <a:endParaRPr lang="ru-RU" b="0" dirty="0"/>
          </a:p>
          <a:p>
            <a:pPr marL="285750" indent="-285750" algn="l">
              <a:buFontTx/>
              <a:buChar char="-"/>
            </a:pPr>
            <a:r>
              <a:rPr lang="ru-RU" b="0" dirty="0"/>
              <a:t>1 нарушение по нецелевому использованию;</a:t>
            </a:r>
          </a:p>
          <a:p>
            <a:pPr marL="285750" indent="-285750" algn="l">
              <a:buFontTx/>
              <a:buChar char="-"/>
            </a:pPr>
            <a:endParaRPr lang="ru-RU" b="0" dirty="0"/>
          </a:p>
          <a:p>
            <a:pPr marL="285750" indent="-285750" algn="l">
              <a:buFontTx/>
              <a:buChar char="-"/>
            </a:pPr>
            <a:r>
              <a:rPr lang="ru-RU" b="0" dirty="0"/>
              <a:t>2 обращения в мировой суд;</a:t>
            </a:r>
          </a:p>
        </p:txBody>
      </p:sp>
      <p:pic>
        <p:nvPicPr>
          <p:cNvPr id="1030" name="Picture 6" descr="Муниципальный земельный контроль - Администрация города Суздаля.  Официальный сайт">
            <a:extLst>
              <a:ext uri="{FF2B5EF4-FFF2-40B4-BE49-F238E27FC236}">
                <a16:creationId xmlns:a16="http://schemas.microsoft.com/office/drawing/2014/main" id="{D42C3A4F-FC98-46B7-8A9C-AD79DF87D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6676" y="1359898"/>
            <a:ext cx="3876675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454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dirty="0"/>
              <a:t>Архитектура</a:t>
            </a:r>
            <a:endParaRPr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2CDEA7-6B34-43B3-8192-17F44F50908A}" type="slidenum">
              <a:rPr lang="en-US"/>
              <a:t>9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75E6C6-F8CD-4C3F-B7CC-EE8E1CCB0FD1}"/>
              </a:ext>
            </a:extLst>
          </p:cNvPr>
          <p:cNvSpPr txBox="1"/>
          <p:nvPr/>
        </p:nvSpPr>
        <p:spPr>
          <a:xfrm>
            <a:off x="1427036" y="1027938"/>
            <a:ext cx="72154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Наполнение ЕГРН</a:t>
            </a:r>
          </a:p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(единый государственный реестр недвижимости) </a:t>
            </a:r>
          </a:p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недостающими данными.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77285D-1354-41E4-8941-4C2FC4FB3ECC}"/>
              </a:ext>
            </a:extLst>
          </p:cNvPr>
          <p:cNvSpPr txBox="1"/>
          <p:nvPr/>
        </p:nvSpPr>
        <p:spPr>
          <a:xfrm>
            <a:off x="899592" y="2780928"/>
            <a:ext cx="81142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93 земельных участка внесены сведения о собственниках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174 объектов внесена информация по правообладателям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87 решений о выявлении правообладателей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58 помещений внесена информация о правообладателях.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241043"/>
      </p:ext>
    </p:extLst>
  </p:cSld>
  <p:clrMapOvr>
    <a:masterClrMapping/>
  </p:clrMapOvr>
</p:sld>
</file>

<file path=ppt/theme/theme1.xml><?xml version="1.0" encoding="utf-8"?>
<a:theme xmlns:a="http://schemas.openxmlformats.org/drawingml/2006/main" name="437TGp_bizpeople_light_ani">
  <a:themeElements>
    <a:clrScheme name="437TGp_bizpeople_light_ani 1">
      <a:dk1>
        <a:srgbClr val="30311D"/>
      </a:dk1>
      <a:lt1>
        <a:srgbClr val="FFFFFF"/>
      </a:lt1>
      <a:dk2>
        <a:srgbClr val="003366"/>
      </a:dk2>
      <a:lt2>
        <a:srgbClr val="DDDDDD"/>
      </a:lt2>
      <a:accent1>
        <a:srgbClr val="7E52CC"/>
      </a:accent1>
      <a:accent2>
        <a:srgbClr val="4A9ACC"/>
      </a:accent2>
      <a:accent3>
        <a:srgbClr val="FFFFFF"/>
      </a:accent3>
      <a:accent4>
        <a:srgbClr val="272817"/>
      </a:accent4>
      <a:accent5>
        <a:srgbClr val="C0B3E2"/>
      </a:accent5>
      <a:accent6>
        <a:srgbClr val="428BB9"/>
      </a:accent6>
      <a:hlink>
        <a:srgbClr val="4582A7"/>
      </a:hlink>
      <a:folHlink>
        <a:srgbClr val="B2AF7A"/>
      </a:folHlink>
    </a:clrScheme>
    <a:fontScheme name="437TGp_bizpeople_light_ani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xfrm>
          <a:off x="0" y="0"/>
          <a:ext cx="1" cy="1"/>
        </a:xfrm>
        <a:prstGeom prst="rect">
          <a:avLst/>
        </a:pr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</a:spPr>
      <a:bodyPr/>
      <a:lstStyle/>
    </a:spDef>
    <a:lnDef>
      <a:spPr bwMode="auto">
        <a:xfrm>
          <a:off x="0" y="0"/>
          <a:ext cx="1" cy="1"/>
        </a:xfrm>
        <a:prstGeom prst="rect">
          <a:avLst/>
        </a:pr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437TGp_bizpeople_light_ani 1">
        <a:dk1>
          <a:srgbClr val="30311D"/>
        </a:dk1>
        <a:lt1>
          <a:srgbClr val="FFFFFF"/>
        </a:lt1>
        <a:dk2>
          <a:srgbClr val="003366"/>
        </a:dk2>
        <a:lt2>
          <a:srgbClr val="DDDDDD"/>
        </a:lt2>
        <a:accent1>
          <a:srgbClr val="7E52CC"/>
        </a:accent1>
        <a:accent2>
          <a:srgbClr val="4A9ACC"/>
        </a:accent2>
        <a:accent3>
          <a:srgbClr val="FFFFFF"/>
        </a:accent3>
        <a:accent4>
          <a:srgbClr val="272817"/>
        </a:accent4>
        <a:accent5>
          <a:srgbClr val="C0B3E2"/>
        </a:accent5>
        <a:accent6>
          <a:srgbClr val="428BB9"/>
        </a:accent6>
        <a:hlink>
          <a:srgbClr val="4582A7"/>
        </a:hlink>
        <a:folHlink>
          <a:srgbClr val="B2AF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4BBBE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3DADB"/>
        </a:accent5>
        <a:accent6>
          <a:srgbClr val="CF8711"/>
        </a:accent6>
        <a:hlink>
          <a:srgbClr val="6C9A42"/>
        </a:hlink>
        <a:folHlink>
          <a:srgbClr val="82A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3">
        <a:dk1>
          <a:srgbClr val="003366"/>
        </a:dk1>
        <a:lt1>
          <a:srgbClr val="FFFFFF"/>
        </a:lt1>
        <a:dk2>
          <a:srgbClr val="000000"/>
        </a:dk2>
        <a:lt2>
          <a:srgbClr val="DDDDDD"/>
        </a:lt2>
        <a:accent1>
          <a:srgbClr val="438ACB"/>
        </a:accent1>
        <a:accent2>
          <a:srgbClr val="32A287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2C927A"/>
        </a:accent6>
        <a:hlink>
          <a:srgbClr val="729943"/>
        </a:hlink>
        <a:folHlink>
          <a:srgbClr val="82B4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437TGp_bizpeople_light_ani</Template>
  <TotalTime>5667</TotalTime>
  <Words>1955</Words>
  <Application>Microsoft Office PowerPoint</Application>
  <DocSecurity>0</DocSecurity>
  <PresentationFormat>Экран (4:3)</PresentationFormat>
  <Paragraphs>539</Paragraphs>
  <Slides>58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5" baseType="lpstr">
      <vt:lpstr>Arial</vt:lpstr>
      <vt:lpstr>Calibri</vt:lpstr>
      <vt:lpstr>Symbol</vt:lpstr>
      <vt:lpstr>Times New Roman</vt:lpstr>
      <vt:lpstr>Verdana</vt:lpstr>
      <vt:lpstr>Wingdings</vt:lpstr>
      <vt:lpstr>437TGp_bizpeople_light_ani</vt:lpstr>
      <vt:lpstr>ОТЧЕТ ГЛАВЫ СЛЮДЯНСКОГО МУНИЦИПАЛЬНОГО ОБРАЗОВАНИЯ О РЕЗУЛЬТАТАХ СВОЕЙ ДЕЯТЕЛЬНОСТИ И ДЕЯТЕЛЬНОСТИ АДМИНИСТРАЦИИ СЛЮДЯНСКОГО ГОРОДСКОГО ПОСЕЛЕНИЯ ЗА 2022 ГОД </vt:lpstr>
      <vt:lpstr>Экономика</vt:lpstr>
      <vt:lpstr>Экономика</vt:lpstr>
      <vt:lpstr>Финансы</vt:lpstr>
      <vt:lpstr>Финансы</vt:lpstr>
      <vt:lpstr>Муниципальная собственность</vt:lpstr>
      <vt:lpstr>Муниципальный заказ</vt:lpstr>
      <vt:lpstr>Архитектура</vt:lpstr>
      <vt:lpstr>Архитектура</vt:lpstr>
      <vt:lpstr>Жилищная политика</vt:lpstr>
      <vt:lpstr>Презентация PowerPoint</vt:lpstr>
      <vt:lpstr>Жилищная политика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ЖКХ</vt:lpstr>
      <vt:lpstr>Жилищный фонд</vt:lpstr>
      <vt:lpstr>ЖКХ</vt:lpstr>
      <vt:lpstr>ЖКХ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Безопасность</vt:lpstr>
      <vt:lpstr>Культура и спорт</vt:lpstr>
      <vt:lpstr>Культура и спорт</vt:lpstr>
      <vt:lpstr>Культура и спорт</vt:lpstr>
      <vt:lpstr>Культура и спорт</vt:lpstr>
      <vt:lpstr>Культура и спорт</vt:lpstr>
      <vt:lpstr>Культура и спорт</vt:lpstr>
      <vt:lpstr>Обратная связь</vt:lpstr>
      <vt:lpstr>Обратная связь</vt:lpstr>
      <vt:lpstr>ОТЧЕТ ГЛАВЫ СЛЮДЯНСКОГО МУНИЦИПАЛЬНОГО ОБРАЗОВАНИЯ О РЕЗУЛЬТАТАХ СВОЕЙ ДЕЯТЕЛЬНОСТИ И ДЕЯТЕЛЬНОСТИ АДМИНИСТРАЦИИ СЛЮДЯНСКОГО ГОРОДСКОГО ПОСЕЛЕНИЯ ЗА 2022 ГОД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Слюдянка 2013</dc:title>
  <dc:subject/>
  <dc:creator>RePack by SPecialiST</dc:creator>
  <cp:keywords/>
  <dc:description/>
  <cp:lastModifiedBy>Администрация г. Слюдянка</cp:lastModifiedBy>
  <cp:revision>872</cp:revision>
  <cp:lastPrinted>2023-03-16T02:15:04Z</cp:lastPrinted>
  <dcterms:created xsi:type="dcterms:W3CDTF">2014-02-12T06:00:42Z</dcterms:created>
  <dcterms:modified xsi:type="dcterms:W3CDTF">2023-03-22T01:55:25Z</dcterms:modified>
  <cp:category/>
  <dc:identifier/>
  <cp:contentStatus/>
  <dc:language/>
  <cp:version/>
</cp:coreProperties>
</file>