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charts/chart9.xml" ContentType="application/vnd.openxmlformats-officedocument.drawingml.chart+xml"/>
  <Override PartName="/ppt/drawings/drawing4.xml" ContentType="application/vnd.openxmlformats-officedocument.drawingml.chartshapes+xml"/>
  <Override PartName="/ppt/charts/chart10.xml" ContentType="application/vnd.openxmlformats-officedocument.drawingml.chart+xml"/>
  <Override PartName="/ppt/drawings/drawing5.xml" ContentType="application/vnd.openxmlformats-officedocument.drawingml.chartshapes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750" r:id="rId2"/>
    <p:sldId id="758" r:id="rId3"/>
    <p:sldId id="759" r:id="rId4"/>
    <p:sldId id="761" r:id="rId5"/>
    <p:sldId id="763" r:id="rId6"/>
    <p:sldId id="764" r:id="rId7"/>
    <p:sldId id="765" r:id="rId8"/>
    <p:sldId id="766" r:id="rId9"/>
    <p:sldId id="768" r:id="rId10"/>
    <p:sldId id="769" r:id="rId11"/>
    <p:sldId id="770" r:id="rId12"/>
    <p:sldId id="693" r:id="rId13"/>
    <p:sldId id="611" r:id="rId14"/>
    <p:sldId id="751" r:id="rId15"/>
    <p:sldId id="752" r:id="rId16"/>
    <p:sldId id="753" r:id="rId17"/>
    <p:sldId id="754" r:id="rId18"/>
    <p:sldId id="755" r:id="rId19"/>
    <p:sldId id="756" r:id="rId20"/>
    <p:sldId id="606" r:id="rId21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2FB7F"/>
    <a:srgbClr val="9933FF"/>
    <a:srgbClr val="9966FF"/>
    <a:srgbClr val="FF99FF"/>
    <a:srgbClr val="8FABE9"/>
    <a:srgbClr val="71B8FF"/>
    <a:srgbClr val="BDCFED"/>
    <a:srgbClr val="CCECFF"/>
    <a:srgbClr val="86AAF2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58" autoAdjust="0"/>
    <p:restoredTop sz="94627" autoAdjust="0"/>
  </p:normalViewPr>
  <p:slideViewPr>
    <p:cSldViewPr>
      <p:cViewPr varScale="1">
        <p:scale>
          <a:sx n="108" d="100"/>
          <a:sy n="108" d="100"/>
        </p:scale>
        <p:origin x="158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29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9" d="100"/>
          <a:sy n="39" d="100"/>
        </p:scale>
        <p:origin x="-1566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depthPercent val="10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4.9993717229640966E-2"/>
          <c:y val="7.2421702957419287E-2"/>
          <c:w val="0.94348743255541212"/>
          <c:h val="0.64042765177135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-2.2606699216402756E-4"/>
                  <c:y val="0.292676776337157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49A-43BF-8460-A67247121FA5}"/>
                </c:ext>
              </c:extLst>
            </c:dLbl>
            <c:spPr>
              <a:noFill/>
              <a:ln w="25362">
                <a:noFill/>
              </a:ln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Доходы бюджета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458659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9A-43BF-8460-A67247121FA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-8.2858608960538743E-3"/>
                  <c:y val="0.235903687131453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49A-43BF-8460-A67247121FA5}"/>
                </c:ext>
              </c:extLst>
            </c:dLbl>
            <c:spPr>
              <a:noFill/>
              <a:ln w="25362">
                <a:noFill/>
              </a:ln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Доходы бюджета</c:v>
                </c:pt>
              </c:strCache>
            </c:strRef>
          </c:cat>
          <c:val>
            <c:numRef>
              <c:f>Лист1!$C$2</c:f>
              <c:numCache>
                <c:formatCode>#,##0</c:formatCode>
                <c:ptCount val="1"/>
                <c:pt idx="0">
                  <c:v>270909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49A-43BF-8460-A67247121F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88973688"/>
        <c:axId val="1"/>
        <c:axId val="0"/>
      </c:bar3DChart>
      <c:catAx>
        <c:axId val="88973688"/>
        <c:scaling>
          <c:orientation val="minMax"/>
        </c:scaling>
        <c:delete val="1"/>
        <c:axPos val="b"/>
        <c:numFmt formatCode="\О\с\н\о\в\н\о\й" sourceLinked="0"/>
        <c:majorTickMark val="none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88973688"/>
        <c:crosses val="autoZero"/>
        <c:crossBetween val="between"/>
      </c:valAx>
      <c:spPr>
        <a:noFill/>
        <a:ln w="25362">
          <a:noFill/>
        </a:ln>
      </c:spPr>
    </c:plotArea>
    <c:legend>
      <c:legendPos val="b"/>
      <c:layout>
        <c:manualLayout>
          <c:xMode val="edge"/>
          <c:yMode val="edge"/>
          <c:x val="0.1543704817184223"/>
          <c:y val="0.75545696262031037"/>
          <c:w val="0.6670801201396217"/>
          <c:h val="0.1479556676084530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899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257793319413468"/>
          <c:y val="3.8687395172196763E-2"/>
          <c:w val="0.71310459579095264"/>
          <c:h val="0.907191236512102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F2FB7F"/>
            </a:solidFill>
          </c:spPr>
          <c:invertIfNegative val="0"/>
          <c:dLbls>
            <c:spPr>
              <a:solidFill>
                <a:srgbClr val="FFFF00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Возврат остатков субсидий прошлых лет</c:v>
                </c:pt>
                <c:pt idx="1">
                  <c:v>Прочие МБТ</c:v>
                </c:pt>
                <c:pt idx="2">
                  <c:v>Субвенции</c:v>
                </c:pt>
                <c:pt idx="3">
                  <c:v>Субсидии</c:v>
                </c:pt>
                <c:pt idx="4">
                  <c:v>Дотации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-6</c:v>
                </c:pt>
                <c:pt idx="1">
                  <c:v>4003</c:v>
                </c:pt>
                <c:pt idx="2">
                  <c:v>123</c:v>
                </c:pt>
                <c:pt idx="3">
                  <c:v>312214</c:v>
                </c:pt>
                <c:pt idx="4">
                  <c:v>58019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D1-4169-B23F-D7368AB99AC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99FF"/>
            </a:solidFill>
          </c:spPr>
          <c:invertIfNegative val="0"/>
          <c:dLbls>
            <c:spPr>
              <a:solidFill>
                <a:srgbClr val="FF99FF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Возврат остатков субсидий прошлых лет</c:v>
                </c:pt>
                <c:pt idx="1">
                  <c:v>Прочие МБТ</c:v>
                </c:pt>
                <c:pt idx="2">
                  <c:v>Субвенции</c:v>
                </c:pt>
                <c:pt idx="3">
                  <c:v>Субсидии</c:v>
                </c:pt>
                <c:pt idx="4">
                  <c:v>Дотации</c:v>
                </c:pt>
              </c:strCache>
            </c:strRef>
          </c:cat>
          <c:val>
            <c:numRef>
              <c:f>Лист1!$C$2:$C$6</c:f>
              <c:numCache>
                <c:formatCode>#,##0</c:formatCode>
                <c:ptCount val="5"/>
                <c:pt idx="0">
                  <c:v>-77</c:v>
                </c:pt>
                <c:pt idx="1">
                  <c:v>17649</c:v>
                </c:pt>
                <c:pt idx="2">
                  <c:v>121</c:v>
                </c:pt>
                <c:pt idx="3">
                  <c:v>106174</c:v>
                </c:pt>
                <c:pt idx="4">
                  <c:v>47865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AD1-4169-B23F-D7368AB99A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019136"/>
        <c:axId val="111020672"/>
      </c:barChart>
      <c:catAx>
        <c:axId val="1110191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1020672"/>
        <c:crosses val="autoZero"/>
        <c:auto val="1"/>
        <c:lblAlgn val="ctr"/>
        <c:lblOffset val="30"/>
        <c:noMultiLvlLbl val="0"/>
      </c:catAx>
      <c:valAx>
        <c:axId val="111020672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110191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172816023364331"/>
          <c:y val="0.77111258745754718"/>
          <c:w val="0.18766230793476651"/>
          <c:h val="0.15593139399241762"/>
        </c:manualLayout>
      </c:layout>
      <c:overlay val="0"/>
      <c:txPr>
        <a:bodyPr/>
        <a:lstStyle/>
        <a:p>
          <a:pPr>
            <a:defRPr sz="16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7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600869738243114E-2"/>
          <c:y val="8.3656033458082021E-2"/>
          <c:w val="0.66847514005118847"/>
          <c:h val="0.864422921563174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99FF"/>
              </a:solidFill>
            </c:spPr>
            <c:extLst>
              <c:ext xmlns:c16="http://schemas.microsoft.com/office/drawing/2014/chart" uri="{C3380CC4-5D6E-409C-BE32-E72D297353CC}">
                <c16:uniqueId val="{00000001-C11D-4D90-884A-4CB31FC05259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3-C11D-4D90-884A-4CB31FC05259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5-C11D-4D90-884A-4CB31FC05259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6-A13E-4122-B3D9-C9527765C4C7}"/>
              </c:ext>
            </c:extLst>
          </c:dPt>
          <c:dPt>
            <c:idx val="4"/>
            <c:bubble3D val="0"/>
            <c:spPr>
              <a:solidFill>
                <a:srgbClr val="9966FF"/>
              </a:solidFill>
            </c:spPr>
            <c:extLst>
              <c:ext xmlns:c16="http://schemas.microsoft.com/office/drawing/2014/chart" uri="{C3380CC4-5D6E-409C-BE32-E72D297353CC}">
                <c16:uniqueId val="{00000008-2301-4CAC-8AE6-A9BD4687FAE8}"/>
              </c:ext>
            </c:extLst>
          </c:dPt>
          <c:dLbls>
            <c:dLbl>
              <c:idx val="0"/>
              <c:layout>
                <c:manualLayout>
                  <c:x val="0.11105111345026045"/>
                  <c:y val="-0.1248649573902562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11D-4D90-884A-4CB31FC05259}"/>
                </c:ext>
              </c:extLst>
            </c:dLbl>
            <c:dLbl>
              <c:idx val="2"/>
              <c:layout>
                <c:manualLayout>
                  <c:x val="4.1014531151371388E-2"/>
                  <c:y val="1.179774719357093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11D-4D90-884A-4CB31FC0525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13E-4122-B3D9-C9527765C4C7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  <c:pt idx="4">
                  <c:v>Возврат остатков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47865</c:v>
                </c:pt>
                <c:pt idx="1">
                  <c:v>106174</c:v>
                </c:pt>
                <c:pt idx="2">
                  <c:v>121</c:v>
                </c:pt>
                <c:pt idx="3">
                  <c:v>17649</c:v>
                </c:pt>
                <c:pt idx="4">
                  <c:v>-77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11D-4D90-884A-4CB31FC0525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7">
          <a:noFill/>
        </a:ln>
      </c:spPr>
    </c:plotArea>
    <c:legend>
      <c:legendPos val="r"/>
      <c:layout>
        <c:manualLayout>
          <c:xMode val="edge"/>
          <c:yMode val="edge"/>
          <c:x val="3.2852245398895478E-3"/>
          <c:y val="0.78425063741777701"/>
          <c:w val="0.89614394057258817"/>
          <c:h val="0.19159335776097297"/>
        </c:manualLayout>
      </c:layout>
      <c:overlay val="0"/>
      <c:txPr>
        <a:bodyPr/>
        <a:lstStyle/>
        <a:p>
          <a:pPr>
            <a:defRPr sz="1399">
              <a:solidFill>
                <a:schemeClr val="tx2"/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2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9993717229640966E-2"/>
          <c:y val="7.2421702957419287E-2"/>
          <c:w val="0.94348743255541212"/>
          <c:h val="0.64042765177135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Программнные расходы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8.0597155110811568E-3"/>
                  <c:y val="0.337512858004896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B4A-4DBD-B474-11AEAF070D41}"/>
                </c:ext>
              </c:extLst>
            </c:dLbl>
            <c:spPr>
              <a:noFill/>
              <a:ln w="25328">
                <a:noFill/>
              </a:ln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2024 год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262574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4A-4DBD-B474-11AEAF070D4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Непрограммные расходы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5.7511725750278957E-2"/>
                  <c:y val="-9.4207125134244438E-2"/>
                </c:manualLayout>
              </c:layout>
              <c:spPr>
                <a:noFill/>
                <a:ln w="25328">
                  <a:noFill/>
                </a:ln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B4A-4DBD-B474-11AEAF070D41}"/>
                </c:ext>
              </c:extLst>
            </c:dLbl>
            <c:spPr>
              <a:noFill/>
              <a:ln w="25328">
                <a:noFill/>
              </a:ln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2024 год</c:v>
                </c:pt>
              </c:strCache>
            </c:strRef>
          </c:cat>
          <c:val>
            <c:numRef>
              <c:f>Лист1!$C$2</c:f>
              <c:numCache>
                <c:formatCode>#,##0</c:formatCode>
                <c:ptCount val="1"/>
                <c:pt idx="0">
                  <c:v>7430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4A-4DBD-B474-11AEAF070D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6679936"/>
        <c:axId val="6771840"/>
        <c:axId val="0"/>
      </c:bar3DChart>
      <c:catAx>
        <c:axId val="6679936"/>
        <c:scaling>
          <c:orientation val="minMax"/>
        </c:scaling>
        <c:delete val="0"/>
        <c:axPos val="b"/>
        <c:numFmt formatCode="\О\с\н\о\в\н\о\й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6771840"/>
        <c:crosses val="autoZero"/>
        <c:auto val="1"/>
        <c:lblAlgn val="ctr"/>
        <c:lblOffset val="100"/>
        <c:noMultiLvlLbl val="0"/>
      </c:catAx>
      <c:valAx>
        <c:axId val="6771840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6679936"/>
        <c:crosses val="autoZero"/>
        <c:crossBetween val="between"/>
      </c:valAx>
      <c:spPr>
        <a:noFill/>
        <a:ln w="25328">
          <a:noFill/>
        </a:ln>
      </c:spPr>
    </c:plotArea>
    <c:legend>
      <c:legendPos val="b"/>
      <c:layout>
        <c:manualLayout>
          <c:xMode val="edge"/>
          <c:yMode val="edge"/>
          <c:x val="0.15437029967213695"/>
          <c:y val="0.83872352589589672"/>
          <c:w val="0.66708025133221982"/>
          <c:h val="0.1479556144590836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897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9993717229640966E-2"/>
          <c:y val="7.2421702957419287E-2"/>
          <c:w val="0.94348743255541212"/>
          <c:h val="0.64042765177135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Программнные расходы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8.0597155110811568E-3"/>
                  <c:y val="0.337512858004896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276-4C71-9B3F-C5B801931CDA}"/>
                </c:ext>
              </c:extLst>
            </c:dLbl>
            <c:spPr>
              <a:noFill/>
              <a:ln w="25328">
                <a:noFill/>
              </a:ln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2023 год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449762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76-4C71-9B3F-C5B801931CD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Непрограммные расходы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5.7511725750278957E-2"/>
                  <c:y val="-9.4207125134244438E-2"/>
                </c:manualLayout>
              </c:layout>
              <c:spPr>
                <a:noFill/>
                <a:ln w="25328">
                  <a:noFill/>
                </a:ln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276-4C71-9B3F-C5B801931CDA}"/>
                </c:ext>
              </c:extLst>
            </c:dLbl>
            <c:spPr>
              <a:noFill/>
              <a:ln w="25328">
                <a:noFill/>
              </a:ln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2023 год</c:v>
                </c:pt>
              </c:strCache>
            </c:strRef>
          </c:cat>
          <c:val>
            <c:numRef>
              <c:f>Лист1!$C$2</c:f>
              <c:numCache>
                <c:formatCode>#,##0</c:formatCode>
                <c:ptCount val="1"/>
                <c:pt idx="0">
                  <c:v>5499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276-4C71-9B3F-C5B801931C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6679936"/>
        <c:axId val="6771840"/>
        <c:axId val="0"/>
      </c:bar3DChart>
      <c:catAx>
        <c:axId val="6679936"/>
        <c:scaling>
          <c:orientation val="minMax"/>
        </c:scaling>
        <c:delete val="0"/>
        <c:axPos val="b"/>
        <c:numFmt formatCode="\О\с\н\о\в\н\о\й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6771840"/>
        <c:crosses val="autoZero"/>
        <c:auto val="1"/>
        <c:lblAlgn val="ctr"/>
        <c:lblOffset val="100"/>
        <c:noMultiLvlLbl val="0"/>
      </c:catAx>
      <c:valAx>
        <c:axId val="6771840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6679936"/>
        <c:crosses val="autoZero"/>
        <c:crossBetween val="between"/>
      </c:valAx>
      <c:spPr>
        <a:noFill/>
        <a:ln w="25328">
          <a:noFill/>
        </a:ln>
      </c:spPr>
    </c:plotArea>
    <c:legend>
      <c:legendPos val="b"/>
      <c:layout>
        <c:manualLayout>
          <c:xMode val="edge"/>
          <c:yMode val="edge"/>
          <c:x val="0.15437029967213695"/>
          <c:y val="0.83872352589589672"/>
          <c:w val="0.66708025133221982"/>
          <c:h val="0.1479556144590836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897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7376034273742685E-2"/>
          <c:y val="6.7672746832211084E-2"/>
          <c:w val="0.41312970875175831"/>
          <c:h val="0.5738521050849942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2"/>
          <c:dPt>
            <c:idx val="0"/>
            <c:bubble3D val="0"/>
            <c:spPr>
              <a:solidFill>
                <a:srgbClr val="00CCFF"/>
              </a:solidFill>
            </c:spPr>
            <c:extLst>
              <c:ext xmlns:c16="http://schemas.microsoft.com/office/drawing/2014/chart" uri="{C3380CC4-5D6E-409C-BE32-E72D297353CC}">
                <c16:uniqueId val="{00000001-C14F-41F3-B4A6-B362A1035293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2-C14F-41F3-B4A6-B362A1035293}"/>
              </c:ext>
            </c:extLst>
          </c:dPt>
          <c:dPt>
            <c:idx val="2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4-C14F-41F3-B4A6-B362A1035293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6-C14F-41F3-B4A6-B362A1035293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8-C14F-41F3-B4A6-B362A1035293}"/>
              </c:ext>
            </c:extLst>
          </c:dPt>
          <c:dPt>
            <c:idx val="5"/>
            <c:bubble3D val="0"/>
            <c:spPr>
              <a:solidFill>
                <a:srgbClr val="009900"/>
              </a:solidFill>
            </c:spPr>
            <c:extLst>
              <c:ext xmlns:c16="http://schemas.microsoft.com/office/drawing/2014/chart" uri="{C3380CC4-5D6E-409C-BE32-E72D297353CC}">
                <c16:uniqueId val="{0000000A-C14F-41F3-B4A6-B362A1035293}"/>
              </c:ext>
            </c:extLst>
          </c:dPt>
          <c:dPt>
            <c:idx val="6"/>
            <c:bubble3D val="0"/>
            <c:spPr>
              <a:solidFill>
                <a:srgbClr val="FF99FF"/>
              </a:solidFill>
            </c:spPr>
            <c:extLst>
              <c:ext xmlns:c16="http://schemas.microsoft.com/office/drawing/2014/chart" uri="{C3380CC4-5D6E-409C-BE32-E72D297353CC}">
                <c16:uniqueId val="{0000000C-C14F-41F3-B4A6-B362A1035293}"/>
              </c:ext>
            </c:extLst>
          </c:dPt>
          <c:dPt>
            <c:idx val="7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E-C14F-41F3-B4A6-B362A1035293}"/>
              </c:ext>
            </c:extLst>
          </c:dPt>
          <c:dPt>
            <c:idx val="8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10-C14F-41F3-B4A6-B362A1035293}"/>
              </c:ext>
            </c:extLst>
          </c:dPt>
          <c:dPt>
            <c:idx val="9"/>
            <c:bubble3D val="0"/>
            <c:spPr>
              <a:solidFill>
                <a:srgbClr val="A6B709"/>
              </a:solidFill>
            </c:spPr>
            <c:extLst>
              <c:ext xmlns:c16="http://schemas.microsoft.com/office/drawing/2014/chart" uri="{C3380CC4-5D6E-409C-BE32-E72D297353CC}">
                <c16:uniqueId val="{00000011-737D-43B9-A1B3-1EADB0404A74}"/>
              </c:ext>
            </c:extLst>
          </c:dPt>
          <c:dPt>
            <c:idx val="10"/>
            <c:bubble3D val="0"/>
            <c:spPr>
              <a:solidFill>
                <a:srgbClr val="52AE89"/>
              </a:solidFill>
            </c:spPr>
            <c:extLst>
              <c:ext xmlns:c16="http://schemas.microsoft.com/office/drawing/2014/chart" uri="{C3380CC4-5D6E-409C-BE32-E72D297353CC}">
                <c16:uniqueId val="{00000012-06F6-4FA8-9E5C-FEB9CEDDC004}"/>
              </c:ext>
            </c:extLst>
          </c:dPt>
          <c:dPt>
            <c:idx val="11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11-06F6-4FA8-9E5C-FEB9CEDDC004}"/>
              </c:ext>
            </c:extLst>
          </c:dPt>
          <c:dPt>
            <c:idx val="12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3-822C-4F9F-9A7C-E23AF1DD1207}"/>
              </c:ext>
            </c:extLst>
          </c:dPt>
          <c:dLbls>
            <c:dLbl>
              <c:idx val="0"/>
              <c:layout>
                <c:manualLayout>
                  <c:x val="2.9895366218236172E-2"/>
                  <c:y val="-0.1196141350274364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fld id="{0E654385-19B5-4F0E-92CD-D2548496CEAA}" type="VALUE">
                      <a:rPr lang="en-US"/>
                      <a:pPr>
                        <a:defRPr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r>
                      <a:rPr lang="en-US" baseline="0" dirty="0"/>
                      <a:t>;</a:t>
                    </a:r>
                  </a:p>
                  <a:p>
                    <a:pPr>
                      <a:defRPr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fld id="{0D230EDE-DC39-4BE6-8FC6-D46510BD837C}" type="PERCENTAGE">
                      <a:rPr lang="en-US" baseline="0" smtClean="0"/>
                      <a:pPr>
                        <a:defRPr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144992526158446"/>
                      <c:h val="8.870898445016245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14F-41F3-B4A6-B362A1035293}"/>
                </c:ext>
              </c:extLst>
            </c:dLbl>
            <c:dLbl>
              <c:idx val="1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fld id="{F5E06216-8F63-4FA5-8FE5-6C9677EDF103}" type="VALUE">
                      <a:rPr lang="en-US">
                        <a:solidFill>
                          <a:schemeClr val="tx1"/>
                        </a:solidFill>
                      </a:rPr>
                      <a:pPr>
                        <a:defRPr sz="1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r>
                      <a:rPr lang="en-US" baseline="0">
                        <a:solidFill>
                          <a:schemeClr val="tx1"/>
                        </a:solidFill>
                      </a:rPr>
                      <a:t>;</a:t>
                    </a:r>
                  </a:p>
                  <a:p>
                    <a:pPr>
                      <a:defRPr sz="1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fld id="{20B6135D-4279-48D9-9444-43D8C462B9C4}" type="PERCENTAGE">
                      <a:rPr lang="en-US" baseline="0" smtClean="0">
                        <a:solidFill>
                          <a:schemeClr val="tx1"/>
                        </a:solidFill>
                      </a:rPr>
                      <a:pPr>
                        <a:defRPr sz="1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14F-41F3-B4A6-B362A1035293}"/>
                </c:ext>
              </c:extLst>
            </c:dLbl>
            <c:dLbl>
              <c:idx val="2"/>
              <c:layout>
                <c:manualLayout>
                  <c:x val="9.2675635276532137E-2"/>
                  <c:y val="3.5050789880296244E-2"/>
                </c:manualLayout>
              </c:layout>
              <c:tx>
                <c:rich>
                  <a:bodyPr/>
                  <a:lstStyle/>
                  <a:p>
                    <a:fld id="{7E61E2A4-F335-42CA-8F2B-2078167A56D9}" type="VALUE">
                      <a:rPr lang="en-US"/>
                      <a:pPr/>
                      <a:t>[ЗНАЧЕНИЕ]</a:t>
                    </a:fld>
                    <a:r>
                      <a:rPr lang="en-US" baseline="0" dirty="0"/>
                      <a:t>;</a:t>
                    </a:r>
                  </a:p>
                  <a:p>
                    <a:fld id="{C59C93CF-3124-4109-872A-12768A7FC1E0}" type="PERCENTAGE">
                      <a:rPr lang="en-US" baseline="0" smtClean="0"/>
                      <a:pPr/>
                      <a:t>[ПРОЦЕНТ]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14F-41F3-B4A6-B362A1035293}"/>
                </c:ext>
              </c:extLst>
            </c:dLbl>
            <c:dLbl>
              <c:idx val="3"/>
              <c:layout>
                <c:manualLayout>
                  <c:x val="-0.10587891199698696"/>
                  <c:y val="8.6725431701242653E-2"/>
                </c:manualLayout>
              </c:layout>
              <c:tx>
                <c:rich>
                  <a:bodyPr/>
                  <a:lstStyle/>
                  <a:p>
                    <a:fld id="{2899C85E-A3B8-4BED-B236-C62B4D11E45E}" type="VALUE">
                      <a:rPr lang="en-US"/>
                      <a:pPr/>
                      <a:t>[ЗНАЧЕНИЕ]</a:t>
                    </a:fld>
                    <a:r>
                      <a:rPr lang="en-US" baseline="0" dirty="0"/>
                      <a:t>;</a:t>
                    </a:r>
                  </a:p>
                  <a:p>
                    <a:fld id="{6550CDA2-1D74-4D46-9E3A-BAA104DDAD95}" type="PERCENTAGE">
                      <a:rPr lang="en-US" baseline="0" smtClean="0"/>
                      <a:pPr/>
                      <a:t>[ПРОЦЕНТ]</a:t>
                    </a:fld>
                    <a:endParaRPr lang="ru-RU"/>
                  </a:p>
                </c:rich>
              </c:tx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C14F-41F3-B4A6-B362A1035293}"/>
                </c:ext>
              </c:extLst>
            </c:dLbl>
            <c:dLbl>
              <c:idx val="4"/>
              <c:layout>
                <c:manualLayout>
                  <c:x val="-6.2311005967303414E-2"/>
                  <c:y val="-0.11610601604449569"/>
                </c:manualLayout>
              </c:layout>
              <c:tx>
                <c:rich>
                  <a:bodyPr/>
                  <a:lstStyle/>
                  <a:p>
                    <a:fld id="{FAF7091E-8598-4EC8-A6BB-9174D3EAE253}" type="VALUE">
                      <a:rPr lang="en-US" smtClean="0"/>
                      <a:pPr/>
                      <a:t>[ЗНАЧЕНИЕ]</a:t>
                    </a:fld>
                    <a:r>
                      <a:rPr lang="en-US" baseline="0" dirty="0"/>
                      <a:t>;</a:t>
                    </a:r>
                  </a:p>
                  <a:p>
                    <a:fld id="{5AB2743D-14EE-45A6-81EE-744805D40756}" type="PERCENTAGE">
                      <a:rPr lang="en-US" baseline="0" smtClean="0"/>
                      <a:pPr/>
                      <a:t>[ПРОЦЕНТ]</a:t>
                    </a:fld>
                    <a:endParaRPr lang="ru-RU"/>
                  </a:p>
                </c:rich>
              </c:tx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C14F-41F3-B4A6-B362A1035293}"/>
                </c:ext>
              </c:extLst>
            </c:dLbl>
            <c:dLbl>
              <c:idx val="5"/>
              <c:layout>
                <c:manualLayout>
                  <c:x val="-2.3333686428209928E-3"/>
                  <c:y val="-7.1764966571478536E-3"/>
                </c:manualLayout>
              </c:layout>
              <c:tx>
                <c:rich>
                  <a:bodyPr/>
                  <a:lstStyle/>
                  <a:p>
                    <a:fld id="{921B1B37-4CA0-4D1D-9EBA-32435E0110A0}" type="VALUE">
                      <a:rPr lang="en-US" smtClean="0"/>
                      <a:pPr/>
                      <a:t>[ЗНАЧЕНИЕ]</a:t>
                    </a:fld>
                    <a:r>
                      <a:rPr lang="en-US" baseline="0"/>
                      <a:t>;</a:t>
                    </a:r>
                  </a:p>
                  <a:p>
                    <a:fld id="{9EF65A4B-FBAE-42D7-B6E3-A78172296BB9}" type="PERCENTAGE">
                      <a:rPr lang="en-US" baseline="0" smtClean="0"/>
                      <a:pPr/>
                      <a:t>[ПРОЦЕНТ]</a:t>
                    </a:fld>
                    <a:endParaRPr lang="ru-RU"/>
                  </a:p>
                </c:rich>
              </c:tx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C14F-41F3-B4A6-B362A1035293}"/>
                </c:ext>
              </c:extLst>
            </c:dLbl>
            <c:dLbl>
              <c:idx val="6"/>
              <c:layout>
                <c:manualLayout>
                  <c:x val="-0.11260030836952556"/>
                  <c:y val="-8.0189618364661971E-2"/>
                </c:manualLayout>
              </c:layout>
              <c:tx>
                <c:rich>
                  <a:bodyPr/>
                  <a:lstStyle/>
                  <a:p>
                    <a:fld id="{1FC5BDBC-2888-4320-BD16-D3CAEF4EC336}" type="VALUE">
                      <a:rPr lang="en-US"/>
                      <a:pPr/>
                      <a:t>[ЗНАЧЕНИЕ]</a:t>
                    </a:fld>
                    <a:r>
                      <a:rPr lang="en-US" baseline="0"/>
                      <a:t>;</a:t>
                    </a:r>
                  </a:p>
                  <a:p>
                    <a:fld id="{9159B1CD-D6EB-4690-8F16-751B705AE551}" type="PERCENTAGE">
                      <a:rPr lang="en-US" baseline="0" smtClean="0"/>
                      <a:pPr/>
                      <a:t>[ПРОЦЕНТ]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C14F-41F3-B4A6-B362A1035293}"/>
                </c:ext>
              </c:extLst>
            </c:dLbl>
            <c:dLbl>
              <c:idx val="7"/>
              <c:layout>
                <c:manualLayout>
                  <c:x val="4.6562621376363827E-2"/>
                  <c:y val="-2.3803863042781946E-2"/>
                </c:manualLayout>
              </c:layout>
              <c:tx>
                <c:rich>
                  <a:bodyPr/>
                  <a:lstStyle/>
                  <a:p>
                    <a:fld id="{33DA6CF6-DAF4-4910-9676-8F3F3D0C1B20}" type="VALUE">
                      <a:rPr lang="en-US"/>
                      <a:pPr/>
                      <a:t>[ЗНАЧЕНИЕ]</a:t>
                    </a:fld>
                    <a:r>
                      <a:rPr lang="en-US" baseline="0"/>
                      <a:t>;</a:t>
                    </a:r>
                  </a:p>
                  <a:p>
                    <a:fld id="{C7D456A5-0049-42A1-AE1A-8195C82CB048}" type="PERCENTAGE">
                      <a:rPr lang="en-US" baseline="0" smtClean="0"/>
                      <a:pPr/>
                      <a:t>[ПРОЦЕНТ]</a:t>
                    </a:fld>
                    <a:endParaRPr lang="ru-RU"/>
                  </a:p>
                </c:rich>
              </c:tx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C14F-41F3-B4A6-B362A1035293}"/>
                </c:ext>
              </c:extLst>
            </c:dLbl>
            <c:dLbl>
              <c:idx val="8"/>
              <c:layout>
                <c:manualLayout>
                  <c:x val="1.0553711615644458E-2"/>
                  <c:y val="3.9240886912365033E-2"/>
                </c:manualLayout>
              </c:layout>
              <c:tx>
                <c:rich>
                  <a:bodyPr/>
                  <a:lstStyle/>
                  <a:p>
                    <a:fld id="{935162C0-8091-4E95-8CDF-EFF675C7EFE6}" type="VALUE">
                      <a:rPr lang="en-US"/>
                      <a:pPr/>
                      <a:t>[ЗНАЧЕНИЕ]</a:t>
                    </a:fld>
                    <a:r>
                      <a:rPr lang="en-US" baseline="0" dirty="0"/>
                      <a:t>;</a:t>
                    </a:r>
                  </a:p>
                  <a:p>
                    <a:r>
                      <a:rPr lang="en-US" baseline="0" dirty="0"/>
                      <a:t>2,711%</a:t>
                    </a:r>
                  </a:p>
                </c:rich>
              </c:tx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C14F-41F3-B4A6-B362A1035293}"/>
                </c:ext>
              </c:extLst>
            </c:dLbl>
            <c:dLbl>
              <c:idx val="9"/>
              <c:layout>
                <c:manualLayout>
                  <c:x val="4.7224321175099747E-2"/>
                  <c:y val="0.18039417663495064"/>
                </c:manualLayout>
              </c:layout>
              <c:tx>
                <c:rich>
                  <a:bodyPr/>
                  <a:lstStyle/>
                  <a:p>
                    <a:fld id="{1B6CA57B-139F-43D8-BAA6-81D32FD0E47E}" type="VALUE">
                      <a:rPr lang="en-US" smtClean="0"/>
                      <a:pPr/>
                      <a:t>[ЗНАЧЕНИЕ]</a:t>
                    </a:fld>
                    <a:r>
                      <a:rPr lang="en-US" baseline="0"/>
                      <a:t>;</a:t>
                    </a:r>
                  </a:p>
                  <a:p>
                    <a:fld id="{73470B23-4E01-4CC1-9D68-8F94FB0A4FD0}" type="PERCENTAGE">
                      <a:rPr lang="en-US" baseline="0" smtClean="0"/>
                      <a:pPr/>
                      <a:t>[ПРОЦЕНТ]</a:t>
                    </a:fld>
                    <a:endParaRPr lang="ru-RU"/>
                  </a:p>
                </c:rich>
              </c:tx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737D-43B9-A1B3-1EADB0404A74}"/>
                </c:ext>
              </c:extLst>
            </c:dLbl>
            <c:dLbl>
              <c:idx val="10"/>
              <c:layout>
                <c:manualLayout>
                  <c:x val="-2.596818615161894E-2"/>
                  <c:y val="0.23252780497079584"/>
                </c:manualLayout>
              </c:layout>
              <c:tx>
                <c:rich>
                  <a:bodyPr/>
                  <a:lstStyle/>
                  <a:p>
                    <a:fld id="{41032ABA-485D-4478-BD16-46ECF863755C}" type="VALUE">
                      <a:rPr lang="en-US"/>
                      <a:pPr/>
                      <a:t>[ЗНАЧЕНИЕ]</a:t>
                    </a:fld>
                    <a:r>
                      <a:rPr lang="en-US" baseline="0"/>
                      <a:t>;</a:t>
                    </a:r>
                  </a:p>
                  <a:p>
                    <a:fld id="{55E481F3-1C8B-4741-A0D0-1D274086EFC7}" type="PERCENTAGE">
                      <a:rPr lang="en-US" baseline="0" smtClean="0"/>
                      <a:pPr/>
                      <a:t>[ПРОЦЕНТ]</a:t>
                    </a:fld>
                    <a:endParaRPr lang="ru-RU"/>
                  </a:p>
                </c:rich>
              </c:tx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2-06F6-4FA8-9E5C-FEB9CEDDC004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6F6-4FA8-9E5C-FEB9CEDDC004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1CC1B8C9-9FD1-494C-8DEA-575D1DD2CA83}" type="VALUE">
                      <a:rPr lang="en-US"/>
                      <a:pPr/>
                      <a:t>[ЗНАЧЕНИЕ]</a:t>
                    </a:fld>
                    <a:r>
                      <a:rPr lang="en-US" baseline="0"/>
                      <a:t>;</a:t>
                    </a:r>
                  </a:p>
                  <a:p>
                    <a:fld id="{FB98D9AA-8033-4D20-A924-7898889F347B}" type="PERCENTAGE">
                      <a:rPr lang="en-US" baseline="0" smtClean="0"/>
                      <a:pPr/>
                      <a:t>[ПРОЦЕНТ]</a:t>
                    </a:fld>
                    <a:endParaRPr lang="ru-RU"/>
                  </a:p>
                </c:rich>
              </c:tx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822C-4F9F-9A7C-E23AF1DD1207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1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2"/>
                <c:pt idx="0">
                  <c:v>Муниципальная программа "Развитие жилищно-коммунального хозяйства Слюдянского муниципального образования  на 2019-2025 годы"</c:v>
                </c:pt>
                <c:pt idx="1">
                  <c:v>Муниципальная программа "Доступное жилье на территории Слюдянского муниципального образования  на 2019-2025 годы"</c:v>
                </c:pt>
                <c:pt idx="2">
                  <c:v>Муниципальная программа "Развитие транспортного комплекса и улично- дорожной сети Слюдянского муниципального образования на 2019-2025 годы"</c:v>
                </c:pt>
                <c:pt idx="3">
                  <c:v>Муниципальная программа "Благоустройство Слюдянского муниципального образования на 2019-2025 годы"</c:v>
                </c:pt>
                <c:pt idx="4">
                  <c:v>Муниципальная программа "Безопасный город на 2019-2025 годы"</c:v>
                </c:pt>
                <c:pt idx="5">
                  <c:v>Муниципальная программа "Поддержка приоритетных отраслей экономики Слюдянского муниципального образования  на 2019-2025 годы"</c:v>
                </c:pt>
                <c:pt idx="6">
                  <c:v>Муниципальная программа "Совершенствование механизмов управления Слюдянским муниципальным образованием на 2019-2025 годы"</c:v>
                </c:pt>
                <c:pt idx="7">
                  <c:v>Муниципальная программа "Развитие культуры, досуга, физической культуры и спорта Слюдянского муниципального образования на 2019-2025 годы"</c:v>
                </c:pt>
                <c:pt idx="8">
                  <c:v>Муниципальная программа "Формирование современной городской среды на территории Слюдянского муниципального образования" на 2018-2025 годы</c:v>
                </c:pt>
                <c:pt idx="9">
                  <c:v>Муниципальная программа "Комплексное и устойчивое развитие градостроительной деятельности и земельных отношений на территории Слюдянского муниципального образования" на 2019-2025 годы</c:v>
                </c:pt>
                <c:pt idx="10">
                  <c:v>Муниципальная программа "Повышение качества управления муниципальным имуществом Слюдянского муниципального образования" на 2019 – 2025 годы</c:v>
                </c:pt>
                <c:pt idx="11">
                  <c:v>Расходы по непрограммным мероприятиям</c:v>
                </c:pt>
              </c:strCache>
            </c:strRef>
          </c:cat>
          <c:val>
            <c:numRef>
              <c:f>Лист1!$B$2:$B$13</c:f>
              <c:numCache>
                <c:formatCode>#,##0</c:formatCode>
                <c:ptCount val="12"/>
                <c:pt idx="0">
                  <c:v>32666</c:v>
                </c:pt>
                <c:pt idx="1">
                  <c:v>9414</c:v>
                </c:pt>
                <c:pt idx="2">
                  <c:v>62709</c:v>
                </c:pt>
                <c:pt idx="3">
                  <c:v>62014</c:v>
                </c:pt>
                <c:pt idx="4">
                  <c:v>1831</c:v>
                </c:pt>
                <c:pt idx="5">
                  <c:v>302</c:v>
                </c:pt>
                <c:pt idx="6">
                  <c:v>61646</c:v>
                </c:pt>
                <c:pt idx="7">
                  <c:v>17000</c:v>
                </c:pt>
                <c:pt idx="8">
                  <c:v>9969</c:v>
                </c:pt>
                <c:pt idx="9">
                  <c:v>357</c:v>
                </c:pt>
                <c:pt idx="10">
                  <c:v>4665</c:v>
                </c:pt>
                <c:pt idx="11">
                  <c:v>7430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C14F-41F3-B4A6-B362A103529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79">
          <a:noFill/>
        </a:ln>
      </c:spPr>
    </c:plotArea>
    <c:legend>
      <c:legendPos val="r"/>
      <c:layout>
        <c:manualLayout>
          <c:xMode val="edge"/>
          <c:yMode val="edge"/>
          <c:x val="0.49925261584454411"/>
          <c:y val="1.7092503179254794E-2"/>
          <c:w val="0.49284158986853099"/>
          <c:h val="0.9702606598695348"/>
        </c:manualLayout>
      </c:layout>
      <c:overlay val="0"/>
      <c:txPr>
        <a:bodyPr/>
        <a:lstStyle/>
        <a:p>
          <a:pPr algn="just">
            <a:defRPr sz="1000" baseline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7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9993717229640966E-2"/>
          <c:y val="7.2421702957419287E-2"/>
          <c:w val="0.94348743255541212"/>
          <c:h val="0.64042765177135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3.560224263305628E-3"/>
                  <c:y val="0.311044674402525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C41-476A-BBC2-7D3216B08C4D}"/>
                </c:ext>
              </c:extLst>
            </c:dLbl>
            <c:spPr>
              <a:noFill/>
              <a:ln w="25328">
                <a:noFill/>
              </a:ln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Расходы бюджета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455261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41-476A-BBC2-7D3216B08C4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1.3498312710911054E-2"/>
                  <c:y val="0.25146890485893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C41-476A-BBC2-7D3216B08C4D}"/>
                </c:ext>
              </c:extLst>
            </c:dLbl>
            <c:spPr>
              <a:noFill/>
              <a:ln w="25328">
                <a:noFill/>
              </a:ln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Расходы бюджета</c:v>
                </c:pt>
              </c:strCache>
            </c:strRef>
          </c:cat>
          <c:val>
            <c:numRef>
              <c:f>Лист1!$C$2</c:f>
              <c:numCache>
                <c:formatCode>#,##0</c:formatCode>
                <c:ptCount val="1"/>
                <c:pt idx="0">
                  <c:v>270005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C41-476A-BBC2-7D3216B08C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6679936"/>
        <c:axId val="6771840"/>
        <c:axId val="0"/>
      </c:bar3DChart>
      <c:catAx>
        <c:axId val="6679936"/>
        <c:scaling>
          <c:orientation val="minMax"/>
        </c:scaling>
        <c:delete val="1"/>
        <c:axPos val="b"/>
        <c:numFmt formatCode="\О\с\н\о\в\н\о\й" sourceLinked="0"/>
        <c:majorTickMark val="none"/>
        <c:minorTickMark val="none"/>
        <c:tickLblPos val="nextTo"/>
        <c:crossAx val="6771840"/>
        <c:crosses val="autoZero"/>
        <c:auto val="1"/>
        <c:lblAlgn val="ctr"/>
        <c:lblOffset val="100"/>
        <c:noMultiLvlLbl val="0"/>
      </c:catAx>
      <c:valAx>
        <c:axId val="6771840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6679936"/>
        <c:crosses val="autoZero"/>
        <c:crossBetween val="between"/>
      </c:valAx>
      <c:spPr>
        <a:noFill/>
        <a:ln w="25328">
          <a:noFill/>
        </a:ln>
      </c:spPr>
    </c:plotArea>
    <c:legend>
      <c:legendPos val="b"/>
      <c:layout>
        <c:manualLayout>
          <c:xMode val="edge"/>
          <c:yMode val="edge"/>
          <c:x val="0.18893776073266427"/>
          <c:y val="0.73285079302886957"/>
          <c:w val="0.66708025133221982"/>
          <c:h val="0.1479556144590836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897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depthPercent val="10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6495398705083122E-2"/>
          <c:y val="1.2868320371054459E-2"/>
          <c:w val="0.94348743255541212"/>
          <c:h val="0.64042765177135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-9.392133069980426E-4"/>
                  <c:y val="0.28457859611407782"/>
                </c:manualLayout>
              </c:layout>
              <c:tx>
                <c:rich>
                  <a:bodyPr/>
                  <a:lstStyle/>
                  <a:p>
                    <a:fld id="{F2F72324-3621-4DAA-A871-6DB9EF2EC40B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F28-4C10-933B-6A15A72F266D}"/>
                </c:ext>
              </c:extLst>
            </c:dLbl>
            <c:spPr>
              <a:noFill/>
              <a:ln w="25328">
                <a:noFill/>
              </a:ln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Дефицит (профицит)бюджета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3398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28-4C10-933B-6A15A72F266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-4.4994375703037125E-3"/>
                  <c:y val="0.13234081197861497"/>
                </c:manualLayout>
              </c:layout>
              <c:spPr>
                <a:noFill/>
                <a:ln w="25328">
                  <a:noFill/>
                </a:ln>
              </c:spPr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381345048404382"/>
                      <c:h val="0.1013402372860338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1F28-4C10-933B-6A15A72F266D}"/>
                </c:ext>
              </c:extLst>
            </c:dLbl>
            <c:spPr>
              <a:noFill/>
              <a:ln w="25328">
                <a:noFill/>
              </a:ln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Дефицит (профицит)бюджета</c:v>
                </c:pt>
              </c:strCache>
            </c:strRef>
          </c:cat>
          <c:val>
            <c:numRef>
              <c:f>Лист1!$C$2</c:f>
              <c:numCache>
                <c:formatCode>#,##0</c:formatCode>
                <c:ptCount val="1"/>
                <c:pt idx="0">
                  <c:v>904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F28-4C10-933B-6A15A72F26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6679936"/>
        <c:axId val="6771840"/>
        <c:axId val="0"/>
      </c:bar3DChart>
      <c:catAx>
        <c:axId val="6679936"/>
        <c:scaling>
          <c:orientation val="minMax"/>
        </c:scaling>
        <c:delete val="1"/>
        <c:axPos val="b"/>
        <c:numFmt formatCode="\О\с\н\о\в\н\о\й" sourceLinked="0"/>
        <c:majorTickMark val="none"/>
        <c:minorTickMark val="none"/>
        <c:tickLblPos val="low"/>
        <c:crossAx val="6771840"/>
        <c:crosses val="autoZero"/>
        <c:auto val="0"/>
        <c:lblAlgn val="ctr"/>
        <c:lblOffset val="100"/>
        <c:noMultiLvlLbl val="0"/>
      </c:catAx>
      <c:valAx>
        <c:axId val="6771840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6679936"/>
        <c:crosses val="autoZero"/>
        <c:crossBetween val="between"/>
      </c:valAx>
      <c:spPr>
        <a:noFill/>
        <a:ln w="25328">
          <a:noFill/>
        </a:ln>
      </c:spPr>
    </c:plotArea>
    <c:legend>
      <c:legendPos val="b"/>
      <c:layout>
        <c:manualLayout>
          <c:xMode val="edge"/>
          <c:yMode val="edge"/>
          <c:x val="0.14537151360017006"/>
          <c:y val="0.69314854943528492"/>
          <c:w val="0.66708025133221982"/>
          <c:h val="0.1479556144590836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897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6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426341212350426"/>
          <c:y val="0"/>
          <c:w val="0.74675630957541861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99CCFF"/>
              </a:solidFill>
            </c:spPr>
            <c:extLst>
              <c:ext xmlns:c16="http://schemas.microsoft.com/office/drawing/2014/chart" uri="{C3380CC4-5D6E-409C-BE32-E72D297353CC}">
                <c16:uniqueId val="{00000000-003D-46E0-AD57-D5CB71782410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003D-46E0-AD57-D5CB71782410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2-003D-46E0-AD57-D5CB71782410}"/>
              </c:ext>
            </c:extLst>
          </c:dPt>
          <c:dLbls>
            <c:dLbl>
              <c:idx val="0"/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164174748774286"/>
                      <c:h val="0.1528773072747013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003D-46E0-AD57-D5CB71782410}"/>
                </c:ext>
              </c:extLst>
            </c:dLbl>
            <c:dLbl>
              <c:idx val="1"/>
              <c:layout>
                <c:manualLayout>
                  <c:x val="9.5631431071772272E-2"/>
                  <c:y val="2.370756808783888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03D-46E0-AD57-D5CB71782410}"/>
                </c:ext>
              </c:extLst>
            </c:dLbl>
            <c:dLbl>
              <c:idx val="2"/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597010300244862"/>
                      <c:h val="0.1528773072747013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003D-46E0-AD57-D5CB71782410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90152</c:v>
                </c:pt>
                <c:pt idx="1">
                  <c:v>9025</c:v>
                </c:pt>
                <c:pt idx="2">
                  <c:v>171732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03D-46E0-AD57-D5CB717824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124">
          <a:noFill/>
        </a:ln>
      </c:spPr>
    </c:plotArea>
    <c:legend>
      <c:legendPos val="r"/>
      <c:layout>
        <c:manualLayout>
          <c:xMode val="edge"/>
          <c:yMode val="edge"/>
          <c:x val="0"/>
          <c:y val="0.74871400184544878"/>
          <c:w val="0.78905826771653542"/>
          <c:h val="0.19892636104861511"/>
        </c:manualLayout>
      </c:layout>
      <c:overlay val="0"/>
      <c:txPr>
        <a:bodyPr/>
        <a:lstStyle/>
        <a:p>
          <a:pPr>
            <a:defRPr sz="1187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8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013611894362514"/>
          <c:y val="1.8008608611388862E-2"/>
          <c:w val="0.74986393569456478"/>
          <c:h val="0.9479413128695756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3399FF"/>
            </a:solidFill>
          </c:spPr>
          <c:invertIfNegative val="0"/>
          <c:dLbls>
            <c:dLbl>
              <c:idx val="1"/>
              <c:layout>
                <c:manualLayout>
                  <c:x val="-1.0328283083331036E-3"/>
                  <c:y val="-2.449573504178458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36C-4DB3-9167-B67048EA79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Штрафы</c:v>
                </c:pt>
                <c:pt idx="1">
                  <c:v>Доходы от оказания платных услуг и компенсации затрат</c:v>
                </c:pt>
                <c:pt idx="2">
                  <c:v>Доходы от использования имущества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  <c:pt idx="5">
                  <c:v>Единый сельскохозяйственный налог</c:v>
                </c:pt>
                <c:pt idx="6">
                  <c:v>Акцизы по подакцизным товарам</c:v>
                </c:pt>
                <c:pt idx="7">
                  <c:v>НДФЛ</c:v>
                </c:pt>
              </c:strCache>
            </c:strRef>
          </c:cat>
          <c:val>
            <c:numRef>
              <c:f>Лист1!$B$2:$B$9</c:f>
              <c:numCache>
                <c:formatCode>#,##0</c:formatCode>
                <c:ptCount val="8"/>
                <c:pt idx="0">
                  <c:v>625</c:v>
                </c:pt>
                <c:pt idx="1">
                  <c:v>91</c:v>
                </c:pt>
                <c:pt idx="2">
                  <c:v>3473</c:v>
                </c:pt>
                <c:pt idx="3">
                  <c:v>3771</c:v>
                </c:pt>
                <c:pt idx="4">
                  <c:v>8645</c:v>
                </c:pt>
                <c:pt idx="5">
                  <c:v>11</c:v>
                </c:pt>
                <c:pt idx="6">
                  <c:v>8855</c:v>
                </c:pt>
                <c:pt idx="7">
                  <c:v>57888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50-4B7C-AD08-5A16091920D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Штрафы</c:v>
                </c:pt>
                <c:pt idx="1">
                  <c:v>Доходы от оказания платных услуг и компенсации затрат</c:v>
                </c:pt>
                <c:pt idx="2">
                  <c:v>Доходы от использования имущества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  <c:pt idx="5">
                  <c:v>Единый сельскохозяйственный налог</c:v>
                </c:pt>
                <c:pt idx="6">
                  <c:v>Акцизы по подакцизным товарам</c:v>
                </c:pt>
                <c:pt idx="7">
                  <c:v>НДФЛ</c:v>
                </c:pt>
              </c:strCache>
            </c:strRef>
          </c:cat>
          <c:val>
            <c:numRef>
              <c:f>Лист1!$C$2:$C$9</c:f>
              <c:numCache>
                <c:formatCode>#,##0</c:formatCode>
                <c:ptCount val="8"/>
                <c:pt idx="0">
                  <c:v>1641</c:v>
                </c:pt>
                <c:pt idx="1">
                  <c:v>186</c:v>
                </c:pt>
                <c:pt idx="2">
                  <c:v>5138</c:v>
                </c:pt>
                <c:pt idx="3">
                  <c:v>4212</c:v>
                </c:pt>
                <c:pt idx="4">
                  <c:v>8369</c:v>
                </c:pt>
                <c:pt idx="5">
                  <c:v>1</c:v>
                </c:pt>
                <c:pt idx="6">
                  <c:v>10013</c:v>
                </c:pt>
                <c:pt idx="7">
                  <c:v>67557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650-4B7C-AD08-5A16091920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667008"/>
        <c:axId val="16668544"/>
      </c:barChart>
      <c:catAx>
        <c:axId val="1666700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6668544"/>
        <c:crosses val="autoZero"/>
        <c:auto val="1"/>
        <c:lblAlgn val="ctr"/>
        <c:lblOffset val="100"/>
        <c:noMultiLvlLbl val="0"/>
      </c:catAx>
      <c:valAx>
        <c:axId val="16668544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66670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014237169240151"/>
          <c:y val="0.16952726703205817"/>
          <c:w val="0.29986411493464171"/>
          <c:h val="0.11700125094348775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597127348756751E-2"/>
          <c:y val="3.0866359269839369E-2"/>
          <c:w val="0.93657193319394594"/>
          <c:h val="0.867453180682210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 2023 года </c:v>
                </c:pt>
              </c:strCache>
            </c:strRef>
          </c:tx>
          <c:spPr>
            <a:solidFill>
              <a:srgbClr val="33CC3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relaxedInset"/>
              <a:bevelB prst="relaxedInse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3CC33"/>
              </a:solidFill>
              <a:ln>
                <a:solidFill>
                  <a:srgbClr val="33CC33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prst="relaxedInset"/>
                <a:bevelB prst="relaxedInset"/>
              </a:sp3d>
            </c:spPr>
            <c:extLst>
              <c:ext xmlns:c16="http://schemas.microsoft.com/office/drawing/2014/chart" uri="{C3380CC4-5D6E-409C-BE32-E72D297353CC}">
                <c16:uniqueId val="{00000003-C324-46F8-9119-7C7A26E09B6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57888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24-46F8-9119-7C7A26E09B6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 2024 года</c:v>
                </c:pt>
              </c:strCache>
            </c:strRef>
          </c:tx>
          <c:spPr>
            <a:solidFill>
              <a:srgbClr val="3399F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relaxedInset"/>
              <a:bevelB prst="relaxedInse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64318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24-46F8-9119-7C7A26E09B6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Факт 2024 года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relaxedInset"/>
              <a:bevelB prst="relaxedInse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67557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24-46F8-9119-7C7A26E09B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815961800"/>
        <c:axId val="815956224"/>
      </c:barChart>
      <c:catAx>
        <c:axId val="8159618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15956224"/>
        <c:crosses val="autoZero"/>
        <c:auto val="1"/>
        <c:lblAlgn val="ctr"/>
        <c:lblOffset val="100"/>
        <c:noMultiLvlLbl val="0"/>
      </c:catAx>
      <c:valAx>
        <c:axId val="8159562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15961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9100165341105885E-2"/>
          <c:y val="0.33610984832654273"/>
          <c:w val="0.8911805233904585"/>
          <c:h val="0.5018751134255667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 2023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8.6455535441596135E-3"/>
                  <c:y val="8.62968494259471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83F-4675-912D-4B81EBD4576B}"/>
                </c:ext>
              </c:extLst>
            </c:dLbl>
            <c:dLbl>
              <c:idx val="1"/>
              <c:layout>
                <c:manualLayout>
                  <c:x val="6.4841651581196858E-3"/>
                  <c:y val="0.179635390306426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83F-4675-912D-4B81EBD457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Налог на имущество физических лиц</c:v>
                </c:pt>
                <c:pt idx="1">
                  <c:v>Земельный налог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3771</c:v>
                </c:pt>
                <c:pt idx="1">
                  <c:v>8645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BD1-49DF-B50C-0477B5990C0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 2024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BBD1-49DF-B50C-0477B5990C03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BBD1-49DF-B50C-0477B5990C03}"/>
              </c:ext>
            </c:extLst>
          </c:dPt>
          <c:dLbls>
            <c:dLbl>
              <c:idx val="0"/>
              <c:layout>
                <c:manualLayout>
                  <c:x val="1.2968330316239372E-2"/>
                  <c:y val="0.101249038172713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BD1-49DF-B50C-0477B5990C03}"/>
                </c:ext>
              </c:extLst>
            </c:dLbl>
            <c:dLbl>
              <c:idx val="1"/>
              <c:layout>
                <c:manualLayout>
                  <c:x val="1.1671497284615339E-2"/>
                  <c:y val="0.215562468367712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BD1-49DF-B50C-0477B5990C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Налог на имущество физических лиц</c:v>
                </c:pt>
                <c:pt idx="1">
                  <c:v>Земельный налог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4212</c:v>
                </c:pt>
                <c:pt idx="1">
                  <c:v>8369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BD1-49DF-B50C-0477B5990C0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87307008"/>
        <c:axId val="87308544"/>
        <c:axId val="0"/>
      </c:bar3DChart>
      <c:catAx>
        <c:axId val="87307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7308544"/>
        <c:crosses val="autoZero"/>
        <c:auto val="1"/>
        <c:lblAlgn val="ctr"/>
        <c:lblOffset val="100"/>
        <c:noMultiLvlLbl val="0"/>
      </c:catAx>
      <c:valAx>
        <c:axId val="8730854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1"/>
        <c:majorTickMark val="out"/>
        <c:minorTickMark val="none"/>
        <c:tickLblPos val="nextTo"/>
        <c:crossAx val="873070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757394030400335"/>
          <c:y val="0.73914261135278747"/>
          <c:w val="0.13141159696852853"/>
          <c:h val="0.18114386390470805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600" b="1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039672492530067"/>
          <c:y val="5.1999870548196429E-2"/>
          <c:w val="0.47192029102193328"/>
          <c:h val="0.826569895020450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 2023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9933FF"/>
              </a:solidFill>
            </a:ln>
            <a:effectLst/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r>
                      <a:rPr lang="en-US" sz="1500">
                        <a:solidFill>
                          <a:schemeClr val="bg1"/>
                        </a:solidFill>
                      </a:rPr>
                      <a:t>31,4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B6F-4A46-B30B-56DB256E40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Аренда муниципального имущества</c:v>
                </c:pt>
                <c:pt idx="1">
                  <c:v>Аренда земельных участков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1846</c:v>
                </c:pt>
                <c:pt idx="1">
                  <c:v>1627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6F-4A46-B30B-56DB256E40B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 2024</c:v>
                </c:pt>
              </c:strCache>
            </c:strRef>
          </c:tx>
          <c:spPr>
            <a:solidFill>
              <a:srgbClr val="FF3300"/>
            </a:solidFill>
            <a:effectLst/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r>
                      <a:rPr lang="en-US" sz="1600" dirty="0">
                        <a:solidFill>
                          <a:schemeClr val="bg1"/>
                        </a:solidFill>
                      </a:rPr>
                      <a:t>8,6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DB6F-4A46-B30B-56DB256E40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Аренда муниципального имущества</c:v>
                </c:pt>
                <c:pt idx="1">
                  <c:v>Аренда земельных участков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1740</c:v>
                </c:pt>
                <c:pt idx="1">
                  <c:v>3397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B6F-4A46-B30B-56DB256E40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0808576"/>
        <c:axId val="100810112"/>
      </c:barChart>
      <c:catAx>
        <c:axId val="100808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0810112"/>
        <c:crosses val="autoZero"/>
        <c:auto val="1"/>
        <c:lblAlgn val="ctr"/>
        <c:lblOffset val="100"/>
        <c:noMultiLvlLbl val="0"/>
      </c:catAx>
      <c:valAx>
        <c:axId val="1008101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10080857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871606235065834E-2"/>
          <c:y val="0.14401063384945742"/>
          <c:w val="0.51224652003784654"/>
          <c:h val="0.6008594314823978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3399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2"/>
                <c:pt idx="0">
                  <c:v>Факт 2023</c:v>
                </c:pt>
                <c:pt idx="1">
                  <c:v>Факт 2024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2"/>
                <c:pt idx="0">
                  <c:v>625</c:v>
                </c:pt>
                <c:pt idx="1">
                  <c:v>1641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0D-4331-8E0C-D2135E6357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overlap val="100"/>
        <c:axId val="100928896"/>
        <c:axId val="100938880"/>
      </c:barChart>
      <c:catAx>
        <c:axId val="100928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00938880"/>
        <c:crosses val="autoZero"/>
        <c:auto val="1"/>
        <c:lblAlgn val="ctr"/>
        <c:lblOffset val="100"/>
        <c:noMultiLvlLbl val="0"/>
      </c:catAx>
      <c:valAx>
        <c:axId val="100938880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009288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06724F-9FCA-4009-BE31-A474C78C4B11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13921B-E7E3-4A67-BF18-8824C21916F9}">
      <dgm:prSet phldrT="[Текст]" custT="1"/>
      <dgm:spPr>
        <a:solidFill>
          <a:srgbClr val="3FE3F9"/>
        </a:solidFill>
      </dgm:spPr>
      <dgm:t>
        <a:bodyPr/>
        <a:lstStyle/>
        <a:p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Акцизы на дизельное топливо </a:t>
          </a:r>
        </a:p>
        <a:p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5 173 т.р.</a:t>
          </a:r>
        </a:p>
      </dgm:t>
    </dgm:pt>
    <dgm:pt modelId="{7119F89C-CC76-461E-B3D4-71E16845FA3A}" type="parTrans" cxnId="{819942AD-61D0-42A3-A66F-8DE11B8884DC}">
      <dgm:prSet/>
      <dgm:spPr/>
      <dgm:t>
        <a:bodyPr/>
        <a:lstStyle/>
        <a:p>
          <a:endParaRPr lang="ru-RU"/>
        </a:p>
      </dgm:t>
    </dgm:pt>
    <dgm:pt modelId="{277C3188-BD67-4509-BBDE-425D928A6B78}" type="sibTrans" cxnId="{819942AD-61D0-42A3-A66F-8DE11B8884DC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5CAC2C0A-2363-4AED-B452-EDB613998F34}">
      <dgm:prSet phldrT="[Текст]" custT="1"/>
      <dgm:spPr>
        <a:solidFill>
          <a:srgbClr val="3FE3F9"/>
        </a:solidFill>
      </dgm:spPr>
      <dgm:t>
        <a:bodyPr/>
        <a:lstStyle/>
        <a:p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Акцизы на моторные масла </a:t>
          </a:r>
        </a:p>
        <a:p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30 т.р.</a:t>
          </a:r>
        </a:p>
      </dgm:t>
    </dgm:pt>
    <dgm:pt modelId="{7C2E4978-F39B-4538-9464-0AB3826E1162}" type="parTrans" cxnId="{71EC2D22-1AC5-4A5D-9598-2F27B1803CBF}">
      <dgm:prSet/>
      <dgm:spPr/>
      <dgm:t>
        <a:bodyPr/>
        <a:lstStyle/>
        <a:p>
          <a:endParaRPr lang="ru-RU"/>
        </a:p>
      </dgm:t>
    </dgm:pt>
    <dgm:pt modelId="{5AB97D58-D82A-4C60-B2C4-DDFD5AE1C664}" type="sibTrans" cxnId="{71EC2D22-1AC5-4A5D-9598-2F27B1803CBF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D1FC9EB8-41A3-4E39-BDDA-EB32245205F7}">
      <dgm:prSet phldrT="[Текст]" custT="1"/>
      <dgm:spPr>
        <a:solidFill>
          <a:srgbClr val="3FE3F9"/>
        </a:solidFill>
      </dgm:spPr>
      <dgm:t>
        <a:bodyPr/>
        <a:lstStyle/>
        <a:p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Акцизы на прямогонный бензин </a:t>
          </a:r>
        </a:p>
        <a:p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-563 т.р</a:t>
          </a:r>
        </a:p>
      </dgm:t>
    </dgm:pt>
    <dgm:pt modelId="{8AAB37BB-3AA1-4D35-9155-D490408C447F}" type="parTrans" cxnId="{CF760274-9AC8-479C-8572-4D400B0A0CF0}">
      <dgm:prSet/>
      <dgm:spPr/>
      <dgm:t>
        <a:bodyPr/>
        <a:lstStyle/>
        <a:p>
          <a:endParaRPr lang="ru-RU"/>
        </a:p>
      </dgm:t>
    </dgm:pt>
    <dgm:pt modelId="{D0C400BA-082F-4A97-8E7A-864569A94238}" type="sibTrans" cxnId="{CF760274-9AC8-479C-8572-4D400B0A0CF0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31F23D74-3B1A-4AFD-8D05-A747A3230683}">
      <dgm:prSet phldrT="[Текст]" custT="1"/>
      <dgm:spPr>
        <a:solidFill>
          <a:srgbClr val="3FE3F9"/>
        </a:solidFill>
      </dgm:spPr>
      <dgm:t>
        <a:bodyPr/>
        <a:lstStyle/>
        <a:p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Акцизы на автомобильный бензин </a:t>
          </a:r>
        </a:p>
        <a:p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5 373т.р.</a:t>
          </a:r>
        </a:p>
      </dgm:t>
    </dgm:pt>
    <dgm:pt modelId="{A56C721E-6BCD-42EC-8F63-EC790FD113FC}" type="parTrans" cxnId="{9DF9BA7E-53DF-45FB-959C-7E1566EA873B}">
      <dgm:prSet/>
      <dgm:spPr/>
      <dgm:t>
        <a:bodyPr/>
        <a:lstStyle/>
        <a:p>
          <a:endParaRPr lang="ru-RU"/>
        </a:p>
      </dgm:t>
    </dgm:pt>
    <dgm:pt modelId="{3DE11F48-9F5E-4B2B-9813-44EA54DF140E}" type="sibTrans" cxnId="{9DF9BA7E-53DF-45FB-959C-7E1566EA873B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88ACBF4F-4089-4956-B31B-22E0DED26D89}" type="pres">
      <dgm:prSet presAssocID="{3106724F-9FCA-4009-BE31-A474C78C4B11}" presName="cycle" presStyleCnt="0">
        <dgm:presLayoutVars>
          <dgm:dir/>
          <dgm:resizeHandles val="exact"/>
        </dgm:presLayoutVars>
      </dgm:prSet>
      <dgm:spPr/>
    </dgm:pt>
    <dgm:pt modelId="{6AB09B43-FD44-4E86-B551-88E03063066E}" type="pres">
      <dgm:prSet presAssocID="{2713921B-E7E3-4A67-BF18-8824C21916F9}" presName="node" presStyleLbl="node1" presStyleIdx="0" presStyleCnt="4">
        <dgm:presLayoutVars>
          <dgm:bulletEnabled val="1"/>
        </dgm:presLayoutVars>
      </dgm:prSet>
      <dgm:spPr/>
    </dgm:pt>
    <dgm:pt modelId="{5CD83DF0-5235-43D2-81CE-D9F6941A0293}" type="pres">
      <dgm:prSet presAssocID="{2713921B-E7E3-4A67-BF18-8824C21916F9}" presName="spNode" presStyleCnt="0"/>
      <dgm:spPr/>
    </dgm:pt>
    <dgm:pt modelId="{B0762F29-E64A-422B-871B-A4CF5F97CD0B}" type="pres">
      <dgm:prSet presAssocID="{277C3188-BD67-4509-BBDE-425D928A6B78}" presName="sibTrans" presStyleLbl="sibTrans1D1" presStyleIdx="0" presStyleCnt="4"/>
      <dgm:spPr/>
    </dgm:pt>
    <dgm:pt modelId="{B0B96A19-63BE-4010-A54D-594FF80AE2F3}" type="pres">
      <dgm:prSet presAssocID="{5CAC2C0A-2363-4AED-B452-EDB613998F34}" presName="node" presStyleLbl="node1" presStyleIdx="1" presStyleCnt="4">
        <dgm:presLayoutVars>
          <dgm:bulletEnabled val="1"/>
        </dgm:presLayoutVars>
      </dgm:prSet>
      <dgm:spPr/>
    </dgm:pt>
    <dgm:pt modelId="{50324FCB-DDD8-45FC-BCF7-3B72C0DDBAD1}" type="pres">
      <dgm:prSet presAssocID="{5CAC2C0A-2363-4AED-B452-EDB613998F34}" presName="spNode" presStyleCnt="0"/>
      <dgm:spPr/>
    </dgm:pt>
    <dgm:pt modelId="{6471E7D8-2099-4752-B607-D64B043E9A84}" type="pres">
      <dgm:prSet presAssocID="{5AB97D58-D82A-4C60-B2C4-DDFD5AE1C664}" presName="sibTrans" presStyleLbl="sibTrans1D1" presStyleIdx="1" presStyleCnt="4"/>
      <dgm:spPr/>
    </dgm:pt>
    <dgm:pt modelId="{20F677EB-71DB-4CF9-96B9-60CABA54D2B5}" type="pres">
      <dgm:prSet presAssocID="{D1FC9EB8-41A3-4E39-BDDA-EB32245205F7}" presName="node" presStyleLbl="node1" presStyleIdx="2" presStyleCnt="4">
        <dgm:presLayoutVars>
          <dgm:bulletEnabled val="1"/>
        </dgm:presLayoutVars>
      </dgm:prSet>
      <dgm:spPr/>
    </dgm:pt>
    <dgm:pt modelId="{20C7CBDD-8814-4209-B0CA-6DA45AEE0860}" type="pres">
      <dgm:prSet presAssocID="{D1FC9EB8-41A3-4E39-BDDA-EB32245205F7}" presName="spNode" presStyleCnt="0"/>
      <dgm:spPr/>
    </dgm:pt>
    <dgm:pt modelId="{4E9A822B-CB10-4798-B731-5AFAD17D1A42}" type="pres">
      <dgm:prSet presAssocID="{D0C400BA-082F-4A97-8E7A-864569A94238}" presName="sibTrans" presStyleLbl="sibTrans1D1" presStyleIdx="2" presStyleCnt="4"/>
      <dgm:spPr/>
    </dgm:pt>
    <dgm:pt modelId="{8813C21D-91C9-4944-BA7D-AC23B41214FF}" type="pres">
      <dgm:prSet presAssocID="{31F23D74-3B1A-4AFD-8D05-A747A3230683}" presName="node" presStyleLbl="node1" presStyleIdx="3" presStyleCnt="4">
        <dgm:presLayoutVars>
          <dgm:bulletEnabled val="1"/>
        </dgm:presLayoutVars>
      </dgm:prSet>
      <dgm:spPr/>
    </dgm:pt>
    <dgm:pt modelId="{4DFCCE77-5505-4002-B9AE-4585C9CFEC8D}" type="pres">
      <dgm:prSet presAssocID="{31F23D74-3B1A-4AFD-8D05-A747A3230683}" presName="spNode" presStyleCnt="0"/>
      <dgm:spPr/>
    </dgm:pt>
    <dgm:pt modelId="{A46C5569-CF66-4B36-B1A5-2122A787B064}" type="pres">
      <dgm:prSet presAssocID="{3DE11F48-9F5E-4B2B-9813-44EA54DF140E}" presName="sibTrans" presStyleLbl="sibTrans1D1" presStyleIdx="3" presStyleCnt="4"/>
      <dgm:spPr/>
    </dgm:pt>
  </dgm:ptLst>
  <dgm:cxnLst>
    <dgm:cxn modelId="{97C0DA0C-12DB-42B9-AF5F-51F8F53A7F03}" type="presOf" srcId="{5AB97D58-D82A-4C60-B2C4-DDFD5AE1C664}" destId="{6471E7D8-2099-4752-B607-D64B043E9A84}" srcOrd="0" destOrd="0" presId="urn:microsoft.com/office/officeart/2005/8/layout/cycle6"/>
    <dgm:cxn modelId="{71EC2D22-1AC5-4A5D-9598-2F27B1803CBF}" srcId="{3106724F-9FCA-4009-BE31-A474C78C4B11}" destId="{5CAC2C0A-2363-4AED-B452-EDB613998F34}" srcOrd="1" destOrd="0" parTransId="{7C2E4978-F39B-4538-9464-0AB3826E1162}" sibTransId="{5AB97D58-D82A-4C60-B2C4-DDFD5AE1C664}"/>
    <dgm:cxn modelId="{9F9FF56F-1268-42EB-B40B-0FB34864FA7A}" type="presOf" srcId="{3106724F-9FCA-4009-BE31-A474C78C4B11}" destId="{88ACBF4F-4089-4956-B31B-22E0DED26D89}" srcOrd="0" destOrd="0" presId="urn:microsoft.com/office/officeart/2005/8/layout/cycle6"/>
    <dgm:cxn modelId="{CF760274-9AC8-479C-8572-4D400B0A0CF0}" srcId="{3106724F-9FCA-4009-BE31-A474C78C4B11}" destId="{D1FC9EB8-41A3-4E39-BDDA-EB32245205F7}" srcOrd="2" destOrd="0" parTransId="{8AAB37BB-3AA1-4D35-9155-D490408C447F}" sibTransId="{D0C400BA-082F-4A97-8E7A-864569A94238}"/>
    <dgm:cxn modelId="{F9BFC677-464C-4CEF-84B3-3789A0B8F951}" type="presOf" srcId="{31F23D74-3B1A-4AFD-8D05-A747A3230683}" destId="{8813C21D-91C9-4944-BA7D-AC23B41214FF}" srcOrd="0" destOrd="0" presId="urn:microsoft.com/office/officeart/2005/8/layout/cycle6"/>
    <dgm:cxn modelId="{9DF9BA7E-53DF-45FB-959C-7E1566EA873B}" srcId="{3106724F-9FCA-4009-BE31-A474C78C4B11}" destId="{31F23D74-3B1A-4AFD-8D05-A747A3230683}" srcOrd="3" destOrd="0" parTransId="{A56C721E-6BCD-42EC-8F63-EC790FD113FC}" sibTransId="{3DE11F48-9F5E-4B2B-9813-44EA54DF140E}"/>
    <dgm:cxn modelId="{BAB9CC8D-34D9-4D1A-9EEC-01D63B4DD12A}" type="presOf" srcId="{D1FC9EB8-41A3-4E39-BDDA-EB32245205F7}" destId="{20F677EB-71DB-4CF9-96B9-60CABA54D2B5}" srcOrd="0" destOrd="0" presId="urn:microsoft.com/office/officeart/2005/8/layout/cycle6"/>
    <dgm:cxn modelId="{819942AD-61D0-42A3-A66F-8DE11B8884DC}" srcId="{3106724F-9FCA-4009-BE31-A474C78C4B11}" destId="{2713921B-E7E3-4A67-BF18-8824C21916F9}" srcOrd="0" destOrd="0" parTransId="{7119F89C-CC76-461E-B3D4-71E16845FA3A}" sibTransId="{277C3188-BD67-4509-BBDE-425D928A6B78}"/>
    <dgm:cxn modelId="{AD1252AE-E824-4675-83FC-4B44EF0FF811}" type="presOf" srcId="{2713921B-E7E3-4A67-BF18-8824C21916F9}" destId="{6AB09B43-FD44-4E86-B551-88E03063066E}" srcOrd="0" destOrd="0" presId="urn:microsoft.com/office/officeart/2005/8/layout/cycle6"/>
    <dgm:cxn modelId="{C612E7C5-ECAC-4B26-A99B-91795FAB339F}" type="presOf" srcId="{5CAC2C0A-2363-4AED-B452-EDB613998F34}" destId="{B0B96A19-63BE-4010-A54D-594FF80AE2F3}" srcOrd="0" destOrd="0" presId="urn:microsoft.com/office/officeart/2005/8/layout/cycle6"/>
    <dgm:cxn modelId="{1254DCC7-90B5-49EC-942E-9B6154F7566D}" type="presOf" srcId="{D0C400BA-082F-4A97-8E7A-864569A94238}" destId="{4E9A822B-CB10-4798-B731-5AFAD17D1A42}" srcOrd="0" destOrd="0" presId="urn:microsoft.com/office/officeart/2005/8/layout/cycle6"/>
    <dgm:cxn modelId="{1EA136FA-855B-4148-B394-C38FF36BFF98}" type="presOf" srcId="{3DE11F48-9F5E-4B2B-9813-44EA54DF140E}" destId="{A46C5569-CF66-4B36-B1A5-2122A787B064}" srcOrd="0" destOrd="0" presId="urn:microsoft.com/office/officeart/2005/8/layout/cycle6"/>
    <dgm:cxn modelId="{E4366CFF-6C22-48F9-A97D-67039A4B7B44}" type="presOf" srcId="{277C3188-BD67-4509-BBDE-425D928A6B78}" destId="{B0762F29-E64A-422B-871B-A4CF5F97CD0B}" srcOrd="0" destOrd="0" presId="urn:microsoft.com/office/officeart/2005/8/layout/cycle6"/>
    <dgm:cxn modelId="{1CA0EA5E-63FD-415D-8908-18A6F4873C25}" type="presParOf" srcId="{88ACBF4F-4089-4956-B31B-22E0DED26D89}" destId="{6AB09B43-FD44-4E86-B551-88E03063066E}" srcOrd="0" destOrd="0" presId="urn:microsoft.com/office/officeart/2005/8/layout/cycle6"/>
    <dgm:cxn modelId="{9A730A11-A3DC-4335-9B4A-40B99024C3CC}" type="presParOf" srcId="{88ACBF4F-4089-4956-B31B-22E0DED26D89}" destId="{5CD83DF0-5235-43D2-81CE-D9F6941A0293}" srcOrd="1" destOrd="0" presId="urn:microsoft.com/office/officeart/2005/8/layout/cycle6"/>
    <dgm:cxn modelId="{5D36566E-268A-4314-8F67-5B8EDE5A5F7C}" type="presParOf" srcId="{88ACBF4F-4089-4956-B31B-22E0DED26D89}" destId="{B0762F29-E64A-422B-871B-A4CF5F97CD0B}" srcOrd="2" destOrd="0" presId="urn:microsoft.com/office/officeart/2005/8/layout/cycle6"/>
    <dgm:cxn modelId="{9FED2299-B424-4077-A5E6-A01763A50E7F}" type="presParOf" srcId="{88ACBF4F-4089-4956-B31B-22E0DED26D89}" destId="{B0B96A19-63BE-4010-A54D-594FF80AE2F3}" srcOrd="3" destOrd="0" presId="urn:microsoft.com/office/officeart/2005/8/layout/cycle6"/>
    <dgm:cxn modelId="{EB42872B-26A7-46EA-9B96-F1AB699FF986}" type="presParOf" srcId="{88ACBF4F-4089-4956-B31B-22E0DED26D89}" destId="{50324FCB-DDD8-45FC-BCF7-3B72C0DDBAD1}" srcOrd="4" destOrd="0" presId="urn:microsoft.com/office/officeart/2005/8/layout/cycle6"/>
    <dgm:cxn modelId="{F0E548C5-5ACF-4249-9386-6E454FBCBFB7}" type="presParOf" srcId="{88ACBF4F-4089-4956-B31B-22E0DED26D89}" destId="{6471E7D8-2099-4752-B607-D64B043E9A84}" srcOrd="5" destOrd="0" presId="urn:microsoft.com/office/officeart/2005/8/layout/cycle6"/>
    <dgm:cxn modelId="{0EA81B95-80BE-413C-A2B4-B0B73147A3E6}" type="presParOf" srcId="{88ACBF4F-4089-4956-B31B-22E0DED26D89}" destId="{20F677EB-71DB-4CF9-96B9-60CABA54D2B5}" srcOrd="6" destOrd="0" presId="urn:microsoft.com/office/officeart/2005/8/layout/cycle6"/>
    <dgm:cxn modelId="{ACB49429-A208-48B1-B9F1-64A8F7763586}" type="presParOf" srcId="{88ACBF4F-4089-4956-B31B-22E0DED26D89}" destId="{20C7CBDD-8814-4209-B0CA-6DA45AEE0860}" srcOrd="7" destOrd="0" presId="urn:microsoft.com/office/officeart/2005/8/layout/cycle6"/>
    <dgm:cxn modelId="{5590B09C-D5AC-4638-B656-5A94105BE802}" type="presParOf" srcId="{88ACBF4F-4089-4956-B31B-22E0DED26D89}" destId="{4E9A822B-CB10-4798-B731-5AFAD17D1A42}" srcOrd="8" destOrd="0" presId="urn:microsoft.com/office/officeart/2005/8/layout/cycle6"/>
    <dgm:cxn modelId="{9A3F9498-9731-4B42-880F-15173F973FF3}" type="presParOf" srcId="{88ACBF4F-4089-4956-B31B-22E0DED26D89}" destId="{8813C21D-91C9-4944-BA7D-AC23B41214FF}" srcOrd="9" destOrd="0" presId="urn:microsoft.com/office/officeart/2005/8/layout/cycle6"/>
    <dgm:cxn modelId="{EFFEB1C0-1A73-4092-92B3-70A2DF0CEF1F}" type="presParOf" srcId="{88ACBF4F-4089-4956-B31B-22E0DED26D89}" destId="{4DFCCE77-5505-4002-B9AE-4585C9CFEC8D}" srcOrd="10" destOrd="0" presId="urn:microsoft.com/office/officeart/2005/8/layout/cycle6"/>
    <dgm:cxn modelId="{84ACBF2B-5D93-436D-8E63-23A3895F36F9}" type="presParOf" srcId="{88ACBF4F-4089-4956-B31B-22E0DED26D89}" destId="{A46C5569-CF66-4B36-B1A5-2122A787B064}" srcOrd="11" destOrd="0" presId="urn:microsoft.com/office/officeart/2005/8/layout/cycle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06724F-9FCA-4009-BE31-A474C78C4B11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F23D74-3B1A-4AFD-8D05-A747A3230683}">
      <dgm:prSet phldrT="[Текст]" custT="1"/>
      <dgm:spPr>
        <a:solidFill>
          <a:srgbClr val="3FE3F9"/>
        </a:solidFill>
      </dgm:spPr>
      <dgm:t>
        <a:bodyPr/>
        <a:lstStyle/>
        <a:p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Акцизы на дизельное топливо </a:t>
          </a:r>
        </a:p>
        <a:p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4 588 </a:t>
          </a:r>
          <a:r>
            <a:rPr lang="ru-RU" sz="1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т.р</a:t>
          </a:r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A56C721E-6BCD-42EC-8F63-EC790FD113FC}" type="parTrans" cxnId="{9DF9BA7E-53DF-45FB-959C-7E1566EA873B}">
      <dgm:prSet/>
      <dgm:spPr/>
      <dgm:t>
        <a:bodyPr/>
        <a:lstStyle/>
        <a:p>
          <a:endParaRPr lang="ru-RU"/>
        </a:p>
      </dgm:t>
    </dgm:pt>
    <dgm:pt modelId="{3DE11F48-9F5E-4B2B-9813-44EA54DF140E}" type="sibTrans" cxnId="{9DF9BA7E-53DF-45FB-959C-7E1566EA873B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79C17205-0DB1-4B5E-85AD-E657CEAE73B6}">
      <dgm:prSet phldrT="[Текст]"/>
      <dgm:spPr>
        <a:solidFill>
          <a:srgbClr val="3FE3F9"/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Акцизы на моторные масла </a:t>
          </a:r>
        </a:p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24 т.р.</a:t>
          </a:r>
        </a:p>
      </dgm:t>
    </dgm:pt>
    <dgm:pt modelId="{3D4E503E-5388-4D84-9F0C-2FDD2C9D0784}" type="parTrans" cxnId="{73F4C650-73BA-405B-9FFE-DFAB6505613D}">
      <dgm:prSet/>
      <dgm:spPr/>
      <dgm:t>
        <a:bodyPr/>
        <a:lstStyle/>
        <a:p>
          <a:endParaRPr lang="ru-RU"/>
        </a:p>
      </dgm:t>
    </dgm:pt>
    <dgm:pt modelId="{55978306-E9E1-4A59-B4B2-DEE04BE3747B}" type="sibTrans" cxnId="{73F4C650-73BA-405B-9FFE-DFAB6505613D}">
      <dgm:prSet/>
      <dgm:spPr/>
      <dgm:t>
        <a:bodyPr/>
        <a:lstStyle/>
        <a:p>
          <a:endParaRPr lang="ru-RU"/>
        </a:p>
      </dgm:t>
    </dgm:pt>
    <dgm:pt modelId="{722ADF45-A2D7-48D0-87C8-7C19D971FE61}">
      <dgm:prSet phldrT="[Текст]"/>
      <dgm:spPr>
        <a:solidFill>
          <a:srgbClr val="3FE3F9"/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Акцизы на прямогонный бензин </a:t>
          </a:r>
        </a:p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-499 т.р</a:t>
          </a:r>
        </a:p>
      </dgm:t>
    </dgm:pt>
    <dgm:pt modelId="{DB2D8320-CBB8-469E-98ED-2159197E6F2D}" type="parTrans" cxnId="{144AF077-4106-46F7-B279-78C5028C0A41}">
      <dgm:prSet/>
      <dgm:spPr/>
      <dgm:t>
        <a:bodyPr/>
        <a:lstStyle/>
        <a:p>
          <a:endParaRPr lang="ru-RU"/>
        </a:p>
      </dgm:t>
    </dgm:pt>
    <dgm:pt modelId="{ADDEE265-7655-4851-89BF-F1E3DA677337}" type="sibTrans" cxnId="{144AF077-4106-46F7-B279-78C5028C0A41}">
      <dgm:prSet/>
      <dgm:spPr/>
      <dgm:t>
        <a:bodyPr/>
        <a:lstStyle/>
        <a:p>
          <a:endParaRPr lang="ru-RU"/>
        </a:p>
      </dgm:t>
    </dgm:pt>
    <dgm:pt modelId="{11C07464-9B0F-4526-8924-8A3F14B5FE83}">
      <dgm:prSet phldrT="[Текст]"/>
      <dgm:spPr>
        <a:solidFill>
          <a:srgbClr val="3FE3F9"/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Акцизы на автомобильный бензин </a:t>
          </a:r>
        </a:p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4 742 т.р.</a:t>
          </a:r>
          <a:endParaRPr lang="ru-RU"/>
        </a:p>
      </dgm:t>
    </dgm:pt>
    <dgm:pt modelId="{5FF0BFD3-76B9-4760-8DFB-B1BE561732D5}" type="parTrans" cxnId="{A8C0DD51-234D-4D0C-863E-CF36C0DBB97F}">
      <dgm:prSet/>
      <dgm:spPr/>
      <dgm:t>
        <a:bodyPr/>
        <a:lstStyle/>
        <a:p>
          <a:endParaRPr lang="ru-RU"/>
        </a:p>
      </dgm:t>
    </dgm:pt>
    <dgm:pt modelId="{4C52917B-A15E-4798-A348-D67B421C2FE8}" type="sibTrans" cxnId="{A8C0DD51-234D-4D0C-863E-CF36C0DBB97F}">
      <dgm:prSet/>
      <dgm:spPr/>
      <dgm:t>
        <a:bodyPr/>
        <a:lstStyle/>
        <a:p>
          <a:endParaRPr lang="ru-RU"/>
        </a:p>
      </dgm:t>
    </dgm:pt>
    <dgm:pt modelId="{88ACBF4F-4089-4956-B31B-22E0DED26D89}" type="pres">
      <dgm:prSet presAssocID="{3106724F-9FCA-4009-BE31-A474C78C4B11}" presName="cycle" presStyleCnt="0">
        <dgm:presLayoutVars>
          <dgm:dir/>
          <dgm:resizeHandles val="exact"/>
        </dgm:presLayoutVars>
      </dgm:prSet>
      <dgm:spPr/>
    </dgm:pt>
    <dgm:pt modelId="{8813C21D-91C9-4944-BA7D-AC23B41214FF}" type="pres">
      <dgm:prSet presAssocID="{31F23D74-3B1A-4AFD-8D05-A747A3230683}" presName="node" presStyleLbl="node1" presStyleIdx="0" presStyleCnt="4">
        <dgm:presLayoutVars>
          <dgm:bulletEnabled val="1"/>
        </dgm:presLayoutVars>
      </dgm:prSet>
      <dgm:spPr/>
    </dgm:pt>
    <dgm:pt modelId="{1422B8F5-05B5-4C4C-A668-8F063B165688}" type="pres">
      <dgm:prSet presAssocID="{31F23D74-3B1A-4AFD-8D05-A747A3230683}" presName="spNode" presStyleCnt="0"/>
      <dgm:spPr/>
    </dgm:pt>
    <dgm:pt modelId="{7DEA29AD-205C-4B8F-973E-8FB84110185D}" type="pres">
      <dgm:prSet presAssocID="{3DE11F48-9F5E-4B2B-9813-44EA54DF140E}" presName="sibTrans" presStyleLbl="sibTrans1D1" presStyleIdx="0" presStyleCnt="4"/>
      <dgm:spPr/>
    </dgm:pt>
    <dgm:pt modelId="{93152C78-74FC-4B81-BF47-81B41FE79DE1}" type="pres">
      <dgm:prSet presAssocID="{79C17205-0DB1-4B5E-85AD-E657CEAE73B6}" presName="node" presStyleLbl="node1" presStyleIdx="1" presStyleCnt="4">
        <dgm:presLayoutVars>
          <dgm:bulletEnabled val="1"/>
        </dgm:presLayoutVars>
      </dgm:prSet>
      <dgm:spPr/>
    </dgm:pt>
    <dgm:pt modelId="{D1F47CDE-CD6A-481B-9146-468AA77958FB}" type="pres">
      <dgm:prSet presAssocID="{79C17205-0DB1-4B5E-85AD-E657CEAE73B6}" presName="spNode" presStyleCnt="0"/>
      <dgm:spPr/>
    </dgm:pt>
    <dgm:pt modelId="{D6C0A171-B522-44C3-B737-D3DDFECF342A}" type="pres">
      <dgm:prSet presAssocID="{55978306-E9E1-4A59-B4B2-DEE04BE3747B}" presName="sibTrans" presStyleLbl="sibTrans1D1" presStyleIdx="1" presStyleCnt="4"/>
      <dgm:spPr/>
    </dgm:pt>
    <dgm:pt modelId="{4DB53F51-9E1A-4FB2-BC67-C99DC2383C44}" type="pres">
      <dgm:prSet presAssocID="{722ADF45-A2D7-48D0-87C8-7C19D971FE61}" presName="node" presStyleLbl="node1" presStyleIdx="2" presStyleCnt="4">
        <dgm:presLayoutVars>
          <dgm:bulletEnabled val="1"/>
        </dgm:presLayoutVars>
      </dgm:prSet>
      <dgm:spPr/>
    </dgm:pt>
    <dgm:pt modelId="{44934CCC-43E8-4CC5-8515-AF6399955685}" type="pres">
      <dgm:prSet presAssocID="{722ADF45-A2D7-48D0-87C8-7C19D971FE61}" presName="spNode" presStyleCnt="0"/>
      <dgm:spPr/>
    </dgm:pt>
    <dgm:pt modelId="{4DE89B61-A498-4EA1-91EB-3385CB8295FA}" type="pres">
      <dgm:prSet presAssocID="{ADDEE265-7655-4851-89BF-F1E3DA677337}" presName="sibTrans" presStyleLbl="sibTrans1D1" presStyleIdx="2" presStyleCnt="4"/>
      <dgm:spPr/>
    </dgm:pt>
    <dgm:pt modelId="{5A657233-2C8D-4DB8-B24E-B5F0A6BB13BD}" type="pres">
      <dgm:prSet presAssocID="{11C07464-9B0F-4526-8924-8A3F14B5FE83}" presName="node" presStyleLbl="node1" presStyleIdx="3" presStyleCnt="4">
        <dgm:presLayoutVars>
          <dgm:bulletEnabled val="1"/>
        </dgm:presLayoutVars>
      </dgm:prSet>
      <dgm:spPr/>
    </dgm:pt>
    <dgm:pt modelId="{95318639-B685-4D37-BFBF-2AB6185A83B7}" type="pres">
      <dgm:prSet presAssocID="{11C07464-9B0F-4526-8924-8A3F14B5FE83}" presName="spNode" presStyleCnt="0"/>
      <dgm:spPr/>
    </dgm:pt>
    <dgm:pt modelId="{98312D70-844E-47C8-A7B6-C4F4F23EB352}" type="pres">
      <dgm:prSet presAssocID="{4C52917B-A15E-4798-A348-D67B421C2FE8}" presName="sibTrans" presStyleLbl="sibTrans1D1" presStyleIdx="3" presStyleCnt="4"/>
      <dgm:spPr/>
    </dgm:pt>
  </dgm:ptLst>
  <dgm:cxnLst>
    <dgm:cxn modelId="{E1346724-FBC9-45C1-8F75-B296A6A513BC}" type="presOf" srcId="{11C07464-9B0F-4526-8924-8A3F14B5FE83}" destId="{5A657233-2C8D-4DB8-B24E-B5F0A6BB13BD}" srcOrd="0" destOrd="0" presId="urn:microsoft.com/office/officeart/2005/8/layout/cycle6"/>
    <dgm:cxn modelId="{6094F02B-F3DE-4C51-A584-77BCCC216A63}" type="presOf" srcId="{79C17205-0DB1-4B5E-85AD-E657CEAE73B6}" destId="{93152C78-74FC-4B81-BF47-81B41FE79DE1}" srcOrd="0" destOrd="0" presId="urn:microsoft.com/office/officeart/2005/8/layout/cycle6"/>
    <dgm:cxn modelId="{6589015E-071C-42A6-AFFA-096F75FE5DB6}" type="presOf" srcId="{722ADF45-A2D7-48D0-87C8-7C19D971FE61}" destId="{4DB53F51-9E1A-4FB2-BC67-C99DC2383C44}" srcOrd="0" destOrd="0" presId="urn:microsoft.com/office/officeart/2005/8/layout/cycle6"/>
    <dgm:cxn modelId="{9F9FF56F-1268-42EB-B40B-0FB34864FA7A}" type="presOf" srcId="{3106724F-9FCA-4009-BE31-A474C78C4B11}" destId="{88ACBF4F-4089-4956-B31B-22E0DED26D89}" srcOrd="0" destOrd="0" presId="urn:microsoft.com/office/officeart/2005/8/layout/cycle6"/>
    <dgm:cxn modelId="{73F4C650-73BA-405B-9FFE-DFAB6505613D}" srcId="{3106724F-9FCA-4009-BE31-A474C78C4B11}" destId="{79C17205-0DB1-4B5E-85AD-E657CEAE73B6}" srcOrd="1" destOrd="0" parTransId="{3D4E503E-5388-4D84-9F0C-2FDD2C9D0784}" sibTransId="{55978306-E9E1-4A59-B4B2-DEE04BE3747B}"/>
    <dgm:cxn modelId="{A8C0DD51-234D-4D0C-863E-CF36C0DBB97F}" srcId="{3106724F-9FCA-4009-BE31-A474C78C4B11}" destId="{11C07464-9B0F-4526-8924-8A3F14B5FE83}" srcOrd="3" destOrd="0" parTransId="{5FF0BFD3-76B9-4760-8DFB-B1BE561732D5}" sibTransId="{4C52917B-A15E-4798-A348-D67B421C2FE8}"/>
    <dgm:cxn modelId="{3104F775-77D8-4341-B628-C263C0D27451}" type="presOf" srcId="{3DE11F48-9F5E-4B2B-9813-44EA54DF140E}" destId="{7DEA29AD-205C-4B8F-973E-8FB84110185D}" srcOrd="0" destOrd="0" presId="urn:microsoft.com/office/officeart/2005/8/layout/cycle6"/>
    <dgm:cxn modelId="{F9BFC677-464C-4CEF-84B3-3789A0B8F951}" type="presOf" srcId="{31F23D74-3B1A-4AFD-8D05-A747A3230683}" destId="{8813C21D-91C9-4944-BA7D-AC23B41214FF}" srcOrd="0" destOrd="0" presId="urn:microsoft.com/office/officeart/2005/8/layout/cycle6"/>
    <dgm:cxn modelId="{144AF077-4106-46F7-B279-78C5028C0A41}" srcId="{3106724F-9FCA-4009-BE31-A474C78C4B11}" destId="{722ADF45-A2D7-48D0-87C8-7C19D971FE61}" srcOrd="2" destOrd="0" parTransId="{DB2D8320-CBB8-469E-98ED-2159197E6F2D}" sibTransId="{ADDEE265-7655-4851-89BF-F1E3DA677337}"/>
    <dgm:cxn modelId="{9DF9BA7E-53DF-45FB-959C-7E1566EA873B}" srcId="{3106724F-9FCA-4009-BE31-A474C78C4B11}" destId="{31F23D74-3B1A-4AFD-8D05-A747A3230683}" srcOrd="0" destOrd="0" parTransId="{A56C721E-6BCD-42EC-8F63-EC790FD113FC}" sibTransId="{3DE11F48-9F5E-4B2B-9813-44EA54DF140E}"/>
    <dgm:cxn modelId="{6E3D4BA3-A029-4EF5-9CAA-390CB8620576}" type="presOf" srcId="{55978306-E9E1-4A59-B4B2-DEE04BE3747B}" destId="{D6C0A171-B522-44C3-B737-D3DDFECF342A}" srcOrd="0" destOrd="0" presId="urn:microsoft.com/office/officeart/2005/8/layout/cycle6"/>
    <dgm:cxn modelId="{DAEF3FEF-A1A8-48FE-BCCB-61CF21950A36}" type="presOf" srcId="{4C52917B-A15E-4798-A348-D67B421C2FE8}" destId="{98312D70-844E-47C8-A7B6-C4F4F23EB352}" srcOrd="0" destOrd="0" presId="urn:microsoft.com/office/officeart/2005/8/layout/cycle6"/>
    <dgm:cxn modelId="{80A1AEF6-31F4-4B90-B21A-AB1C41F61C19}" type="presOf" srcId="{ADDEE265-7655-4851-89BF-F1E3DA677337}" destId="{4DE89B61-A498-4EA1-91EB-3385CB8295FA}" srcOrd="0" destOrd="0" presId="urn:microsoft.com/office/officeart/2005/8/layout/cycle6"/>
    <dgm:cxn modelId="{9A3F9498-9731-4B42-880F-15173F973FF3}" type="presParOf" srcId="{88ACBF4F-4089-4956-B31B-22E0DED26D89}" destId="{8813C21D-91C9-4944-BA7D-AC23B41214FF}" srcOrd="0" destOrd="0" presId="urn:microsoft.com/office/officeart/2005/8/layout/cycle6"/>
    <dgm:cxn modelId="{9D415A46-1094-462A-B9C9-F536207A719B}" type="presParOf" srcId="{88ACBF4F-4089-4956-B31B-22E0DED26D89}" destId="{1422B8F5-05B5-4C4C-A668-8F063B165688}" srcOrd="1" destOrd="0" presId="urn:microsoft.com/office/officeart/2005/8/layout/cycle6"/>
    <dgm:cxn modelId="{A1B2DB34-9470-485F-99C7-CCF8BDFF0DAC}" type="presParOf" srcId="{88ACBF4F-4089-4956-B31B-22E0DED26D89}" destId="{7DEA29AD-205C-4B8F-973E-8FB84110185D}" srcOrd="2" destOrd="0" presId="urn:microsoft.com/office/officeart/2005/8/layout/cycle6"/>
    <dgm:cxn modelId="{C094B70C-A6E1-4BC5-AC96-496142F325DA}" type="presParOf" srcId="{88ACBF4F-4089-4956-B31B-22E0DED26D89}" destId="{93152C78-74FC-4B81-BF47-81B41FE79DE1}" srcOrd="3" destOrd="0" presId="urn:microsoft.com/office/officeart/2005/8/layout/cycle6"/>
    <dgm:cxn modelId="{B97EC60A-53A9-4CE9-B134-62CD9AF16B9E}" type="presParOf" srcId="{88ACBF4F-4089-4956-B31B-22E0DED26D89}" destId="{D1F47CDE-CD6A-481B-9146-468AA77958FB}" srcOrd="4" destOrd="0" presId="urn:microsoft.com/office/officeart/2005/8/layout/cycle6"/>
    <dgm:cxn modelId="{526E0CA2-9122-481E-A28A-D6880CE6AF58}" type="presParOf" srcId="{88ACBF4F-4089-4956-B31B-22E0DED26D89}" destId="{D6C0A171-B522-44C3-B737-D3DDFECF342A}" srcOrd="5" destOrd="0" presId="urn:microsoft.com/office/officeart/2005/8/layout/cycle6"/>
    <dgm:cxn modelId="{24A7DD80-1159-4813-88A2-24AC82C16B79}" type="presParOf" srcId="{88ACBF4F-4089-4956-B31B-22E0DED26D89}" destId="{4DB53F51-9E1A-4FB2-BC67-C99DC2383C44}" srcOrd="6" destOrd="0" presId="urn:microsoft.com/office/officeart/2005/8/layout/cycle6"/>
    <dgm:cxn modelId="{06A9212E-CB30-49EA-8101-E1A7F48E90CB}" type="presParOf" srcId="{88ACBF4F-4089-4956-B31B-22E0DED26D89}" destId="{44934CCC-43E8-4CC5-8515-AF6399955685}" srcOrd="7" destOrd="0" presId="urn:microsoft.com/office/officeart/2005/8/layout/cycle6"/>
    <dgm:cxn modelId="{8DC9BCFD-2A0D-4A52-9DE7-9D89171615FF}" type="presParOf" srcId="{88ACBF4F-4089-4956-B31B-22E0DED26D89}" destId="{4DE89B61-A498-4EA1-91EB-3385CB8295FA}" srcOrd="8" destOrd="0" presId="urn:microsoft.com/office/officeart/2005/8/layout/cycle6"/>
    <dgm:cxn modelId="{9C0A78FC-9341-4853-A0AF-4BA4D21AA6CE}" type="presParOf" srcId="{88ACBF4F-4089-4956-B31B-22E0DED26D89}" destId="{5A657233-2C8D-4DB8-B24E-B5F0A6BB13BD}" srcOrd="9" destOrd="0" presId="urn:microsoft.com/office/officeart/2005/8/layout/cycle6"/>
    <dgm:cxn modelId="{B6061854-DB79-4841-B0E8-604963BCC904}" type="presParOf" srcId="{88ACBF4F-4089-4956-B31B-22E0DED26D89}" destId="{95318639-B685-4D37-BFBF-2AB6185A83B7}" srcOrd="10" destOrd="0" presId="urn:microsoft.com/office/officeart/2005/8/layout/cycle6"/>
    <dgm:cxn modelId="{19AD963F-2665-47D0-B189-3E99D0AF1F7E}" type="presParOf" srcId="{88ACBF4F-4089-4956-B31B-22E0DED26D89}" destId="{98312D70-844E-47C8-A7B6-C4F4F23EB352}" srcOrd="11" destOrd="0" presId="urn:microsoft.com/office/officeart/2005/8/layout/cycle6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8430FC-78DF-42F1-BA8A-CB646CA5F7DF}" type="doc">
      <dgm:prSet loTypeId="urn:microsoft.com/office/officeart/2005/8/layout/chevron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D1663BB-9382-4600-8598-453FB335A9A5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2 426 </a:t>
          </a:r>
        </a:p>
      </dgm:t>
    </dgm:pt>
    <dgm:pt modelId="{1696C241-8293-4BE8-A289-E49EAC09BA0F}" type="parTrans" cxnId="{33736B95-FF70-4C33-9840-E3632495269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26AEF45-B84C-44D0-9B1F-068577FE373B}" type="sibTrans" cxnId="{33736B95-FF70-4C33-9840-E3632495269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4199E2D-828F-46ED-B6A4-EBABBDA44C5C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Капитальный ремонт газоочистного оборудования в котельных «СМП», «Ростелеком»</a:t>
          </a:r>
        </a:p>
      </dgm:t>
    </dgm:pt>
    <dgm:pt modelId="{62933E09-D7C5-4EFA-A096-D925738110D6}" type="parTrans" cxnId="{2B07FFA8-EDFD-402D-B8F5-CD7BE658134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33749FC-D627-4608-91FE-13B2B4552AA8}" type="sibTrans" cxnId="{2B07FFA8-EDFD-402D-B8F5-CD7BE658134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9810FA8-86FB-400D-87CC-F92B03071CB9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2 987</a:t>
          </a:r>
        </a:p>
      </dgm:t>
    </dgm:pt>
    <dgm:pt modelId="{5DFF501B-58E9-453A-861F-E1FAD0410F28}" type="parTrans" cxnId="{328F3E98-0ECA-4DAB-9967-EE299136E52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F1DCD44-8489-4188-8B0D-CC8167119696}" type="sibTrans" cxnId="{328F3E98-0ECA-4DAB-9967-EE299136E52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AC49D22-1016-4B98-81E1-D322AC0805F5}">
      <dgm:prSet phldrT="[Текст]"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Капитальный ремонт дымовой трубы на котельных «Стройка», «Собственная база»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195298-0F54-4A9E-93BA-68D44760D0F7}" type="parTrans" cxnId="{161DE048-1B5D-43F4-B882-25CD335CD58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257BB62-88B2-4132-BC54-4D8C0349DFC0}" type="sibTrans" cxnId="{161DE048-1B5D-43F4-B882-25CD335CD58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DB6A185-CF85-4152-A75E-42718DAB6B4D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4 838</a:t>
          </a:r>
        </a:p>
      </dgm:t>
    </dgm:pt>
    <dgm:pt modelId="{E0BB17FA-DF95-4B21-BEA1-18FC92217028}" type="parTrans" cxnId="{B3108A40-495F-4DC6-BC93-A8A797EE226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136FA28-C9FD-4F0C-A4FC-A39EEA24A297}" type="sibTrans" cxnId="{B3108A40-495F-4DC6-BC93-A8A797EE226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DAAD969-203B-4E60-AB1B-E57BB8CADC78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9 098</a:t>
          </a:r>
        </a:p>
      </dgm:t>
    </dgm:pt>
    <dgm:pt modelId="{5A68387A-C1DB-4459-AD90-E4939D6B7B9E}" type="parTrans" cxnId="{FDDA432B-E139-447D-B3EF-5065116E830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93B042E-2002-42B0-AFFE-8DD7B739C891}" type="sibTrans" cxnId="{FDDA432B-E139-447D-B3EF-5065116E830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D637395-78AF-408C-9A39-559685F2F687}">
      <dgm:prSet phldrT="[Текст]"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Капитальный ремонт теплообменного оборудования в котельной «Перевал»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B7A4EC-0962-418B-B9FB-1EBFCC1929BD}" type="parTrans" cxnId="{F051E716-1C37-4F67-92D3-C27263E8FCB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DA1B566-2DC0-450C-8DA0-85DFE571AF0B}" type="sibTrans" cxnId="{F051E716-1C37-4F67-92D3-C27263E8FCB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B8DD830-8493-4E68-B8C7-34D8540D5B86}">
      <dgm:prSet phldrT="[Текст]"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Капитальный ремонт инженерных сетей теплоснабжения и водоотведения по ул. Фрунзе, 7, пер Волгоградский, 2, 4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2E450C-1CF4-43ED-AD69-71EFB8415A93}" type="sibTrans" cxnId="{F80A583F-400B-4A0F-A213-008D74F4563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2DDEF85-3206-4A27-9C8D-F6000EB15F65}" type="parTrans" cxnId="{F80A583F-400B-4A0F-A213-008D74F4563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647092B-8C4A-458E-873F-D891DB6F9F47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Капитальный ремонт котельного оборудования на котельной «Стройка»</a:t>
          </a:r>
        </a:p>
      </dgm:t>
    </dgm:pt>
    <dgm:pt modelId="{358F803E-3F1C-4EB3-89C6-E58E6040A2CC}" type="parTrans" cxnId="{D76A51B2-0990-430B-B672-8321F4E46E0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570EBBD-1B3E-49EA-B860-1FA9264E2F9F}" type="sibTrans" cxnId="{D76A51B2-0990-430B-B672-8321F4E46E0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AB7F925-8FE7-464D-988F-3A26E54C86BB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1 941</a:t>
          </a:r>
        </a:p>
      </dgm:t>
    </dgm:pt>
    <dgm:pt modelId="{084D91B6-024A-4310-9AD9-04D57BD94E14}" type="parTrans" cxnId="{F8696329-7595-46B1-B249-073D6B83C0B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CB9B05D-C28A-49C9-860D-EBE5A96111BB}" type="sibTrans" cxnId="{F8696329-7595-46B1-B249-073D6B83C0B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322F010-7CA9-4F6C-B3A3-3D31131BAE6A}">
      <dgm:prSet phldrT="[Текст]"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Приобретение угля для пополнения аварийно-технического запаса Слюдянского муниципального образования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E9001B-D9CA-415A-BC06-7CE5CD775CDD}" type="parTrans" cxnId="{102575A3-C4A0-4D57-8B90-7DC357C4A13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BBDF61F-7A1F-42C1-B1C7-B98A3D4AF957}" type="sibTrans" cxnId="{102575A3-C4A0-4D57-8B90-7DC357C4A13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0D146D2-D9F4-4992-B8C7-EABE299C388E}">
      <dgm:prSet phldrT="[Текст]" custT="1"/>
      <dgm:spPr>
        <a:solidFill>
          <a:srgbClr val="66FF33"/>
        </a:solidFill>
      </dgm:spPr>
      <dgm:t>
        <a:bodyPr/>
        <a:lstStyle/>
        <a:p>
          <a:r>
            <a: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2 519</a:t>
          </a:r>
        </a:p>
      </dgm:t>
    </dgm:pt>
    <dgm:pt modelId="{4087D230-589B-47D0-BA67-BBA879CB1653}" type="parTrans" cxnId="{94488627-9C75-4780-B0CC-155AC8D0D90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98D4A5D-0BC4-43DD-81F7-60A024492F38}" type="sibTrans" cxnId="{94488627-9C75-4780-B0CC-155AC8D0D90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A898132-76D5-4254-B032-0DD52AFF0072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Капитальный ремонт котельного оборудования в котельной «СМП»</a:t>
          </a:r>
        </a:p>
      </dgm:t>
    </dgm:pt>
    <dgm:pt modelId="{F918ED4F-F4CF-4909-87BD-933661BBC9A2}" type="parTrans" cxnId="{CA0D0289-C267-456A-B564-41917A3788C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0993EF8-A0E1-43EB-91A2-55F90500FBD1}" type="sibTrans" cxnId="{CA0D0289-C267-456A-B564-41917A3788C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4552473-8B9B-4001-BBAE-1ABBE9697977}">
      <dgm:prSet phldrT="[Текст]" custT="1"/>
      <dgm:spPr>
        <a:solidFill>
          <a:srgbClr val="D60093"/>
        </a:solidFill>
      </dgm:spPr>
      <dgm:t>
        <a:bodyPr/>
        <a:lstStyle/>
        <a:p>
          <a:r>
            <a: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2 045</a:t>
          </a:r>
        </a:p>
      </dgm:t>
    </dgm:pt>
    <dgm:pt modelId="{68937758-50CD-496B-AC42-48C1FB95430A}" type="parTrans" cxnId="{6D0B7A73-773F-46DC-BDBD-1739059D9AA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3AE2B1C-AD67-4D6D-8646-9EC46A90E73F}" type="sibTrans" cxnId="{6D0B7A73-773F-46DC-BDBD-1739059D9AA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876783A-97C1-4AC1-9D9C-054B3B6B3370}">
      <dgm:prSet phldrT="[Текст]"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Капитальный ремонт автоматики и КИП котла №2 в котельной «Центральная»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B3B899-C437-4A96-86E0-089AE7EB6132}" type="parTrans" cxnId="{00E00105-05C2-4467-A813-FFEDFB01100F}">
      <dgm:prSet/>
      <dgm:spPr/>
      <dgm:t>
        <a:bodyPr/>
        <a:lstStyle/>
        <a:p>
          <a:endParaRPr lang="ru-RU"/>
        </a:p>
      </dgm:t>
    </dgm:pt>
    <dgm:pt modelId="{C455E4C4-1593-4EDB-B177-51F06E158235}" type="sibTrans" cxnId="{00E00105-05C2-4467-A813-FFEDFB01100F}">
      <dgm:prSet/>
      <dgm:spPr/>
      <dgm:t>
        <a:bodyPr/>
        <a:lstStyle/>
        <a:p>
          <a:endParaRPr lang="ru-RU"/>
        </a:p>
      </dgm:t>
    </dgm:pt>
    <dgm:pt modelId="{ECEA016F-8949-4B21-A06E-02CEA1459C62}">
      <dgm:prSet phldrT="[Текст]" custT="1"/>
      <dgm:spPr>
        <a:gradFill rotWithShape="0">
          <a:gsLst>
            <a:gs pos="0">
              <a:srgbClr val="FFFF00"/>
            </a:gs>
            <a:gs pos="80000">
              <a:srgbClr val="FFFF00"/>
            </a:gs>
            <a:gs pos="90000">
              <a:schemeClr val="accent2">
                <a:hueOff val="-14400000"/>
                <a:satOff val="-50003"/>
                <a:lumOff val="60001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2 444</a:t>
          </a:r>
        </a:p>
      </dgm:t>
    </dgm:pt>
    <dgm:pt modelId="{C9E94906-172A-4532-A905-9808A8FD27F5}" type="parTrans" cxnId="{A4687E2D-C2EA-45C7-B275-FAE8F40FA574}">
      <dgm:prSet/>
      <dgm:spPr/>
      <dgm:t>
        <a:bodyPr/>
        <a:lstStyle/>
        <a:p>
          <a:endParaRPr lang="ru-RU"/>
        </a:p>
      </dgm:t>
    </dgm:pt>
    <dgm:pt modelId="{E434FC00-DAF5-40C0-AF8C-CCCFC5AD01F2}" type="sibTrans" cxnId="{A4687E2D-C2EA-45C7-B275-FAE8F40FA574}">
      <dgm:prSet/>
      <dgm:spPr/>
      <dgm:t>
        <a:bodyPr/>
        <a:lstStyle/>
        <a:p>
          <a:endParaRPr lang="ru-RU"/>
        </a:p>
      </dgm:t>
    </dgm:pt>
    <dgm:pt modelId="{5B09FE33-9E1A-4381-A484-1118C0AD6E5F}" type="pres">
      <dgm:prSet presAssocID="{818430FC-78DF-42F1-BA8A-CB646CA5F7DF}" presName="linearFlow" presStyleCnt="0">
        <dgm:presLayoutVars>
          <dgm:dir/>
          <dgm:animLvl val="lvl"/>
          <dgm:resizeHandles val="exact"/>
        </dgm:presLayoutVars>
      </dgm:prSet>
      <dgm:spPr/>
    </dgm:pt>
    <dgm:pt modelId="{27DF0638-A215-405B-A8EB-C39DEB189A52}" type="pres">
      <dgm:prSet presAssocID="{7D1663BB-9382-4600-8598-453FB335A9A5}" presName="composite" presStyleCnt="0"/>
      <dgm:spPr/>
    </dgm:pt>
    <dgm:pt modelId="{A9D2F609-8276-4C14-B61C-6AFEE1BFD1A4}" type="pres">
      <dgm:prSet presAssocID="{7D1663BB-9382-4600-8598-453FB335A9A5}" presName="parentText" presStyleLbl="alignNode1" presStyleIdx="0" presStyleCnt="8" custScaleX="127326">
        <dgm:presLayoutVars>
          <dgm:chMax val="1"/>
          <dgm:bulletEnabled val="1"/>
        </dgm:presLayoutVars>
      </dgm:prSet>
      <dgm:spPr/>
    </dgm:pt>
    <dgm:pt modelId="{59ADD59B-BFCD-456F-852B-BCCBE2EFF653}" type="pres">
      <dgm:prSet presAssocID="{7D1663BB-9382-4600-8598-453FB335A9A5}" presName="descendantText" presStyleLbl="alignAcc1" presStyleIdx="0" presStyleCnt="8" custLinFactNeighborX="7740" custLinFactNeighborY="5023">
        <dgm:presLayoutVars>
          <dgm:bulletEnabled val="1"/>
        </dgm:presLayoutVars>
      </dgm:prSet>
      <dgm:spPr/>
    </dgm:pt>
    <dgm:pt modelId="{6A4459F6-7AA0-40F8-A7A7-B1B26516B1F5}" type="pres">
      <dgm:prSet presAssocID="{F26AEF45-B84C-44D0-9B1F-068577FE373B}" presName="sp" presStyleCnt="0"/>
      <dgm:spPr/>
    </dgm:pt>
    <dgm:pt modelId="{1006E942-215F-4905-9C21-FDCCCF3699F9}" type="pres">
      <dgm:prSet presAssocID="{99810FA8-86FB-400D-87CC-F92B03071CB9}" presName="composite" presStyleCnt="0"/>
      <dgm:spPr/>
    </dgm:pt>
    <dgm:pt modelId="{BCE23123-C645-4BFB-B2B3-4101B6B6EA48}" type="pres">
      <dgm:prSet presAssocID="{99810FA8-86FB-400D-87CC-F92B03071CB9}" presName="parentText" presStyleLbl="alignNode1" presStyleIdx="1" presStyleCnt="8" custScaleX="127326">
        <dgm:presLayoutVars>
          <dgm:chMax val="1"/>
          <dgm:bulletEnabled val="1"/>
        </dgm:presLayoutVars>
      </dgm:prSet>
      <dgm:spPr/>
    </dgm:pt>
    <dgm:pt modelId="{3EFE565C-6D1C-409B-B2D9-24C04A290005}" type="pres">
      <dgm:prSet presAssocID="{99810FA8-86FB-400D-87CC-F92B03071CB9}" presName="descendantText" presStyleLbl="alignAcc1" presStyleIdx="1" presStyleCnt="8" custScaleX="99000" custScaleY="121334">
        <dgm:presLayoutVars>
          <dgm:bulletEnabled val="1"/>
        </dgm:presLayoutVars>
      </dgm:prSet>
      <dgm:spPr/>
    </dgm:pt>
    <dgm:pt modelId="{E557D021-2961-4812-B692-CA78360118D4}" type="pres">
      <dgm:prSet presAssocID="{FF1DCD44-8489-4188-8B0D-CC8167119696}" presName="sp" presStyleCnt="0"/>
      <dgm:spPr/>
    </dgm:pt>
    <dgm:pt modelId="{8385D8A3-5DC7-468B-B5ED-9C09E795ABDC}" type="pres">
      <dgm:prSet presAssocID="{BDB6A185-CF85-4152-A75E-42718DAB6B4D}" presName="composite" presStyleCnt="0"/>
      <dgm:spPr/>
    </dgm:pt>
    <dgm:pt modelId="{3F15A227-B0D1-423A-8756-DBE15E317F1C}" type="pres">
      <dgm:prSet presAssocID="{BDB6A185-CF85-4152-A75E-42718DAB6B4D}" presName="parentText" presStyleLbl="alignNode1" presStyleIdx="2" presStyleCnt="8" custScaleX="127326">
        <dgm:presLayoutVars>
          <dgm:chMax val="1"/>
          <dgm:bulletEnabled val="1"/>
        </dgm:presLayoutVars>
      </dgm:prSet>
      <dgm:spPr/>
    </dgm:pt>
    <dgm:pt modelId="{A88F57D3-24B2-4BB0-897D-2D479A083E17}" type="pres">
      <dgm:prSet presAssocID="{BDB6A185-CF85-4152-A75E-42718DAB6B4D}" presName="descendantText" presStyleLbl="alignAcc1" presStyleIdx="2" presStyleCnt="8" custLinFactNeighborX="456" custLinFactNeighborY="-834">
        <dgm:presLayoutVars>
          <dgm:bulletEnabled val="1"/>
        </dgm:presLayoutVars>
      </dgm:prSet>
      <dgm:spPr/>
    </dgm:pt>
    <dgm:pt modelId="{F7DB8985-2889-4C28-B073-5AD904DEF676}" type="pres">
      <dgm:prSet presAssocID="{E136FA28-C9FD-4F0C-A4FC-A39EEA24A297}" presName="sp" presStyleCnt="0"/>
      <dgm:spPr/>
    </dgm:pt>
    <dgm:pt modelId="{600B0625-FB64-4521-B5B9-AA1F1E7AC1EC}" type="pres">
      <dgm:prSet presAssocID="{4DAAD969-203B-4E60-AB1B-E57BB8CADC78}" presName="composite" presStyleCnt="0"/>
      <dgm:spPr/>
    </dgm:pt>
    <dgm:pt modelId="{34BC159A-443F-4792-9A17-D786620211C7}" type="pres">
      <dgm:prSet presAssocID="{4DAAD969-203B-4E60-AB1B-E57BB8CADC78}" presName="parentText" presStyleLbl="alignNode1" presStyleIdx="3" presStyleCnt="8" custScaleX="128276">
        <dgm:presLayoutVars>
          <dgm:chMax val="1"/>
          <dgm:bulletEnabled val="1"/>
        </dgm:presLayoutVars>
      </dgm:prSet>
      <dgm:spPr/>
    </dgm:pt>
    <dgm:pt modelId="{54A395F8-C4AF-400F-AA72-46DB65D734B7}" type="pres">
      <dgm:prSet presAssocID="{4DAAD969-203B-4E60-AB1B-E57BB8CADC78}" presName="descendantText" presStyleLbl="alignAcc1" presStyleIdx="3" presStyleCnt="8">
        <dgm:presLayoutVars>
          <dgm:bulletEnabled val="1"/>
        </dgm:presLayoutVars>
      </dgm:prSet>
      <dgm:spPr/>
    </dgm:pt>
    <dgm:pt modelId="{6E7DBA08-527F-408D-BA63-F663CBB38FA6}" type="pres">
      <dgm:prSet presAssocID="{593B042E-2002-42B0-AFFE-8DD7B739C891}" presName="sp" presStyleCnt="0"/>
      <dgm:spPr/>
    </dgm:pt>
    <dgm:pt modelId="{FE0B1D22-76FE-461B-9A3F-25724C04CF42}" type="pres">
      <dgm:prSet presAssocID="{9AB7F925-8FE7-464D-988F-3A26E54C86BB}" presName="composite" presStyleCnt="0"/>
      <dgm:spPr/>
    </dgm:pt>
    <dgm:pt modelId="{CDCFD15E-F34F-4FE0-89C4-7A9B68C4A859}" type="pres">
      <dgm:prSet presAssocID="{9AB7F925-8FE7-464D-988F-3A26E54C86BB}" presName="parentText" presStyleLbl="alignNode1" presStyleIdx="4" presStyleCnt="8" custScaleX="116362">
        <dgm:presLayoutVars>
          <dgm:chMax val="1"/>
          <dgm:bulletEnabled val="1"/>
        </dgm:presLayoutVars>
      </dgm:prSet>
      <dgm:spPr/>
    </dgm:pt>
    <dgm:pt modelId="{55375030-E41E-423A-A264-95DC77C1DBF8}" type="pres">
      <dgm:prSet presAssocID="{9AB7F925-8FE7-464D-988F-3A26E54C86BB}" presName="descendantText" presStyleLbl="alignAcc1" presStyleIdx="4" presStyleCnt="8" custLinFactNeighborX="134" custLinFactNeighborY="7622">
        <dgm:presLayoutVars>
          <dgm:bulletEnabled val="1"/>
        </dgm:presLayoutVars>
      </dgm:prSet>
      <dgm:spPr/>
    </dgm:pt>
    <dgm:pt modelId="{FA7C4BD7-5C48-4C6B-80D6-B7939EE9B5B5}" type="pres">
      <dgm:prSet presAssocID="{9CB9B05D-C28A-49C9-860D-EBE5A96111BB}" presName="sp" presStyleCnt="0"/>
      <dgm:spPr/>
    </dgm:pt>
    <dgm:pt modelId="{F5649372-BFEE-467A-9A0C-93A789AF074A}" type="pres">
      <dgm:prSet presAssocID="{C0D146D2-D9F4-4992-B8C7-EABE299C388E}" presName="composite" presStyleCnt="0"/>
      <dgm:spPr/>
    </dgm:pt>
    <dgm:pt modelId="{D1D19230-0BE4-4422-BF21-95D098527F5D}" type="pres">
      <dgm:prSet presAssocID="{C0D146D2-D9F4-4992-B8C7-EABE299C388E}" presName="parentText" presStyleLbl="alignNode1" presStyleIdx="5" presStyleCnt="8" custScaleX="127874">
        <dgm:presLayoutVars>
          <dgm:chMax val="1"/>
          <dgm:bulletEnabled val="1"/>
        </dgm:presLayoutVars>
      </dgm:prSet>
      <dgm:spPr/>
    </dgm:pt>
    <dgm:pt modelId="{96C7A897-06EA-425E-A6A7-9B8C8C857A25}" type="pres">
      <dgm:prSet presAssocID="{C0D146D2-D9F4-4992-B8C7-EABE299C388E}" presName="descendantText" presStyleLbl="alignAcc1" presStyleIdx="5" presStyleCnt="8" custScaleY="139019">
        <dgm:presLayoutVars>
          <dgm:bulletEnabled val="1"/>
        </dgm:presLayoutVars>
      </dgm:prSet>
      <dgm:spPr/>
    </dgm:pt>
    <dgm:pt modelId="{95EB2A92-4648-4CF2-BF4E-BA3B5CA65922}" type="pres">
      <dgm:prSet presAssocID="{898D4A5D-0BC4-43DD-81F7-60A024492F38}" presName="sp" presStyleCnt="0"/>
      <dgm:spPr/>
    </dgm:pt>
    <dgm:pt modelId="{FC279232-4844-4A4C-BE4F-76696740CC8B}" type="pres">
      <dgm:prSet presAssocID="{B4552473-8B9B-4001-BBAE-1ABBE9697977}" presName="composite" presStyleCnt="0"/>
      <dgm:spPr/>
    </dgm:pt>
    <dgm:pt modelId="{1D7A83E6-96BC-4BD5-9D59-193B1B0DC6E5}" type="pres">
      <dgm:prSet presAssocID="{B4552473-8B9B-4001-BBAE-1ABBE9697977}" presName="parentText" presStyleLbl="alignNode1" presStyleIdx="6" presStyleCnt="8" custScaleX="119122">
        <dgm:presLayoutVars>
          <dgm:chMax val="1"/>
          <dgm:bulletEnabled val="1"/>
        </dgm:presLayoutVars>
      </dgm:prSet>
      <dgm:spPr/>
    </dgm:pt>
    <dgm:pt modelId="{F6CDE5F9-21C1-48BC-B996-3424614D9A1C}" type="pres">
      <dgm:prSet presAssocID="{B4552473-8B9B-4001-BBAE-1ABBE9697977}" presName="descendantText" presStyleLbl="alignAcc1" presStyleIdx="6" presStyleCnt="8" custScaleX="99011">
        <dgm:presLayoutVars>
          <dgm:bulletEnabled val="1"/>
        </dgm:presLayoutVars>
      </dgm:prSet>
      <dgm:spPr/>
    </dgm:pt>
    <dgm:pt modelId="{2BC44D95-9084-44DC-8F97-46F4C1F0CE2B}" type="pres">
      <dgm:prSet presAssocID="{93AE2B1C-AD67-4D6D-8646-9EC46A90E73F}" presName="sp" presStyleCnt="0"/>
      <dgm:spPr/>
    </dgm:pt>
    <dgm:pt modelId="{A7AF10B7-DDE6-4A32-B310-9F885CFCAB60}" type="pres">
      <dgm:prSet presAssocID="{ECEA016F-8949-4B21-A06E-02CEA1459C62}" presName="composite" presStyleCnt="0"/>
      <dgm:spPr/>
    </dgm:pt>
    <dgm:pt modelId="{E255A384-919D-424A-AC78-1C594331DE4A}" type="pres">
      <dgm:prSet presAssocID="{ECEA016F-8949-4B21-A06E-02CEA1459C62}" presName="parentText" presStyleLbl="alignNode1" presStyleIdx="7" presStyleCnt="8" custScaleX="122247">
        <dgm:presLayoutVars>
          <dgm:chMax val="1"/>
          <dgm:bulletEnabled val="1"/>
        </dgm:presLayoutVars>
      </dgm:prSet>
      <dgm:spPr/>
    </dgm:pt>
    <dgm:pt modelId="{4E112047-7F25-408B-B712-BAB14DF10E76}" type="pres">
      <dgm:prSet presAssocID="{ECEA016F-8949-4B21-A06E-02CEA1459C62}" presName="descendantText" presStyleLbl="alignAcc1" presStyleIdx="7" presStyleCnt="8">
        <dgm:presLayoutVars>
          <dgm:bulletEnabled val="1"/>
        </dgm:presLayoutVars>
      </dgm:prSet>
      <dgm:spPr/>
    </dgm:pt>
  </dgm:ptLst>
  <dgm:cxnLst>
    <dgm:cxn modelId="{00E00105-05C2-4467-A813-FFEDFB01100F}" srcId="{ECEA016F-8949-4B21-A06E-02CEA1459C62}" destId="{1876783A-97C1-4AC1-9D9C-054B3B6B3370}" srcOrd="0" destOrd="0" parTransId="{3BB3B899-C437-4A96-86E0-089AE7EB6132}" sibTransId="{C455E4C4-1593-4EDB-B177-51F06E158235}"/>
    <dgm:cxn modelId="{F5683913-9C02-4A84-8DFC-C1E480F1B2A6}" type="presOf" srcId="{BDB6A185-CF85-4152-A75E-42718DAB6B4D}" destId="{3F15A227-B0D1-423A-8756-DBE15E317F1C}" srcOrd="0" destOrd="0" presId="urn:microsoft.com/office/officeart/2005/8/layout/chevron2"/>
    <dgm:cxn modelId="{F051E716-1C37-4F67-92D3-C27263E8FCB8}" srcId="{BDB6A185-CF85-4152-A75E-42718DAB6B4D}" destId="{0D637395-78AF-408C-9A39-559685F2F687}" srcOrd="0" destOrd="0" parTransId="{0CB7A4EC-0962-418B-B9FB-1EBFCC1929BD}" sibTransId="{3DA1B566-2DC0-450C-8DA0-85DFE571AF0B}"/>
    <dgm:cxn modelId="{8955F71A-6EA3-4F7D-B8B5-0974ED6D22F7}" type="presOf" srcId="{FB8DD830-8493-4E68-B8C7-34D8540D5B86}" destId="{55375030-E41E-423A-A264-95DC77C1DBF8}" srcOrd="0" destOrd="0" presId="urn:microsoft.com/office/officeart/2005/8/layout/chevron2"/>
    <dgm:cxn modelId="{73F7ED1F-43D1-494B-810B-FEED58AC4BC2}" type="presOf" srcId="{D647092B-8C4A-458E-873F-D891DB6F9F47}" destId="{54A395F8-C4AF-400F-AA72-46DB65D734B7}" srcOrd="0" destOrd="0" presId="urn:microsoft.com/office/officeart/2005/8/layout/chevron2"/>
    <dgm:cxn modelId="{94488627-9C75-4780-B0CC-155AC8D0D907}" srcId="{818430FC-78DF-42F1-BA8A-CB646CA5F7DF}" destId="{C0D146D2-D9F4-4992-B8C7-EABE299C388E}" srcOrd="5" destOrd="0" parTransId="{4087D230-589B-47D0-BA67-BBA879CB1653}" sibTransId="{898D4A5D-0BC4-43DD-81F7-60A024492F38}"/>
    <dgm:cxn modelId="{F8696329-7595-46B1-B249-073D6B83C0B6}" srcId="{818430FC-78DF-42F1-BA8A-CB646CA5F7DF}" destId="{9AB7F925-8FE7-464D-988F-3A26E54C86BB}" srcOrd="4" destOrd="0" parTransId="{084D91B6-024A-4310-9AD9-04D57BD94E14}" sibTransId="{9CB9B05D-C28A-49C9-860D-EBE5A96111BB}"/>
    <dgm:cxn modelId="{FDDA432B-E139-447D-B3EF-5065116E830A}" srcId="{818430FC-78DF-42F1-BA8A-CB646CA5F7DF}" destId="{4DAAD969-203B-4E60-AB1B-E57BB8CADC78}" srcOrd="3" destOrd="0" parTransId="{5A68387A-C1DB-4459-AD90-E4939D6B7B9E}" sibTransId="{593B042E-2002-42B0-AFFE-8DD7B739C891}"/>
    <dgm:cxn modelId="{A4687E2D-C2EA-45C7-B275-FAE8F40FA574}" srcId="{818430FC-78DF-42F1-BA8A-CB646CA5F7DF}" destId="{ECEA016F-8949-4B21-A06E-02CEA1459C62}" srcOrd="7" destOrd="0" parTransId="{C9E94906-172A-4532-A905-9808A8FD27F5}" sibTransId="{E434FC00-DAF5-40C0-AF8C-CCCFC5AD01F2}"/>
    <dgm:cxn modelId="{042D523A-962C-4547-AA82-F1737C1BB955}" type="presOf" srcId="{9AB7F925-8FE7-464D-988F-3A26E54C86BB}" destId="{CDCFD15E-F34F-4FE0-89C4-7A9B68C4A859}" srcOrd="0" destOrd="0" presId="urn:microsoft.com/office/officeart/2005/8/layout/chevron2"/>
    <dgm:cxn modelId="{D38F6E3F-6AF2-47FE-93ED-4D69173A6800}" type="presOf" srcId="{D322F010-7CA9-4F6C-B3A3-3D31131BAE6A}" destId="{96C7A897-06EA-425E-A6A7-9B8C8C857A25}" srcOrd="0" destOrd="0" presId="urn:microsoft.com/office/officeart/2005/8/layout/chevron2"/>
    <dgm:cxn modelId="{F80A583F-400B-4A0F-A213-008D74F45638}" srcId="{9AB7F925-8FE7-464D-988F-3A26E54C86BB}" destId="{FB8DD830-8493-4E68-B8C7-34D8540D5B86}" srcOrd="0" destOrd="0" parTransId="{02DDEF85-3206-4A27-9C8D-F6000EB15F65}" sibTransId="{7D2E450C-1CF4-43ED-AD69-71EFB8415A93}"/>
    <dgm:cxn modelId="{B3108A40-495F-4DC6-BC93-A8A797EE2260}" srcId="{818430FC-78DF-42F1-BA8A-CB646CA5F7DF}" destId="{BDB6A185-CF85-4152-A75E-42718DAB6B4D}" srcOrd="2" destOrd="0" parTransId="{E0BB17FA-DF95-4B21-BEA1-18FC92217028}" sibTransId="{E136FA28-C9FD-4F0C-A4FC-A39EEA24A297}"/>
    <dgm:cxn modelId="{3D5F8642-573D-4D21-A930-A54E4004C286}" type="presOf" srcId="{BAC49D22-1016-4B98-81E1-D322AC0805F5}" destId="{3EFE565C-6D1C-409B-B2D9-24C04A290005}" srcOrd="0" destOrd="0" presId="urn:microsoft.com/office/officeart/2005/8/layout/chevron2"/>
    <dgm:cxn modelId="{030B3163-0F7E-4527-9060-19A997AD6194}" type="presOf" srcId="{1876783A-97C1-4AC1-9D9C-054B3B6B3370}" destId="{4E112047-7F25-408B-B712-BAB14DF10E76}" srcOrd="0" destOrd="0" presId="urn:microsoft.com/office/officeart/2005/8/layout/chevron2"/>
    <dgm:cxn modelId="{161DE048-1B5D-43F4-B882-25CD335CD58C}" srcId="{99810FA8-86FB-400D-87CC-F92B03071CB9}" destId="{BAC49D22-1016-4B98-81E1-D322AC0805F5}" srcOrd="0" destOrd="0" parTransId="{76195298-0F54-4A9E-93BA-68D44760D0F7}" sibTransId="{C257BB62-88B2-4132-BC54-4D8C0349DFC0}"/>
    <dgm:cxn modelId="{F1122071-6699-449F-92C7-BA2932C57A93}" type="presOf" srcId="{4DAAD969-203B-4E60-AB1B-E57BB8CADC78}" destId="{34BC159A-443F-4792-9A17-D786620211C7}" srcOrd="0" destOrd="0" presId="urn:microsoft.com/office/officeart/2005/8/layout/chevron2"/>
    <dgm:cxn modelId="{6D0B7A73-773F-46DC-BDBD-1739059D9AA3}" srcId="{818430FC-78DF-42F1-BA8A-CB646CA5F7DF}" destId="{B4552473-8B9B-4001-BBAE-1ABBE9697977}" srcOrd="6" destOrd="0" parTransId="{68937758-50CD-496B-AC42-48C1FB95430A}" sibTransId="{93AE2B1C-AD67-4D6D-8646-9EC46A90E73F}"/>
    <dgm:cxn modelId="{DE25C65A-7914-4E99-9B4E-F4D414FDEC8A}" type="presOf" srcId="{B4552473-8B9B-4001-BBAE-1ABBE9697977}" destId="{1D7A83E6-96BC-4BD5-9D59-193B1B0DC6E5}" srcOrd="0" destOrd="0" presId="urn:microsoft.com/office/officeart/2005/8/layout/chevron2"/>
    <dgm:cxn modelId="{FF5F8E80-10E2-47AB-9F85-811CCE776C36}" type="presOf" srcId="{ECEA016F-8949-4B21-A06E-02CEA1459C62}" destId="{E255A384-919D-424A-AC78-1C594331DE4A}" srcOrd="0" destOrd="0" presId="urn:microsoft.com/office/officeart/2005/8/layout/chevron2"/>
    <dgm:cxn modelId="{CA0D0289-C267-456A-B564-41917A3788CA}" srcId="{B4552473-8B9B-4001-BBAE-1ABBE9697977}" destId="{1A898132-76D5-4254-B032-0DD52AFF0072}" srcOrd="0" destOrd="0" parTransId="{F918ED4F-F4CF-4909-87BD-933661BBC9A2}" sibTransId="{20993EF8-A0E1-43EB-91A2-55F90500FBD1}"/>
    <dgm:cxn modelId="{4DDD0092-1877-4640-ACFE-9BD0EE71BA65}" type="presOf" srcId="{0D637395-78AF-408C-9A39-559685F2F687}" destId="{A88F57D3-24B2-4BB0-897D-2D479A083E17}" srcOrd="0" destOrd="0" presId="urn:microsoft.com/office/officeart/2005/8/layout/chevron2"/>
    <dgm:cxn modelId="{33736B95-FF70-4C33-9840-E36324952691}" srcId="{818430FC-78DF-42F1-BA8A-CB646CA5F7DF}" destId="{7D1663BB-9382-4600-8598-453FB335A9A5}" srcOrd="0" destOrd="0" parTransId="{1696C241-8293-4BE8-A289-E49EAC09BA0F}" sibTransId="{F26AEF45-B84C-44D0-9B1F-068577FE373B}"/>
    <dgm:cxn modelId="{328F3E98-0ECA-4DAB-9967-EE299136E52C}" srcId="{818430FC-78DF-42F1-BA8A-CB646CA5F7DF}" destId="{99810FA8-86FB-400D-87CC-F92B03071CB9}" srcOrd="1" destOrd="0" parTransId="{5DFF501B-58E9-453A-861F-E1FAD0410F28}" sibTransId="{FF1DCD44-8489-4188-8B0D-CC8167119696}"/>
    <dgm:cxn modelId="{B8FC5499-BE50-4834-8710-2F5BA8F6C22F}" type="presOf" srcId="{7D1663BB-9382-4600-8598-453FB335A9A5}" destId="{A9D2F609-8276-4C14-B61C-6AFEE1BFD1A4}" srcOrd="0" destOrd="0" presId="urn:microsoft.com/office/officeart/2005/8/layout/chevron2"/>
    <dgm:cxn modelId="{F93EEC9E-BFC6-46B9-83C8-CA72935E5DEC}" type="presOf" srcId="{1A898132-76D5-4254-B032-0DD52AFF0072}" destId="{F6CDE5F9-21C1-48BC-B996-3424614D9A1C}" srcOrd="0" destOrd="0" presId="urn:microsoft.com/office/officeart/2005/8/layout/chevron2"/>
    <dgm:cxn modelId="{102575A3-C4A0-4D57-8B90-7DC357C4A139}" srcId="{C0D146D2-D9F4-4992-B8C7-EABE299C388E}" destId="{D322F010-7CA9-4F6C-B3A3-3D31131BAE6A}" srcOrd="0" destOrd="0" parTransId="{78E9001B-D9CA-415A-BC06-7CE5CD775CDD}" sibTransId="{5BBDF61F-7A1F-42C1-B1C7-B98A3D4AF957}"/>
    <dgm:cxn modelId="{2B07FFA8-EDFD-402D-B8F5-CD7BE658134E}" srcId="{7D1663BB-9382-4600-8598-453FB335A9A5}" destId="{14199E2D-828F-46ED-B6A4-EBABBDA44C5C}" srcOrd="0" destOrd="0" parTransId="{62933E09-D7C5-4EFA-A096-D925738110D6}" sibTransId="{033749FC-D627-4608-91FE-13B2B4552AA8}"/>
    <dgm:cxn modelId="{D76A51B2-0990-430B-B672-8321F4E46E0B}" srcId="{4DAAD969-203B-4E60-AB1B-E57BB8CADC78}" destId="{D647092B-8C4A-458E-873F-D891DB6F9F47}" srcOrd="0" destOrd="0" parTransId="{358F803E-3F1C-4EB3-89C6-E58E6040A2CC}" sibTransId="{F570EBBD-1B3E-49EA-B860-1FA9264E2F9F}"/>
    <dgm:cxn modelId="{BABBF3BE-57DB-4C81-B88E-62A78C78F548}" type="presOf" srcId="{14199E2D-828F-46ED-B6A4-EBABBDA44C5C}" destId="{59ADD59B-BFCD-456F-852B-BCCBE2EFF653}" srcOrd="0" destOrd="0" presId="urn:microsoft.com/office/officeart/2005/8/layout/chevron2"/>
    <dgm:cxn modelId="{4AD926D2-D9BD-4A61-8A98-E7E77637F3B1}" type="presOf" srcId="{99810FA8-86FB-400D-87CC-F92B03071CB9}" destId="{BCE23123-C645-4BFB-B2B3-4101B6B6EA48}" srcOrd="0" destOrd="0" presId="urn:microsoft.com/office/officeart/2005/8/layout/chevron2"/>
    <dgm:cxn modelId="{25096BDC-9755-42A8-9660-0A132A965B9F}" type="presOf" srcId="{C0D146D2-D9F4-4992-B8C7-EABE299C388E}" destId="{D1D19230-0BE4-4422-BF21-95D098527F5D}" srcOrd="0" destOrd="0" presId="urn:microsoft.com/office/officeart/2005/8/layout/chevron2"/>
    <dgm:cxn modelId="{F78CDBF3-B368-40F2-88F8-5854C9226ECA}" type="presOf" srcId="{818430FC-78DF-42F1-BA8A-CB646CA5F7DF}" destId="{5B09FE33-9E1A-4381-A484-1118C0AD6E5F}" srcOrd="0" destOrd="0" presId="urn:microsoft.com/office/officeart/2005/8/layout/chevron2"/>
    <dgm:cxn modelId="{EDA6327C-847C-4155-8507-9C40980B195F}" type="presParOf" srcId="{5B09FE33-9E1A-4381-A484-1118C0AD6E5F}" destId="{27DF0638-A215-405B-A8EB-C39DEB189A52}" srcOrd="0" destOrd="0" presId="urn:microsoft.com/office/officeart/2005/8/layout/chevron2"/>
    <dgm:cxn modelId="{80C12042-07A5-4944-8AC3-64762CD5CE93}" type="presParOf" srcId="{27DF0638-A215-405B-A8EB-C39DEB189A52}" destId="{A9D2F609-8276-4C14-B61C-6AFEE1BFD1A4}" srcOrd="0" destOrd="0" presId="urn:microsoft.com/office/officeart/2005/8/layout/chevron2"/>
    <dgm:cxn modelId="{9E4CDE6B-01EA-4E21-AFF5-41CC9A578875}" type="presParOf" srcId="{27DF0638-A215-405B-A8EB-C39DEB189A52}" destId="{59ADD59B-BFCD-456F-852B-BCCBE2EFF653}" srcOrd="1" destOrd="0" presId="urn:microsoft.com/office/officeart/2005/8/layout/chevron2"/>
    <dgm:cxn modelId="{3C6688BD-BC6B-4149-BFAA-0F212F7B36DF}" type="presParOf" srcId="{5B09FE33-9E1A-4381-A484-1118C0AD6E5F}" destId="{6A4459F6-7AA0-40F8-A7A7-B1B26516B1F5}" srcOrd="1" destOrd="0" presId="urn:microsoft.com/office/officeart/2005/8/layout/chevron2"/>
    <dgm:cxn modelId="{ACBF3466-1FC3-4B5E-A334-96CF74F08AD8}" type="presParOf" srcId="{5B09FE33-9E1A-4381-A484-1118C0AD6E5F}" destId="{1006E942-215F-4905-9C21-FDCCCF3699F9}" srcOrd="2" destOrd="0" presId="urn:microsoft.com/office/officeart/2005/8/layout/chevron2"/>
    <dgm:cxn modelId="{60B331C1-A1A2-4C5D-8A69-BD3C2BC70D24}" type="presParOf" srcId="{1006E942-215F-4905-9C21-FDCCCF3699F9}" destId="{BCE23123-C645-4BFB-B2B3-4101B6B6EA48}" srcOrd="0" destOrd="0" presId="urn:microsoft.com/office/officeart/2005/8/layout/chevron2"/>
    <dgm:cxn modelId="{0BF11F49-69E1-4B4B-95F2-507DAA19C894}" type="presParOf" srcId="{1006E942-215F-4905-9C21-FDCCCF3699F9}" destId="{3EFE565C-6D1C-409B-B2D9-24C04A290005}" srcOrd="1" destOrd="0" presId="urn:microsoft.com/office/officeart/2005/8/layout/chevron2"/>
    <dgm:cxn modelId="{284600F8-84CB-4DC9-A451-EFAAD36529F2}" type="presParOf" srcId="{5B09FE33-9E1A-4381-A484-1118C0AD6E5F}" destId="{E557D021-2961-4812-B692-CA78360118D4}" srcOrd="3" destOrd="0" presId="urn:microsoft.com/office/officeart/2005/8/layout/chevron2"/>
    <dgm:cxn modelId="{93E0728F-E5B0-44D2-B169-F97A755B4152}" type="presParOf" srcId="{5B09FE33-9E1A-4381-A484-1118C0AD6E5F}" destId="{8385D8A3-5DC7-468B-B5ED-9C09E795ABDC}" srcOrd="4" destOrd="0" presId="urn:microsoft.com/office/officeart/2005/8/layout/chevron2"/>
    <dgm:cxn modelId="{534C05B9-13EE-421D-B034-F1D3281C86BE}" type="presParOf" srcId="{8385D8A3-5DC7-468B-B5ED-9C09E795ABDC}" destId="{3F15A227-B0D1-423A-8756-DBE15E317F1C}" srcOrd="0" destOrd="0" presId="urn:microsoft.com/office/officeart/2005/8/layout/chevron2"/>
    <dgm:cxn modelId="{C61FA42A-4205-4656-ABD8-0FA3ADE44581}" type="presParOf" srcId="{8385D8A3-5DC7-468B-B5ED-9C09E795ABDC}" destId="{A88F57D3-24B2-4BB0-897D-2D479A083E17}" srcOrd="1" destOrd="0" presId="urn:microsoft.com/office/officeart/2005/8/layout/chevron2"/>
    <dgm:cxn modelId="{86E5EA73-E0DB-4316-B57B-A360B5B0664A}" type="presParOf" srcId="{5B09FE33-9E1A-4381-A484-1118C0AD6E5F}" destId="{F7DB8985-2889-4C28-B073-5AD904DEF676}" srcOrd="5" destOrd="0" presId="urn:microsoft.com/office/officeart/2005/8/layout/chevron2"/>
    <dgm:cxn modelId="{CA0B88C7-929B-4C07-911B-34B326B0E965}" type="presParOf" srcId="{5B09FE33-9E1A-4381-A484-1118C0AD6E5F}" destId="{600B0625-FB64-4521-B5B9-AA1F1E7AC1EC}" srcOrd="6" destOrd="0" presId="urn:microsoft.com/office/officeart/2005/8/layout/chevron2"/>
    <dgm:cxn modelId="{6D7DB281-C2E1-485E-9F24-CDAED9CD9E5A}" type="presParOf" srcId="{600B0625-FB64-4521-B5B9-AA1F1E7AC1EC}" destId="{34BC159A-443F-4792-9A17-D786620211C7}" srcOrd="0" destOrd="0" presId="urn:microsoft.com/office/officeart/2005/8/layout/chevron2"/>
    <dgm:cxn modelId="{53930ECF-8619-42AA-8A98-0083CE8685F2}" type="presParOf" srcId="{600B0625-FB64-4521-B5B9-AA1F1E7AC1EC}" destId="{54A395F8-C4AF-400F-AA72-46DB65D734B7}" srcOrd="1" destOrd="0" presId="urn:microsoft.com/office/officeart/2005/8/layout/chevron2"/>
    <dgm:cxn modelId="{BE0A3604-B54E-4A96-A73B-919F84C3F946}" type="presParOf" srcId="{5B09FE33-9E1A-4381-A484-1118C0AD6E5F}" destId="{6E7DBA08-527F-408D-BA63-F663CBB38FA6}" srcOrd="7" destOrd="0" presId="urn:microsoft.com/office/officeart/2005/8/layout/chevron2"/>
    <dgm:cxn modelId="{C47C7B0E-C05B-461E-A826-BE412594DD18}" type="presParOf" srcId="{5B09FE33-9E1A-4381-A484-1118C0AD6E5F}" destId="{FE0B1D22-76FE-461B-9A3F-25724C04CF42}" srcOrd="8" destOrd="0" presId="urn:microsoft.com/office/officeart/2005/8/layout/chevron2"/>
    <dgm:cxn modelId="{C1E55A72-9BAE-4653-B50D-B8F59C55F04C}" type="presParOf" srcId="{FE0B1D22-76FE-461B-9A3F-25724C04CF42}" destId="{CDCFD15E-F34F-4FE0-89C4-7A9B68C4A859}" srcOrd="0" destOrd="0" presId="urn:microsoft.com/office/officeart/2005/8/layout/chevron2"/>
    <dgm:cxn modelId="{90E72ABD-8249-4167-B37B-BACF46918B1F}" type="presParOf" srcId="{FE0B1D22-76FE-461B-9A3F-25724C04CF42}" destId="{55375030-E41E-423A-A264-95DC77C1DBF8}" srcOrd="1" destOrd="0" presId="urn:microsoft.com/office/officeart/2005/8/layout/chevron2"/>
    <dgm:cxn modelId="{5FA497AE-70AB-4EE6-BB4B-B162561D10CE}" type="presParOf" srcId="{5B09FE33-9E1A-4381-A484-1118C0AD6E5F}" destId="{FA7C4BD7-5C48-4C6B-80D6-B7939EE9B5B5}" srcOrd="9" destOrd="0" presId="urn:microsoft.com/office/officeart/2005/8/layout/chevron2"/>
    <dgm:cxn modelId="{D98D28A1-2CD0-4C45-92A3-5431D54461B9}" type="presParOf" srcId="{5B09FE33-9E1A-4381-A484-1118C0AD6E5F}" destId="{F5649372-BFEE-467A-9A0C-93A789AF074A}" srcOrd="10" destOrd="0" presId="urn:microsoft.com/office/officeart/2005/8/layout/chevron2"/>
    <dgm:cxn modelId="{BACB76DE-AE81-4EB8-BAF1-93EE1FCF8D0B}" type="presParOf" srcId="{F5649372-BFEE-467A-9A0C-93A789AF074A}" destId="{D1D19230-0BE4-4422-BF21-95D098527F5D}" srcOrd="0" destOrd="0" presId="urn:microsoft.com/office/officeart/2005/8/layout/chevron2"/>
    <dgm:cxn modelId="{87213FB3-2EAE-4C16-B991-F7D59EBD297A}" type="presParOf" srcId="{F5649372-BFEE-467A-9A0C-93A789AF074A}" destId="{96C7A897-06EA-425E-A6A7-9B8C8C857A25}" srcOrd="1" destOrd="0" presId="urn:microsoft.com/office/officeart/2005/8/layout/chevron2"/>
    <dgm:cxn modelId="{06401C48-0E6A-479C-B269-DFEFADB00E23}" type="presParOf" srcId="{5B09FE33-9E1A-4381-A484-1118C0AD6E5F}" destId="{95EB2A92-4648-4CF2-BF4E-BA3B5CA65922}" srcOrd="11" destOrd="0" presId="urn:microsoft.com/office/officeart/2005/8/layout/chevron2"/>
    <dgm:cxn modelId="{3183622C-0C79-41FD-9702-815A1C58C541}" type="presParOf" srcId="{5B09FE33-9E1A-4381-A484-1118C0AD6E5F}" destId="{FC279232-4844-4A4C-BE4F-76696740CC8B}" srcOrd="12" destOrd="0" presId="urn:microsoft.com/office/officeart/2005/8/layout/chevron2"/>
    <dgm:cxn modelId="{57DD6AB2-2D96-423F-A938-3CA1B134B46A}" type="presParOf" srcId="{FC279232-4844-4A4C-BE4F-76696740CC8B}" destId="{1D7A83E6-96BC-4BD5-9D59-193B1B0DC6E5}" srcOrd="0" destOrd="0" presId="urn:microsoft.com/office/officeart/2005/8/layout/chevron2"/>
    <dgm:cxn modelId="{BB453580-00DB-438F-98E9-E973C7E743D0}" type="presParOf" srcId="{FC279232-4844-4A4C-BE4F-76696740CC8B}" destId="{F6CDE5F9-21C1-48BC-B996-3424614D9A1C}" srcOrd="1" destOrd="0" presId="urn:microsoft.com/office/officeart/2005/8/layout/chevron2"/>
    <dgm:cxn modelId="{7935A5BB-A840-4B26-AE49-1242964BAA71}" type="presParOf" srcId="{5B09FE33-9E1A-4381-A484-1118C0AD6E5F}" destId="{2BC44D95-9084-44DC-8F97-46F4C1F0CE2B}" srcOrd="13" destOrd="0" presId="urn:microsoft.com/office/officeart/2005/8/layout/chevron2"/>
    <dgm:cxn modelId="{FA539F4F-30AF-4DFA-B408-A1340EBD3421}" type="presParOf" srcId="{5B09FE33-9E1A-4381-A484-1118C0AD6E5F}" destId="{A7AF10B7-DDE6-4A32-B310-9F885CFCAB60}" srcOrd="14" destOrd="0" presId="urn:microsoft.com/office/officeart/2005/8/layout/chevron2"/>
    <dgm:cxn modelId="{A48ADB97-FCD4-4399-A062-DCE9F418D457}" type="presParOf" srcId="{A7AF10B7-DDE6-4A32-B310-9F885CFCAB60}" destId="{E255A384-919D-424A-AC78-1C594331DE4A}" srcOrd="0" destOrd="0" presId="urn:microsoft.com/office/officeart/2005/8/layout/chevron2"/>
    <dgm:cxn modelId="{BD6B1706-CBA7-4326-9A6E-CDF3430A7364}" type="presParOf" srcId="{A7AF10B7-DDE6-4A32-B310-9F885CFCAB60}" destId="{4E112047-7F25-408B-B712-BAB14DF10E7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8430FC-78DF-42F1-BA8A-CB646CA5F7DF}" type="doc">
      <dgm:prSet loTypeId="urn:microsoft.com/office/officeart/2005/8/layout/chevron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D1663BB-9382-4600-8598-453FB335A9A5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3 953 </a:t>
          </a:r>
        </a:p>
      </dgm:t>
    </dgm:pt>
    <dgm:pt modelId="{1696C241-8293-4BE8-A289-E49EAC09BA0F}" type="parTrans" cxnId="{33736B95-FF70-4C33-9840-E36324952691}">
      <dgm:prSet/>
      <dgm:spPr/>
      <dgm:t>
        <a:bodyPr/>
        <a:lstStyle/>
        <a:p>
          <a:endParaRPr lang="ru-RU" sz="1400"/>
        </a:p>
      </dgm:t>
    </dgm:pt>
    <dgm:pt modelId="{F26AEF45-B84C-44D0-9B1F-068577FE373B}" type="sibTrans" cxnId="{33736B95-FF70-4C33-9840-E36324952691}">
      <dgm:prSet/>
      <dgm:spPr/>
      <dgm:t>
        <a:bodyPr/>
        <a:lstStyle/>
        <a:p>
          <a:endParaRPr lang="ru-RU" sz="1400"/>
        </a:p>
      </dgm:t>
    </dgm:pt>
    <dgm:pt modelId="{14199E2D-828F-46ED-B6A4-EBABBDA44C5C}">
      <dgm:prSet phldrT="[Текст]" custT="1"/>
      <dgm:spPr/>
      <dgm:t>
        <a:bodyPr/>
        <a:lstStyle/>
        <a:p>
          <a:r>
            <a:rPr lang="ru-RU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Две молодые семьи улучшили жилищные  условия в результате реализации мероприятий подпрограммы </a:t>
          </a:r>
          <a:r>
            <a:rPr lang="ru-RU" sz="1500" b="1" u="none" strike="noStrike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«Молодым семьям - доступное жилье» на 2019-2025 гг.</a:t>
          </a:r>
          <a:endParaRPr lang="ru-RU" sz="15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933E09-D7C5-4EFA-A096-D925738110D6}" type="parTrans" cxnId="{2B07FFA8-EDFD-402D-B8F5-CD7BE658134E}">
      <dgm:prSet/>
      <dgm:spPr/>
      <dgm:t>
        <a:bodyPr/>
        <a:lstStyle/>
        <a:p>
          <a:endParaRPr lang="ru-RU" sz="1400"/>
        </a:p>
      </dgm:t>
    </dgm:pt>
    <dgm:pt modelId="{033749FC-D627-4608-91FE-13B2B4552AA8}" type="sibTrans" cxnId="{2B07FFA8-EDFD-402D-B8F5-CD7BE658134E}">
      <dgm:prSet/>
      <dgm:spPr/>
      <dgm:t>
        <a:bodyPr/>
        <a:lstStyle/>
        <a:p>
          <a:endParaRPr lang="ru-RU" sz="1400"/>
        </a:p>
      </dgm:t>
    </dgm:pt>
    <dgm:pt modelId="{99810FA8-86FB-400D-87CC-F92B03071CB9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5 461</a:t>
          </a:r>
        </a:p>
      </dgm:t>
    </dgm:pt>
    <dgm:pt modelId="{5DFF501B-58E9-453A-861F-E1FAD0410F28}" type="parTrans" cxnId="{328F3E98-0ECA-4DAB-9967-EE299136E52C}">
      <dgm:prSet/>
      <dgm:spPr/>
      <dgm:t>
        <a:bodyPr/>
        <a:lstStyle/>
        <a:p>
          <a:endParaRPr lang="ru-RU" sz="1400"/>
        </a:p>
      </dgm:t>
    </dgm:pt>
    <dgm:pt modelId="{FF1DCD44-8489-4188-8B0D-CC8167119696}" type="sibTrans" cxnId="{328F3E98-0ECA-4DAB-9967-EE299136E52C}">
      <dgm:prSet/>
      <dgm:spPr/>
      <dgm:t>
        <a:bodyPr/>
        <a:lstStyle/>
        <a:p>
          <a:endParaRPr lang="ru-RU" sz="1400"/>
        </a:p>
      </dgm:t>
    </dgm:pt>
    <dgm:pt modelId="{BAC49D22-1016-4B98-81E1-D322AC0805F5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Переселение граждан из ветхого аварийного фонда в Слюдянском муниципальном образовании (2 квартиры)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195298-0F54-4A9E-93BA-68D44760D0F7}" type="parTrans" cxnId="{161DE048-1B5D-43F4-B882-25CD335CD58C}">
      <dgm:prSet/>
      <dgm:spPr/>
      <dgm:t>
        <a:bodyPr/>
        <a:lstStyle/>
        <a:p>
          <a:endParaRPr lang="ru-RU" sz="1400"/>
        </a:p>
      </dgm:t>
    </dgm:pt>
    <dgm:pt modelId="{C257BB62-88B2-4132-BC54-4D8C0349DFC0}" type="sibTrans" cxnId="{161DE048-1B5D-43F4-B882-25CD335CD58C}">
      <dgm:prSet/>
      <dgm:spPr/>
      <dgm:t>
        <a:bodyPr/>
        <a:lstStyle/>
        <a:p>
          <a:endParaRPr lang="ru-RU" sz="1400"/>
        </a:p>
      </dgm:t>
    </dgm:pt>
    <dgm:pt modelId="{BDB6A185-CF85-4152-A75E-42718DAB6B4D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55 869</a:t>
          </a:r>
        </a:p>
      </dgm:t>
    </dgm:pt>
    <dgm:pt modelId="{E0BB17FA-DF95-4B21-BEA1-18FC92217028}" type="parTrans" cxnId="{B3108A40-495F-4DC6-BC93-A8A797EE2260}">
      <dgm:prSet/>
      <dgm:spPr/>
      <dgm:t>
        <a:bodyPr/>
        <a:lstStyle/>
        <a:p>
          <a:endParaRPr lang="ru-RU" sz="1400"/>
        </a:p>
      </dgm:t>
    </dgm:pt>
    <dgm:pt modelId="{E136FA28-C9FD-4F0C-A4FC-A39EEA24A297}" type="sibTrans" cxnId="{B3108A40-495F-4DC6-BC93-A8A797EE2260}">
      <dgm:prSet/>
      <dgm:spPr/>
      <dgm:t>
        <a:bodyPr/>
        <a:lstStyle/>
        <a:p>
          <a:endParaRPr lang="ru-RU" sz="1400"/>
        </a:p>
      </dgm:t>
    </dgm:pt>
    <dgm:pt modelId="{4DAAD969-203B-4E60-AB1B-E57BB8CADC78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7 305</a:t>
          </a:r>
        </a:p>
      </dgm:t>
    </dgm:pt>
    <dgm:pt modelId="{5A68387A-C1DB-4459-AD90-E4939D6B7B9E}" type="parTrans" cxnId="{FDDA432B-E139-447D-B3EF-5065116E830A}">
      <dgm:prSet/>
      <dgm:spPr/>
      <dgm:t>
        <a:bodyPr/>
        <a:lstStyle/>
        <a:p>
          <a:endParaRPr lang="ru-RU" sz="1400"/>
        </a:p>
      </dgm:t>
    </dgm:pt>
    <dgm:pt modelId="{593B042E-2002-42B0-AFFE-8DD7B739C891}" type="sibTrans" cxnId="{FDDA432B-E139-447D-B3EF-5065116E830A}">
      <dgm:prSet/>
      <dgm:spPr/>
      <dgm:t>
        <a:bodyPr/>
        <a:lstStyle/>
        <a:p>
          <a:endParaRPr lang="ru-RU" sz="1400"/>
        </a:p>
      </dgm:t>
    </dgm:pt>
    <dgm:pt modelId="{FB8DD830-8493-4E68-B8C7-34D8540D5B86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мероприятий перечня проектов народные инициативы (ремонт системы теплоснабжения в библиотеке семейного чтения, устройство пешеходных дороже в парке «Железнодорожник», приобретение качелей, арки, объемных букв)</a:t>
          </a:r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7D2E450C-1CF4-43ED-AD69-71EFB8415A93}" type="sibTrans" cxnId="{F80A583F-400B-4A0F-A213-008D74F45638}">
      <dgm:prSet/>
      <dgm:spPr/>
      <dgm:t>
        <a:bodyPr/>
        <a:lstStyle/>
        <a:p>
          <a:endParaRPr lang="ru-RU" sz="1400"/>
        </a:p>
      </dgm:t>
    </dgm:pt>
    <dgm:pt modelId="{02DDEF85-3206-4A27-9C8D-F6000EB15F65}" type="parTrans" cxnId="{F80A583F-400B-4A0F-A213-008D74F45638}">
      <dgm:prSet/>
      <dgm:spPr/>
      <dgm:t>
        <a:bodyPr/>
        <a:lstStyle/>
        <a:p>
          <a:endParaRPr lang="ru-RU" sz="1400"/>
        </a:p>
      </dgm:t>
    </dgm:pt>
    <dgm:pt modelId="{D647092B-8C4A-458E-873F-D891DB6F9F47}">
      <dgm:prSet phldrT="[Текст]" custT="1"/>
      <dgm:spPr/>
      <dgm:t>
        <a:bodyPr/>
        <a:lstStyle/>
        <a:p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инициативных проектов 9обустройство спортивных и детских площадок в п. Буровщина (СНТ «Локомотив») по ул. 40 лет. Октября, устройство пешеходной дорожки к парку «Железнодорожник» и ремонт проезда к парку «Железнодорожник»</a:t>
          </a:r>
        </a:p>
      </dgm:t>
    </dgm:pt>
    <dgm:pt modelId="{358F803E-3F1C-4EB3-89C6-E58E6040A2CC}" type="parTrans" cxnId="{D76A51B2-0990-430B-B672-8321F4E46E0B}">
      <dgm:prSet/>
      <dgm:spPr/>
      <dgm:t>
        <a:bodyPr/>
        <a:lstStyle/>
        <a:p>
          <a:endParaRPr lang="ru-RU" sz="1400"/>
        </a:p>
      </dgm:t>
    </dgm:pt>
    <dgm:pt modelId="{F570EBBD-1B3E-49EA-B860-1FA9264E2F9F}" type="sibTrans" cxnId="{D76A51B2-0990-430B-B672-8321F4E46E0B}">
      <dgm:prSet/>
      <dgm:spPr/>
      <dgm:t>
        <a:bodyPr/>
        <a:lstStyle/>
        <a:p>
          <a:endParaRPr lang="ru-RU" sz="1400"/>
        </a:p>
      </dgm:t>
    </dgm:pt>
    <dgm:pt modelId="{D322F010-7CA9-4F6C-B3A3-3D31131BAE6A}">
      <dgm:prSet phldrT="[Текст]"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культурно-массовых и спортивных мероприятий для жителей и гостей города</a:t>
          </a:r>
        </a:p>
      </dgm:t>
    </dgm:pt>
    <dgm:pt modelId="{78E9001B-D9CA-415A-BC06-7CE5CD775CDD}" type="parTrans" cxnId="{102575A3-C4A0-4D57-8B90-7DC357C4A139}">
      <dgm:prSet/>
      <dgm:spPr/>
      <dgm:t>
        <a:bodyPr/>
        <a:lstStyle/>
        <a:p>
          <a:endParaRPr lang="ru-RU" sz="1400"/>
        </a:p>
      </dgm:t>
    </dgm:pt>
    <dgm:pt modelId="{5BBDF61F-7A1F-42C1-B1C7-B98A3D4AF957}" type="sibTrans" cxnId="{102575A3-C4A0-4D57-8B90-7DC357C4A139}">
      <dgm:prSet/>
      <dgm:spPr/>
      <dgm:t>
        <a:bodyPr/>
        <a:lstStyle/>
        <a:p>
          <a:endParaRPr lang="ru-RU" sz="1400"/>
        </a:p>
      </dgm:t>
    </dgm:pt>
    <dgm:pt modelId="{C0D146D2-D9F4-4992-B8C7-EABE299C388E}">
      <dgm:prSet phldrT="[Текст]" custT="1"/>
      <dgm:spPr>
        <a:solidFill>
          <a:srgbClr val="66FF33"/>
        </a:solidFill>
      </dgm:spPr>
      <dgm:t>
        <a:bodyPr/>
        <a:lstStyle/>
        <a:p>
          <a:r>
            <a:rPr lang="ru-RU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2 017</a:t>
          </a:r>
        </a:p>
      </dgm:t>
    </dgm:pt>
    <dgm:pt modelId="{4087D230-589B-47D0-BA67-BBA879CB1653}" type="parTrans" cxnId="{94488627-9C75-4780-B0CC-155AC8D0D907}">
      <dgm:prSet/>
      <dgm:spPr/>
      <dgm:t>
        <a:bodyPr/>
        <a:lstStyle/>
        <a:p>
          <a:endParaRPr lang="ru-RU" sz="1400"/>
        </a:p>
      </dgm:t>
    </dgm:pt>
    <dgm:pt modelId="{898D4A5D-0BC4-43DD-81F7-60A024492F38}" type="sibTrans" cxnId="{94488627-9C75-4780-B0CC-155AC8D0D907}">
      <dgm:prSet/>
      <dgm:spPr/>
      <dgm:t>
        <a:bodyPr/>
        <a:lstStyle/>
        <a:p>
          <a:endParaRPr lang="ru-RU" sz="1400"/>
        </a:p>
      </dgm:t>
    </dgm:pt>
    <dgm:pt modelId="{31ABFFF3-CA58-478C-944E-A999DB69DD38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Благоустройство двух придомовых территорий многоквартирных домов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8B113B-B751-4EAB-90A8-0CCE663F9E2C}" type="parTrans" cxnId="{2CC9A1FB-8F89-4CF4-9907-2732FCFB46E4}">
      <dgm:prSet/>
      <dgm:spPr/>
      <dgm:t>
        <a:bodyPr/>
        <a:lstStyle/>
        <a:p>
          <a:endParaRPr lang="ru-RU" sz="1400"/>
        </a:p>
      </dgm:t>
    </dgm:pt>
    <dgm:pt modelId="{B88928C1-8379-43F0-86E0-BD8787C6E5B9}" type="sibTrans" cxnId="{2CC9A1FB-8F89-4CF4-9907-2732FCFB46E4}">
      <dgm:prSet/>
      <dgm:spPr/>
      <dgm:t>
        <a:bodyPr/>
        <a:lstStyle/>
        <a:p>
          <a:endParaRPr lang="ru-RU" sz="1400"/>
        </a:p>
      </dgm:t>
    </dgm:pt>
    <dgm:pt modelId="{763F4F66-B316-471A-8478-60FF77DB0F5B}">
      <dgm:prSet phldrT="[Текст]" custT="1"/>
      <dgm:spPr>
        <a:solidFill>
          <a:srgbClr val="D60093"/>
        </a:solidFill>
      </dgm:spPr>
      <dgm:t>
        <a:bodyPr/>
        <a:lstStyle/>
        <a:p>
          <a:r>
            <a:rPr lang="ru-RU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9 969</a:t>
          </a:r>
        </a:p>
      </dgm:t>
    </dgm:pt>
    <dgm:pt modelId="{663BF7F5-C7D8-4136-8A19-9AAF070980E0}" type="parTrans" cxnId="{C0E0B34D-1F84-4613-964F-BC76213086E4}">
      <dgm:prSet/>
      <dgm:spPr/>
      <dgm:t>
        <a:bodyPr/>
        <a:lstStyle/>
        <a:p>
          <a:endParaRPr lang="ru-RU" sz="1400"/>
        </a:p>
      </dgm:t>
    </dgm:pt>
    <dgm:pt modelId="{F49E899A-718F-4475-9756-AA5592596A94}" type="sibTrans" cxnId="{C0E0B34D-1F84-4613-964F-BC76213086E4}">
      <dgm:prSet/>
      <dgm:spPr/>
      <dgm:t>
        <a:bodyPr/>
        <a:lstStyle/>
        <a:p>
          <a:endParaRPr lang="ru-RU" sz="1400"/>
        </a:p>
      </dgm:t>
    </dgm:pt>
    <dgm:pt modelId="{6EAD559C-F85A-4EF7-AB62-99145A35E2AE}">
      <dgm:prSet phldrT="[Текст]"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Установлено 8 площадок ТКО </a:t>
          </a:r>
        </a:p>
      </dgm:t>
    </dgm:pt>
    <dgm:pt modelId="{34719DC7-1DCE-45B1-9D45-BCDCE126E2CB}" type="parTrans" cxnId="{E54E0C4E-4B9C-4654-AEAB-EB2E72A613BB}">
      <dgm:prSet/>
      <dgm:spPr/>
      <dgm:t>
        <a:bodyPr/>
        <a:lstStyle/>
        <a:p>
          <a:endParaRPr lang="ru-RU" sz="1400"/>
        </a:p>
      </dgm:t>
    </dgm:pt>
    <dgm:pt modelId="{A442A25F-C82B-4C45-91BA-37F59D704511}" type="sibTrans" cxnId="{E54E0C4E-4B9C-4654-AEAB-EB2E72A613BB}">
      <dgm:prSet/>
      <dgm:spPr/>
      <dgm:t>
        <a:bodyPr/>
        <a:lstStyle/>
        <a:p>
          <a:endParaRPr lang="ru-RU" sz="1400"/>
        </a:p>
      </dgm:t>
    </dgm:pt>
    <dgm:pt modelId="{0A7CFD7C-CE86-4DE5-8B78-C1FCEC4B2DF6}">
      <dgm:prSet phldrT="[Текст]" custT="1"/>
      <dgm:spPr>
        <a:gradFill rotWithShape="0">
          <a:gsLst>
            <a:gs pos="0">
              <a:srgbClr val="FFFF00"/>
            </a:gs>
            <a:gs pos="80000">
              <a:srgbClr val="FFFF00"/>
            </a:gs>
            <a:gs pos="100000">
              <a:schemeClr val="accent2">
                <a:hueOff val="-14400000"/>
                <a:satOff val="-50003"/>
                <a:lumOff val="60001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4 246</a:t>
          </a:r>
        </a:p>
      </dgm:t>
    </dgm:pt>
    <dgm:pt modelId="{05334260-C011-4420-B69D-72996D9593CD}" type="parTrans" cxnId="{A086EDF5-41F6-4932-AE18-BAE10E5FD2F3}">
      <dgm:prSet/>
      <dgm:spPr/>
      <dgm:t>
        <a:bodyPr/>
        <a:lstStyle/>
        <a:p>
          <a:endParaRPr lang="ru-RU" sz="1400"/>
        </a:p>
      </dgm:t>
    </dgm:pt>
    <dgm:pt modelId="{F59BE3B5-45FC-4348-82E6-A55E3B4A990D}" type="sibTrans" cxnId="{A086EDF5-41F6-4932-AE18-BAE10E5FD2F3}">
      <dgm:prSet/>
      <dgm:spPr/>
      <dgm:t>
        <a:bodyPr/>
        <a:lstStyle/>
        <a:p>
          <a:endParaRPr lang="ru-RU" sz="1400"/>
        </a:p>
      </dgm:t>
    </dgm:pt>
    <dgm:pt modelId="{0D637395-78AF-408C-9A39-559685F2F687}">
      <dgm:prSet phldrT="[Текст]"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Ремонт дорожного полотна по ул. 40 лет Октября, пер. Безымянный, пер. Почтовый, пер. Привокзальный</a:t>
          </a:r>
        </a:p>
      </dgm:t>
    </dgm:pt>
    <dgm:pt modelId="{3DA1B566-2DC0-450C-8DA0-85DFE571AF0B}" type="sibTrans" cxnId="{F051E716-1C37-4F67-92D3-C27263E8FCB8}">
      <dgm:prSet/>
      <dgm:spPr/>
      <dgm:t>
        <a:bodyPr/>
        <a:lstStyle/>
        <a:p>
          <a:endParaRPr lang="ru-RU" sz="1400"/>
        </a:p>
      </dgm:t>
    </dgm:pt>
    <dgm:pt modelId="{0CB7A4EC-0962-418B-B9FB-1EBFCC1929BD}" type="parTrans" cxnId="{F051E716-1C37-4F67-92D3-C27263E8FCB8}">
      <dgm:prSet/>
      <dgm:spPr/>
      <dgm:t>
        <a:bodyPr/>
        <a:lstStyle/>
        <a:p>
          <a:endParaRPr lang="ru-RU" sz="1400"/>
        </a:p>
      </dgm:t>
    </dgm:pt>
    <dgm:pt modelId="{9AB7F925-8FE7-464D-988F-3A26E54C86BB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8 064</a:t>
          </a:r>
        </a:p>
      </dgm:t>
    </dgm:pt>
    <dgm:pt modelId="{9CB9B05D-C28A-49C9-860D-EBE5A96111BB}" type="sibTrans" cxnId="{F8696329-7595-46B1-B249-073D6B83C0B6}">
      <dgm:prSet/>
      <dgm:spPr/>
      <dgm:t>
        <a:bodyPr/>
        <a:lstStyle/>
        <a:p>
          <a:endParaRPr lang="ru-RU" sz="1400"/>
        </a:p>
      </dgm:t>
    </dgm:pt>
    <dgm:pt modelId="{084D91B6-024A-4310-9AD9-04D57BD94E14}" type="parTrans" cxnId="{F8696329-7595-46B1-B249-073D6B83C0B6}">
      <dgm:prSet/>
      <dgm:spPr/>
      <dgm:t>
        <a:bodyPr/>
        <a:lstStyle/>
        <a:p>
          <a:endParaRPr lang="ru-RU" sz="1400"/>
        </a:p>
      </dgm:t>
    </dgm:pt>
    <dgm:pt modelId="{5B09FE33-9E1A-4381-A484-1118C0AD6E5F}" type="pres">
      <dgm:prSet presAssocID="{818430FC-78DF-42F1-BA8A-CB646CA5F7DF}" presName="linearFlow" presStyleCnt="0">
        <dgm:presLayoutVars>
          <dgm:dir/>
          <dgm:animLvl val="lvl"/>
          <dgm:resizeHandles val="exact"/>
        </dgm:presLayoutVars>
      </dgm:prSet>
      <dgm:spPr/>
    </dgm:pt>
    <dgm:pt modelId="{27DF0638-A215-405B-A8EB-C39DEB189A52}" type="pres">
      <dgm:prSet presAssocID="{7D1663BB-9382-4600-8598-453FB335A9A5}" presName="composite" presStyleCnt="0"/>
      <dgm:spPr/>
    </dgm:pt>
    <dgm:pt modelId="{A9D2F609-8276-4C14-B61C-6AFEE1BFD1A4}" type="pres">
      <dgm:prSet presAssocID="{7D1663BB-9382-4600-8598-453FB335A9A5}" presName="parentText" presStyleLbl="alignNode1" presStyleIdx="0" presStyleCnt="8" custLinFactNeighborX="-2873" custLinFactNeighborY="242">
        <dgm:presLayoutVars>
          <dgm:chMax val="1"/>
          <dgm:bulletEnabled val="1"/>
        </dgm:presLayoutVars>
      </dgm:prSet>
      <dgm:spPr/>
    </dgm:pt>
    <dgm:pt modelId="{59ADD59B-BFCD-456F-852B-BCCBE2EFF653}" type="pres">
      <dgm:prSet presAssocID="{7D1663BB-9382-4600-8598-453FB335A9A5}" presName="descendantText" presStyleLbl="alignAcc1" presStyleIdx="0" presStyleCnt="8">
        <dgm:presLayoutVars>
          <dgm:bulletEnabled val="1"/>
        </dgm:presLayoutVars>
      </dgm:prSet>
      <dgm:spPr/>
    </dgm:pt>
    <dgm:pt modelId="{6A4459F6-7AA0-40F8-A7A7-B1B26516B1F5}" type="pres">
      <dgm:prSet presAssocID="{F26AEF45-B84C-44D0-9B1F-068577FE373B}" presName="sp" presStyleCnt="0"/>
      <dgm:spPr/>
    </dgm:pt>
    <dgm:pt modelId="{1006E942-215F-4905-9C21-FDCCCF3699F9}" type="pres">
      <dgm:prSet presAssocID="{99810FA8-86FB-400D-87CC-F92B03071CB9}" presName="composite" presStyleCnt="0"/>
      <dgm:spPr/>
    </dgm:pt>
    <dgm:pt modelId="{BCE23123-C645-4BFB-B2B3-4101B6B6EA48}" type="pres">
      <dgm:prSet presAssocID="{99810FA8-86FB-400D-87CC-F92B03071CB9}" presName="parentText" presStyleLbl="alignNode1" presStyleIdx="1" presStyleCnt="8">
        <dgm:presLayoutVars>
          <dgm:chMax val="1"/>
          <dgm:bulletEnabled val="1"/>
        </dgm:presLayoutVars>
      </dgm:prSet>
      <dgm:spPr/>
    </dgm:pt>
    <dgm:pt modelId="{3EFE565C-6D1C-409B-B2D9-24C04A290005}" type="pres">
      <dgm:prSet presAssocID="{99810FA8-86FB-400D-87CC-F92B03071CB9}" presName="descendantText" presStyleLbl="alignAcc1" presStyleIdx="1" presStyleCnt="8" custLinFactNeighborX="0">
        <dgm:presLayoutVars>
          <dgm:bulletEnabled val="1"/>
        </dgm:presLayoutVars>
      </dgm:prSet>
      <dgm:spPr/>
    </dgm:pt>
    <dgm:pt modelId="{E557D021-2961-4812-B692-CA78360118D4}" type="pres">
      <dgm:prSet presAssocID="{FF1DCD44-8489-4188-8B0D-CC8167119696}" presName="sp" presStyleCnt="0"/>
      <dgm:spPr/>
    </dgm:pt>
    <dgm:pt modelId="{8385D8A3-5DC7-468B-B5ED-9C09E795ABDC}" type="pres">
      <dgm:prSet presAssocID="{BDB6A185-CF85-4152-A75E-42718DAB6B4D}" presName="composite" presStyleCnt="0"/>
      <dgm:spPr/>
    </dgm:pt>
    <dgm:pt modelId="{3F15A227-B0D1-423A-8756-DBE15E317F1C}" type="pres">
      <dgm:prSet presAssocID="{BDB6A185-CF85-4152-A75E-42718DAB6B4D}" presName="parentText" presStyleLbl="alignNode1" presStyleIdx="2" presStyleCnt="8">
        <dgm:presLayoutVars>
          <dgm:chMax val="1"/>
          <dgm:bulletEnabled val="1"/>
        </dgm:presLayoutVars>
      </dgm:prSet>
      <dgm:spPr/>
    </dgm:pt>
    <dgm:pt modelId="{A88F57D3-24B2-4BB0-897D-2D479A083E17}" type="pres">
      <dgm:prSet presAssocID="{BDB6A185-CF85-4152-A75E-42718DAB6B4D}" presName="descendantText" presStyleLbl="alignAcc1" presStyleIdx="2" presStyleCnt="8" custScaleY="110308" custLinFactNeighborX="456" custLinFactNeighborY="-834">
        <dgm:presLayoutVars>
          <dgm:bulletEnabled val="1"/>
        </dgm:presLayoutVars>
      </dgm:prSet>
      <dgm:spPr/>
    </dgm:pt>
    <dgm:pt modelId="{F7DB8985-2889-4C28-B073-5AD904DEF676}" type="pres">
      <dgm:prSet presAssocID="{E136FA28-C9FD-4F0C-A4FC-A39EEA24A297}" presName="sp" presStyleCnt="0"/>
      <dgm:spPr/>
    </dgm:pt>
    <dgm:pt modelId="{600B0625-FB64-4521-B5B9-AA1F1E7AC1EC}" type="pres">
      <dgm:prSet presAssocID="{4DAAD969-203B-4E60-AB1B-E57BB8CADC78}" presName="composite" presStyleCnt="0"/>
      <dgm:spPr/>
    </dgm:pt>
    <dgm:pt modelId="{34BC159A-443F-4792-9A17-D786620211C7}" type="pres">
      <dgm:prSet presAssocID="{4DAAD969-203B-4E60-AB1B-E57BB8CADC78}" presName="parentText" presStyleLbl="alignNode1" presStyleIdx="3" presStyleCnt="8">
        <dgm:presLayoutVars>
          <dgm:chMax val="1"/>
          <dgm:bulletEnabled val="1"/>
        </dgm:presLayoutVars>
      </dgm:prSet>
      <dgm:spPr/>
    </dgm:pt>
    <dgm:pt modelId="{54A395F8-C4AF-400F-AA72-46DB65D734B7}" type="pres">
      <dgm:prSet presAssocID="{4DAAD969-203B-4E60-AB1B-E57BB8CADC78}" presName="descendantText" presStyleLbl="alignAcc1" presStyleIdx="3" presStyleCnt="8" custScaleY="143275">
        <dgm:presLayoutVars>
          <dgm:bulletEnabled val="1"/>
        </dgm:presLayoutVars>
      </dgm:prSet>
      <dgm:spPr/>
    </dgm:pt>
    <dgm:pt modelId="{6E7DBA08-527F-408D-BA63-F663CBB38FA6}" type="pres">
      <dgm:prSet presAssocID="{593B042E-2002-42B0-AFFE-8DD7B739C891}" presName="sp" presStyleCnt="0"/>
      <dgm:spPr/>
    </dgm:pt>
    <dgm:pt modelId="{FE0B1D22-76FE-461B-9A3F-25724C04CF42}" type="pres">
      <dgm:prSet presAssocID="{9AB7F925-8FE7-464D-988F-3A26E54C86BB}" presName="composite" presStyleCnt="0"/>
      <dgm:spPr/>
    </dgm:pt>
    <dgm:pt modelId="{CDCFD15E-F34F-4FE0-89C4-7A9B68C4A859}" type="pres">
      <dgm:prSet presAssocID="{9AB7F925-8FE7-464D-988F-3A26E54C86BB}" presName="parentText" presStyleLbl="alignNode1" presStyleIdx="4" presStyleCnt="8">
        <dgm:presLayoutVars>
          <dgm:chMax val="1"/>
          <dgm:bulletEnabled val="1"/>
        </dgm:presLayoutVars>
      </dgm:prSet>
      <dgm:spPr/>
    </dgm:pt>
    <dgm:pt modelId="{55375030-E41E-423A-A264-95DC77C1DBF8}" type="pres">
      <dgm:prSet presAssocID="{9AB7F925-8FE7-464D-988F-3A26E54C86BB}" presName="descendantText" presStyleLbl="alignAcc1" presStyleIdx="4" presStyleCnt="8" custScaleY="120659" custLinFactNeighborX="454" custLinFactNeighborY="-3279">
        <dgm:presLayoutVars>
          <dgm:bulletEnabled val="1"/>
        </dgm:presLayoutVars>
      </dgm:prSet>
      <dgm:spPr/>
    </dgm:pt>
    <dgm:pt modelId="{FA7C4BD7-5C48-4C6B-80D6-B7939EE9B5B5}" type="pres">
      <dgm:prSet presAssocID="{9CB9B05D-C28A-49C9-860D-EBE5A96111BB}" presName="sp" presStyleCnt="0"/>
      <dgm:spPr/>
    </dgm:pt>
    <dgm:pt modelId="{F5649372-BFEE-467A-9A0C-93A789AF074A}" type="pres">
      <dgm:prSet presAssocID="{C0D146D2-D9F4-4992-B8C7-EABE299C388E}" presName="composite" presStyleCnt="0"/>
      <dgm:spPr/>
    </dgm:pt>
    <dgm:pt modelId="{D1D19230-0BE4-4422-BF21-95D098527F5D}" type="pres">
      <dgm:prSet presAssocID="{C0D146D2-D9F4-4992-B8C7-EABE299C388E}" presName="parentText" presStyleLbl="alignNode1" presStyleIdx="5" presStyleCnt="8">
        <dgm:presLayoutVars>
          <dgm:chMax val="1"/>
          <dgm:bulletEnabled val="1"/>
        </dgm:presLayoutVars>
      </dgm:prSet>
      <dgm:spPr/>
    </dgm:pt>
    <dgm:pt modelId="{96C7A897-06EA-425E-A6A7-9B8C8C857A25}" type="pres">
      <dgm:prSet presAssocID="{C0D146D2-D9F4-4992-B8C7-EABE299C388E}" presName="descendantText" presStyleLbl="alignAcc1" presStyleIdx="5" presStyleCnt="8">
        <dgm:presLayoutVars>
          <dgm:bulletEnabled val="1"/>
        </dgm:presLayoutVars>
      </dgm:prSet>
      <dgm:spPr/>
    </dgm:pt>
    <dgm:pt modelId="{6AB0CC78-D01B-4B53-89A9-CD7D6533A57F}" type="pres">
      <dgm:prSet presAssocID="{898D4A5D-0BC4-43DD-81F7-60A024492F38}" presName="sp" presStyleCnt="0"/>
      <dgm:spPr/>
    </dgm:pt>
    <dgm:pt modelId="{11DFD189-EE7C-4B61-8B75-1D7FEE42F0BD}" type="pres">
      <dgm:prSet presAssocID="{763F4F66-B316-471A-8478-60FF77DB0F5B}" presName="composite" presStyleCnt="0"/>
      <dgm:spPr/>
    </dgm:pt>
    <dgm:pt modelId="{976440F9-5400-40A4-BEDE-BAA25A13D439}" type="pres">
      <dgm:prSet presAssocID="{763F4F66-B316-471A-8478-60FF77DB0F5B}" presName="parentText" presStyleLbl="alignNode1" presStyleIdx="6" presStyleCnt="8">
        <dgm:presLayoutVars>
          <dgm:chMax val="1"/>
          <dgm:bulletEnabled val="1"/>
        </dgm:presLayoutVars>
      </dgm:prSet>
      <dgm:spPr/>
    </dgm:pt>
    <dgm:pt modelId="{C92F0313-A4CB-4499-800A-18772B794CF3}" type="pres">
      <dgm:prSet presAssocID="{763F4F66-B316-471A-8478-60FF77DB0F5B}" presName="descendantText" presStyleLbl="alignAcc1" presStyleIdx="6" presStyleCnt="8">
        <dgm:presLayoutVars>
          <dgm:bulletEnabled val="1"/>
        </dgm:presLayoutVars>
      </dgm:prSet>
      <dgm:spPr/>
    </dgm:pt>
    <dgm:pt modelId="{843B3754-8256-4FDE-8C31-F649FD3A9353}" type="pres">
      <dgm:prSet presAssocID="{F49E899A-718F-4475-9756-AA5592596A94}" presName="sp" presStyleCnt="0"/>
      <dgm:spPr/>
    </dgm:pt>
    <dgm:pt modelId="{901E4851-359C-453B-9401-C4B5AD18D519}" type="pres">
      <dgm:prSet presAssocID="{0A7CFD7C-CE86-4DE5-8B78-C1FCEC4B2DF6}" presName="composite" presStyleCnt="0"/>
      <dgm:spPr/>
    </dgm:pt>
    <dgm:pt modelId="{6D402A4B-BD2E-4323-96D1-BCAA9F2D593F}" type="pres">
      <dgm:prSet presAssocID="{0A7CFD7C-CE86-4DE5-8B78-C1FCEC4B2DF6}" presName="parentText" presStyleLbl="alignNode1" presStyleIdx="7" presStyleCnt="8">
        <dgm:presLayoutVars>
          <dgm:chMax val="1"/>
          <dgm:bulletEnabled val="1"/>
        </dgm:presLayoutVars>
      </dgm:prSet>
      <dgm:spPr/>
    </dgm:pt>
    <dgm:pt modelId="{BCC8FF06-0BDD-4649-B172-5519027C156C}" type="pres">
      <dgm:prSet presAssocID="{0A7CFD7C-CE86-4DE5-8B78-C1FCEC4B2DF6}" presName="descendantText" presStyleLbl="alignAcc1" presStyleIdx="7" presStyleCnt="8">
        <dgm:presLayoutVars>
          <dgm:bulletEnabled val="1"/>
        </dgm:presLayoutVars>
      </dgm:prSet>
      <dgm:spPr/>
    </dgm:pt>
  </dgm:ptLst>
  <dgm:cxnLst>
    <dgm:cxn modelId="{6AE9F003-286A-45F1-897D-D31EDF81B075}" type="presOf" srcId="{0A7CFD7C-CE86-4DE5-8B78-C1FCEC4B2DF6}" destId="{6D402A4B-BD2E-4323-96D1-BCAA9F2D593F}" srcOrd="0" destOrd="0" presId="urn:microsoft.com/office/officeart/2005/8/layout/chevron2"/>
    <dgm:cxn modelId="{4C28210C-2FA9-4C97-906E-FA3E11C6B5D8}" type="presOf" srcId="{763F4F66-B316-471A-8478-60FF77DB0F5B}" destId="{976440F9-5400-40A4-BEDE-BAA25A13D439}" srcOrd="0" destOrd="0" presId="urn:microsoft.com/office/officeart/2005/8/layout/chevron2"/>
    <dgm:cxn modelId="{F5683913-9C02-4A84-8DFC-C1E480F1B2A6}" type="presOf" srcId="{BDB6A185-CF85-4152-A75E-42718DAB6B4D}" destId="{3F15A227-B0D1-423A-8756-DBE15E317F1C}" srcOrd="0" destOrd="0" presId="urn:microsoft.com/office/officeart/2005/8/layout/chevron2"/>
    <dgm:cxn modelId="{F051E716-1C37-4F67-92D3-C27263E8FCB8}" srcId="{BDB6A185-CF85-4152-A75E-42718DAB6B4D}" destId="{0D637395-78AF-408C-9A39-559685F2F687}" srcOrd="0" destOrd="0" parTransId="{0CB7A4EC-0962-418B-B9FB-1EBFCC1929BD}" sibTransId="{3DA1B566-2DC0-450C-8DA0-85DFE571AF0B}"/>
    <dgm:cxn modelId="{8955F71A-6EA3-4F7D-B8B5-0974ED6D22F7}" type="presOf" srcId="{FB8DD830-8493-4E68-B8C7-34D8540D5B86}" destId="{55375030-E41E-423A-A264-95DC77C1DBF8}" srcOrd="0" destOrd="0" presId="urn:microsoft.com/office/officeart/2005/8/layout/chevron2"/>
    <dgm:cxn modelId="{73F7ED1F-43D1-494B-810B-FEED58AC4BC2}" type="presOf" srcId="{D647092B-8C4A-458E-873F-D891DB6F9F47}" destId="{54A395F8-C4AF-400F-AA72-46DB65D734B7}" srcOrd="0" destOrd="0" presId="urn:microsoft.com/office/officeart/2005/8/layout/chevron2"/>
    <dgm:cxn modelId="{94488627-9C75-4780-B0CC-155AC8D0D907}" srcId="{818430FC-78DF-42F1-BA8A-CB646CA5F7DF}" destId="{C0D146D2-D9F4-4992-B8C7-EABE299C388E}" srcOrd="5" destOrd="0" parTransId="{4087D230-589B-47D0-BA67-BBA879CB1653}" sibTransId="{898D4A5D-0BC4-43DD-81F7-60A024492F38}"/>
    <dgm:cxn modelId="{F8696329-7595-46B1-B249-073D6B83C0B6}" srcId="{818430FC-78DF-42F1-BA8A-CB646CA5F7DF}" destId="{9AB7F925-8FE7-464D-988F-3A26E54C86BB}" srcOrd="4" destOrd="0" parTransId="{084D91B6-024A-4310-9AD9-04D57BD94E14}" sibTransId="{9CB9B05D-C28A-49C9-860D-EBE5A96111BB}"/>
    <dgm:cxn modelId="{FDDA432B-E139-447D-B3EF-5065116E830A}" srcId="{818430FC-78DF-42F1-BA8A-CB646CA5F7DF}" destId="{4DAAD969-203B-4E60-AB1B-E57BB8CADC78}" srcOrd="3" destOrd="0" parTransId="{5A68387A-C1DB-4459-AD90-E4939D6B7B9E}" sibTransId="{593B042E-2002-42B0-AFFE-8DD7B739C891}"/>
    <dgm:cxn modelId="{042D523A-962C-4547-AA82-F1737C1BB955}" type="presOf" srcId="{9AB7F925-8FE7-464D-988F-3A26E54C86BB}" destId="{CDCFD15E-F34F-4FE0-89C4-7A9B68C4A859}" srcOrd="0" destOrd="0" presId="urn:microsoft.com/office/officeart/2005/8/layout/chevron2"/>
    <dgm:cxn modelId="{D38F6E3F-6AF2-47FE-93ED-4D69173A6800}" type="presOf" srcId="{D322F010-7CA9-4F6C-B3A3-3D31131BAE6A}" destId="{96C7A897-06EA-425E-A6A7-9B8C8C857A25}" srcOrd="0" destOrd="0" presId="urn:microsoft.com/office/officeart/2005/8/layout/chevron2"/>
    <dgm:cxn modelId="{F80A583F-400B-4A0F-A213-008D74F45638}" srcId="{9AB7F925-8FE7-464D-988F-3A26E54C86BB}" destId="{FB8DD830-8493-4E68-B8C7-34D8540D5B86}" srcOrd="0" destOrd="0" parTransId="{02DDEF85-3206-4A27-9C8D-F6000EB15F65}" sibTransId="{7D2E450C-1CF4-43ED-AD69-71EFB8415A93}"/>
    <dgm:cxn modelId="{B3108A40-495F-4DC6-BC93-A8A797EE2260}" srcId="{818430FC-78DF-42F1-BA8A-CB646CA5F7DF}" destId="{BDB6A185-CF85-4152-A75E-42718DAB6B4D}" srcOrd="2" destOrd="0" parTransId="{E0BB17FA-DF95-4B21-BEA1-18FC92217028}" sibTransId="{E136FA28-C9FD-4F0C-A4FC-A39EEA24A297}"/>
    <dgm:cxn modelId="{3D5F8642-573D-4D21-A930-A54E4004C286}" type="presOf" srcId="{BAC49D22-1016-4B98-81E1-D322AC0805F5}" destId="{3EFE565C-6D1C-409B-B2D9-24C04A290005}" srcOrd="0" destOrd="0" presId="urn:microsoft.com/office/officeart/2005/8/layout/chevron2"/>
    <dgm:cxn modelId="{161DE048-1B5D-43F4-B882-25CD335CD58C}" srcId="{99810FA8-86FB-400D-87CC-F92B03071CB9}" destId="{BAC49D22-1016-4B98-81E1-D322AC0805F5}" srcOrd="0" destOrd="0" parTransId="{76195298-0F54-4A9E-93BA-68D44760D0F7}" sibTransId="{C257BB62-88B2-4132-BC54-4D8C0349DFC0}"/>
    <dgm:cxn modelId="{C0E0B34D-1F84-4613-964F-BC76213086E4}" srcId="{818430FC-78DF-42F1-BA8A-CB646CA5F7DF}" destId="{763F4F66-B316-471A-8478-60FF77DB0F5B}" srcOrd="6" destOrd="0" parTransId="{663BF7F5-C7D8-4136-8A19-9AAF070980E0}" sibTransId="{F49E899A-718F-4475-9756-AA5592596A94}"/>
    <dgm:cxn modelId="{E54E0C4E-4B9C-4654-AEAB-EB2E72A613BB}" srcId="{0A7CFD7C-CE86-4DE5-8B78-C1FCEC4B2DF6}" destId="{6EAD559C-F85A-4EF7-AB62-99145A35E2AE}" srcOrd="0" destOrd="0" parTransId="{34719DC7-1DCE-45B1-9D45-BCDCE126E2CB}" sibTransId="{A442A25F-C82B-4C45-91BA-37F59D704511}"/>
    <dgm:cxn modelId="{F1122071-6699-449F-92C7-BA2932C57A93}" type="presOf" srcId="{4DAAD969-203B-4E60-AB1B-E57BB8CADC78}" destId="{34BC159A-443F-4792-9A17-D786620211C7}" srcOrd="0" destOrd="0" presId="urn:microsoft.com/office/officeart/2005/8/layout/chevron2"/>
    <dgm:cxn modelId="{4DDD0092-1877-4640-ACFE-9BD0EE71BA65}" type="presOf" srcId="{0D637395-78AF-408C-9A39-559685F2F687}" destId="{A88F57D3-24B2-4BB0-897D-2D479A083E17}" srcOrd="0" destOrd="0" presId="urn:microsoft.com/office/officeart/2005/8/layout/chevron2"/>
    <dgm:cxn modelId="{8DA7F093-88D7-4F4B-9609-768340AD9B75}" type="presOf" srcId="{6EAD559C-F85A-4EF7-AB62-99145A35E2AE}" destId="{BCC8FF06-0BDD-4649-B172-5519027C156C}" srcOrd="0" destOrd="0" presId="urn:microsoft.com/office/officeart/2005/8/layout/chevron2"/>
    <dgm:cxn modelId="{33736B95-FF70-4C33-9840-E36324952691}" srcId="{818430FC-78DF-42F1-BA8A-CB646CA5F7DF}" destId="{7D1663BB-9382-4600-8598-453FB335A9A5}" srcOrd="0" destOrd="0" parTransId="{1696C241-8293-4BE8-A289-E49EAC09BA0F}" sibTransId="{F26AEF45-B84C-44D0-9B1F-068577FE373B}"/>
    <dgm:cxn modelId="{328F3E98-0ECA-4DAB-9967-EE299136E52C}" srcId="{818430FC-78DF-42F1-BA8A-CB646CA5F7DF}" destId="{99810FA8-86FB-400D-87CC-F92B03071CB9}" srcOrd="1" destOrd="0" parTransId="{5DFF501B-58E9-453A-861F-E1FAD0410F28}" sibTransId="{FF1DCD44-8489-4188-8B0D-CC8167119696}"/>
    <dgm:cxn modelId="{B8FC5499-BE50-4834-8710-2F5BA8F6C22F}" type="presOf" srcId="{7D1663BB-9382-4600-8598-453FB335A9A5}" destId="{A9D2F609-8276-4C14-B61C-6AFEE1BFD1A4}" srcOrd="0" destOrd="0" presId="urn:microsoft.com/office/officeart/2005/8/layout/chevron2"/>
    <dgm:cxn modelId="{102575A3-C4A0-4D57-8B90-7DC357C4A139}" srcId="{C0D146D2-D9F4-4992-B8C7-EABE299C388E}" destId="{D322F010-7CA9-4F6C-B3A3-3D31131BAE6A}" srcOrd="0" destOrd="0" parTransId="{78E9001B-D9CA-415A-BC06-7CE5CD775CDD}" sibTransId="{5BBDF61F-7A1F-42C1-B1C7-B98A3D4AF957}"/>
    <dgm:cxn modelId="{2B07FFA8-EDFD-402D-B8F5-CD7BE658134E}" srcId="{7D1663BB-9382-4600-8598-453FB335A9A5}" destId="{14199E2D-828F-46ED-B6A4-EBABBDA44C5C}" srcOrd="0" destOrd="0" parTransId="{62933E09-D7C5-4EFA-A096-D925738110D6}" sibTransId="{033749FC-D627-4608-91FE-13B2B4552AA8}"/>
    <dgm:cxn modelId="{D76A51B2-0990-430B-B672-8321F4E46E0B}" srcId="{4DAAD969-203B-4E60-AB1B-E57BB8CADC78}" destId="{D647092B-8C4A-458E-873F-D891DB6F9F47}" srcOrd="0" destOrd="0" parTransId="{358F803E-3F1C-4EB3-89C6-E58E6040A2CC}" sibTransId="{F570EBBD-1B3E-49EA-B860-1FA9264E2F9F}"/>
    <dgm:cxn modelId="{BABBF3BE-57DB-4C81-B88E-62A78C78F548}" type="presOf" srcId="{14199E2D-828F-46ED-B6A4-EBABBDA44C5C}" destId="{59ADD59B-BFCD-456F-852B-BCCBE2EFF653}" srcOrd="0" destOrd="0" presId="urn:microsoft.com/office/officeart/2005/8/layout/chevron2"/>
    <dgm:cxn modelId="{4AD926D2-D9BD-4A61-8A98-E7E77637F3B1}" type="presOf" srcId="{99810FA8-86FB-400D-87CC-F92B03071CB9}" destId="{BCE23123-C645-4BFB-B2B3-4101B6B6EA48}" srcOrd="0" destOrd="0" presId="urn:microsoft.com/office/officeart/2005/8/layout/chevron2"/>
    <dgm:cxn modelId="{25096BDC-9755-42A8-9660-0A132A965B9F}" type="presOf" srcId="{C0D146D2-D9F4-4992-B8C7-EABE299C388E}" destId="{D1D19230-0BE4-4422-BF21-95D098527F5D}" srcOrd="0" destOrd="0" presId="urn:microsoft.com/office/officeart/2005/8/layout/chevron2"/>
    <dgm:cxn modelId="{24BB2DEA-252A-4009-8A93-6931DFBC72CC}" type="presOf" srcId="{31ABFFF3-CA58-478C-944E-A999DB69DD38}" destId="{C92F0313-A4CB-4499-800A-18772B794CF3}" srcOrd="0" destOrd="0" presId="urn:microsoft.com/office/officeart/2005/8/layout/chevron2"/>
    <dgm:cxn modelId="{F78CDBF3-B368-40F2-88F8-5854C9226ECA}" type="presOf" srcId="{818430FC-78DF-42F1-BA8A-CB646CA5F7DF}" destId="{5B09FE33-9E1A-4381-A484-1118C0AD6E5F}" srcOrd="0" destOrd="0" presId="urn:microsoft.com/office/officeart/2005/8/layout/chevron2"/>
    <dgm:cxn modelId="{A086EDF5-41F6-4932-AE18-BAE10E5FD2F3}" srcId="{818430FC-78DF-42F1-BA8A-CB646CA5F7DF}" destId="{0A7CFD7C-CE86-4DE5-8B78-C1FCEC4B2DF6}" srcOrd="7" destOrd="0" parTransId="{05334260-C011-4420-B69D-72996D9593CD}" sibTransId="{F59BE3B5-45FC-4348-82E6-A55E3B4A990D}"/>
    <dgm:cxn modelId="{2CC9A1FB-8F89-4CF4-9907-2732FCFB46E4}" srcId="{763F4F66-B316-471A-8478-60FF77DB0F5B}" destId="{31ABFFF3-CA58-478C-944E-A999DB69DD38}" srcOrd="0" destOrd="0" parTransId="{808B113B-B751-4EAB-90A8-0CCE663F9E2C}" sibTransId="{B88928C1-8379-43F0-86E0-BD8787C6E5B9}"/>
    <dgm:cxn modelId="{EDA6327C-847C-4155-8507-9C40980B195F}" type="presParOf" srcId="{5B09FE33-9E1A-4381-A484-1118C0AD6E5F}" destId="{27DF0638-A215-405B-A8EB-C39DEB189A52}" srcOrd="0" destOrd="0" presId="urn:microsoft.com/office/officeart/2005/8/layout/chevron2"/>
    <dgm:cxn modelId="{80C12042-07A5-4944-8AC3-64762CD5CE93}" type="presParOf" srcId="{27DF0638-A215-405B-A8EB-C39DEB189A52}" destId="{A9D2F609-8276-4C14-B61C-6AFEE1BFD1A4}" srcOrd="0" destOrd="0" presId="urn:microsoft.com/office/officeart/2005/8/layout/chevron2"/>
    <dgm:cxn modelId="{9E4CDE6B-01EA-4E21-AFF5-41CC9A578875}" type="presParOf" srcId="{27DF0638-A215-405B-A8EB-C39DEB189A52}" destId="{59ADD59B-BFCD-456F-852B-BCCBE2EFF653}" srcOrd="1" destOrd="0" presId="urn:microsoft.com/office/officeart/2005/8/layout/chevron2"/>
    <dgm:cxn modelId="{3C6688BD-BC6B-4149-BFAA-0F212F7B36DF}" type="presParOf" srcId="{5B09FE33-9E1A-4381-A484-1118C0AD6E5F}" destId="{6A4459F6-7AA0-40F8-A7A7-B1B26516B1F5}" srcOrd="1" destOrd="0" presId="urn:microsoft.com/office/officeart/2005/8/layout/chevron2"/>
    <dgm:cxn modelId="{ACBF3466-1FC3-4B5E-A334-96CF74F08AD8}" type="presParOf" srcId="{5B09FE33-9E1A-4381-A484-1118C0AD6E5F}" destId="{1006E942-215F-4905-9C21-FDCCCF3699F9}" srcOrd="2" destOrd="0" presId="urn:microsoft.com/office/officeart/2005/8/layout/chevron2"/>
    <dgm:cxn modelId="{60B331C1-A1A2-4C5D-8A69-BD3C2BC70D24}" type="presParOf" srcId="{1006E942-215F-4905-9C21-FDCCCF3699F9}" destId="{BCE23123-C645-4BFB-B2B3-4101B6B6EA48}" srcOrd="0" destOrd="0" presId="urn:microsoft.com/office/officeart/2005/8/layout/chevron2"/>
    <dgm:cxn modelId="{0BF11F49-69E1-4B4B-95F2-507DAA19C894}" type="presParOf" srcId="{1006E942-215F-4905-9C21-FDCCCF3699F9}" destId="{3EFE565C-6D1C-409B-B2D9-24C04A290005}" srcOrd="1" destOrd="0" presId="urn:microsoft.com/office/officeart/2005/8/layout/chevron2"/>
    <dgm:cxn modelId="{284600F8-84CB-4DC9-A451-EFAAD36529F2}" type="presParOf" srcId="{5B09FE33-9E1A-4381-A484-1118C0AD6E5F}" destId="{E557D021-2961-4812-B692-CA78360118D4}" srcOrd="3" destOrd="0" presId="urn:microsoft.com/office/officeart/2005/8/layout/chevron2"/>
    <dgm:cxn modelId="{93E0728F-E5B0-44D2-B169-F97A755B4152}" type="presParOf" srcId="{5B09FE33-9E1A-4381-A484-1118C0AD6E5F}" destId="{8385D8A3-5DC7-468B-B5ED-9C09E795ABDC}" srcOrd="4" destOrd="0" presId="urn:microsoft.com/office/officeart/2005/8/layout/chevron2"/>
    <dgm:cxn modelId="{534C05B9-13EE-421D-B034-F1D3281C86BE}" type="presParOf" srcId="{8385D8A3-5DC7-468B-B5ED-9C09E795ABDC}" destId="{3F15A227-B0D1-423A-8756-DBE15E317F1C}" srcOrd="0" destOrd="0" presId="urn:microsoft.com/office/officeart/2005/8/layout/chevron2"/>
    <dgm:cxn modelId="{C61FA42A-4205-4656-ABD8-0FA3ADE44581}" type="presParOf" srcId="{8385D8A3-5DC7-468B-B5ED-9C09E795ABDC}" destId="{A88F57D3-24B2-4BB0-897D-2D479A083E17}" srcOrd="1" destOrd="0" presId="urn:microsoft.com/office/officeart/2005/8/layout/chevron2"/>
    <dgm:cxn modelId="{86E5EA73-E0DB-4316-B57B-A360B5B0664A}" type="presParOf" srcId="{5B09FE33-9E1A-4381-A484-1118C0AD6E5F}" destId="{F7DB8985-2889-4C28-B073-5AD904DEF676}" srcOrd="5" destOrd="0" presId="urn:microsoft.com/office/officeart/2005/8/layout/chevron2"/>
    <dgm:cxn modelId="{CA0B88C7-929B-4C07-911B-34B326B0E965}" type="presParOf" srcId="{5B09FE33-9E1A-4381-A484-1118C0AD6E5F}" destId="{600B0625-FB64-4521-B5B9-AA1F1E7AC1EC}" srcOrd="6" destOrd="0" presId="urn:microsoft.com/office/officeart/2005/8/layout/chevron2"/>
    <dgm:cxn modelId="{6D7DB281-C2E1-485E-9F24-CDAED9CD9E5A}" type="presParOf" srcId="{600B0625-FB64-4521-B5B9-AA1F1E7AC1EC}" destId="{34BC159A-443F-4792-9A17-D786620211C7}" srcOrd="0" destOrd="0" presId="urn:microsoft.com/office/officeart/2005/8/layout/chevron2"/>
    <dgm:cxn modelId="{53930ECF-8619-42AA-8A98-0083CE8685F2}" type="presParOf" srcId="{600B0625-FB64-4521-B5B9-AA1F1E7AC1EC}" destId="{54A395F8-C4AF-400F-AA72-46DB65D734B7}" srcOrd="1" destOrd="0" presId="urn:microsoft.com/office/officeart/2005/8/layout/chevron2"/>
    <dgm:cxn modelId="{BE0A3604-B54E-4A96-A73B-919F84C3F946}" type="presParOf" srcId="{5B09FE33-9E1A-4381-A484-1118C0AD6E5F}" destId="{6E7DBA08-527F-408D-BA63-F663CBB38FA6}" srcOrd="7" destOrd="0" presId="urn:microsoft.com/office/officeart/2005/8/layout/chevron2"/>
    <dgm:cxn modelId="{C47C7B0E-C05B-461E-A826-BE412594DD18}" type="presParOf" srcId="{5B09FE33-9E1A-4381-A484-1118C0AD6E5F}" destId="{FE0B1D22-76FE-461B-9A3F-25724C04CF42}" srcOrd="8" destOrd="0" presId="urn:microsoft.com/office/officeart/2005/8/layout/chevron2"/>
    <dgm:cxn modelId="{C1E55A72-9BAE-4653-B50D-B8F59C55F04C}" type="presParOf" srcId="{FE0B1D22-76FE-461B-9A3F-25724C04CF42}" destId="{CDCFD15E-F34F-4FE0-89C4-7A9B68C4A859}" srcOrd="0" destOrd="0" presId="urn:microsoft.com/office/officeart/2005/8/layout/chevron2"/>
    <dgm:cxn modelId="{90E72ABD-8249-4167-B37B-BACF46918B1F}" type="presParOf" srcId="{FE0B1D22-76FE-461B-9A3F-25724C04CF42}" destId="{55375030-E41E-423A-A264-95DC77C1DBF8}" srcOrd="1" destOrd="0" presId="urn:microsoft.com/office/officeart/2005/8/layout/chevron2"/>
    <dgm:cxn modelId="{5FA497AE-70AB-4EE6-BB4B-B162561D10CE}" type="presParOf" srcId="{5B09FE33-9E1A-4381-A484-1118C0AD6E5F}" destId="{FA7C4BD7-5C48-4C6B-80D6-B7939EE9B5B5}" srcOrd="9" destOrd="0" presId="urn:microsoft.com/office/officeart/2005/8/layout/chevron2"/>
    <dgm:cxn modelId="{D98D28A1-2CD0-4C45-92A3-5431D54461B9}" type="presParOf" srcId="{5B09FE33-9E1A-4381-A484-1118C0AD6E5F}" destId="{F5649372-BFEE-467A-9A0C-93A789AF074A}" srcOrd="10" destOrd="0" presId="urn:microsoft.com/office/officeart/2005/8/layout/chevron2"/>
    <dgm:cxn modelId="{BACB76DE-AE81-4EB8-BAF1-93EE1FCF8D0B}" type="presParOf" srcId="{F5649372-BFEE-467A-9A0C-93A789AF074A}" destId="{D1D19230-0BE4-4422-BF21-95D098527F5D}" srcOrd="0" destOrd="0" presId="urn:microsoft.com/office/officeart/2005/8/layout/chevron2"/>
    <dgm:cxn modelId="{87213FB3-2EAE-4C16-B991-F7D59EBD297A}" type="presParOf" srcId="{F5649372-BFEE-467A-9A0C-93A789AF074A}" destId="{96C7A897-06EA-425E-A6A7-9B8C8C857A25}" srcOrd="1" destOrd="0" presId="urn:microsoft.com/office/officeart/2005/8/layout/chevron2"/>
    <dgm:cxn modelId="{1EE0B48E-DCE0-4900-B16E-7A8A1777B891}" type="presParOf" srcId="{5B09FE33-9E1A-4381-A484-1118C0AD6E5F}" destId="{6AB0CC78-D01B-4B53-89A9-CD7D6533A57F}" srcOrd="11" destOrd="0" presId="urn:microsoft.com/office/officeart/2005/8/layout/chevron2"/>
    <dgm:cxn modelId="{72120244-4E57-44A3-A362-D249C3F2241A}" type="presParOf" srcId="{5B09FE33-9E1A-4381-A484-1118C0AD6E5F}" destId="{11DFD189-EE7C-4B61-8B75-1D7FEE42F0BD}" srcOrd="12" destOrd="0" presId="urn:microsoft.com/office/officeart/2005/8/layout/chevron2"/>
    <dgm:cxn modelId="{757F2C94-5560-47D2-8A75-ABD1C00BB59C}" type="presParOf" srcId="{11DFD189-EE7C-4B61-8B75-1D7FEE42F0BD}" destId="{976440F9-5400-40A4-BEDE-BAA25A13D439}" srcOrd="0" destOrd="0" presId="urn:microsoft.com/office/officeart/2005/8/layout/chevron2"/>
    <dgm:cxn modelId="{F6A94164-DD61-4FC7-A4F8-011E2CD79285}" type="presParOf" srcId="{11DFD189-EE7C-4B61-8B75-1D7FEE42F0BD}" destId="{C92F0313-A4CB-4499-800A-18772B794CF3}" srcOrd="1" destOrd="0" presId="urn:microsoft.com/office/officeart/2005/8/layout/chevron2"/>
    <dgm:cxn modelId="{B5AB657F-2A7A-4CC3-ACF2-5A20F95486AD}" type="presParOf" srcId="{5B09FE33-9E1A-4381-A484-1118C0AD6E5F}" destId="{843B3754-8256-4FDE-8C31-F649FD3A9353}" srcOrd="13" destOrd="0" presId="urn:microsoft.com/office/officeart/2005/8/layout/chevron2"/>
    <dgm:cxn modelId="{FA10C28A-B7B4-4AB4-9D0B-2B5291E29B5C}" type="presParOf" srcId="{5B09FE33-9E1A-4381-A484-1118C0AD6E5F}" destId="{901E4851-359C-453B-9401-C4B5AD18D519}" srcOrd="14" destOrd="0" presId="urn:microsoft.com/office/officeart/2005/8/layout/chevron2"/>
    <dgm:cxn modelId="{9C628F95-7754-46BB-AA88-6A1387F24677}" type="presParOf" srcId="{901E4851-359C-453B-9401-C4B5AD18D519}" destId="{6D402A4B-BD2E-4323-96D1-BCAA9F2D593F}" srcOrd="0" destOrd="0" presId="urn:microsoft.com/office/officeart/2005/8/layout/chevron2"/>
    <dgm:cxn modelId="{4D2FF29D-C86B-4B2A-A9DF-69DD10819509}" type="presParOf" srcId="{901E4851-359C-453B-9401-C4B5AD18D519}" destId="{BCC8FF06-0BDD-4649-B172-5519027C156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B09B43-FD44-4E86-B551-88E03063066E}">
      <dsp:nvSpPr>
        <dsp:cNvPr id="0" name=""/>
        <dsp:cNvSpPr/>
      </dsp:nvSpPr>
      <dsp:spPr>
        <a:xfrm>
          <a:off x="1570948" y="760"/>
          <a:ext cx="1329683" cy="864294"/>
        </a:xfrm>
        <a:prstGeom prst="roundRect">
          <a:avLst/>
        </a:prstGeom>
        <a:solidFill>
          <a:srgbClr val="3FE3F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Акцизы на дизельное топливо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5 173 т.р.</a:t>
          </a:r>
        </a:p>
      </dsp:txBody>
      <dsp:txXfrm>
        <a:off x="1613139" y="42951"/>
        <a:ext cx="1245301" cy="779912"/>
      </dsp:txXfrm>
    </dsp:sp>
    <dsp:sp modelId="{B0762F29-E64A-422B-871B-A4CF5F97CD0B}">
      <dsp:nvSpPr>
        <dsp:cNvPr id="0" name=""/>
        <dsp:cNvSpPr/>
      </dsp:nvSpPr>
      <dsp:spPr>
        <a:xfrm>
          <a:off x="807658" y="432907"/>
          <a:ext cx="2856263" cy="2856263"/>
        </a:xfrm>
        <a:custGeom>
          <a:avLst/>
          <a:gdLst/>
          <a:ahLst/>
          <a:cxnLst/>
          <a:rect l="0" t="0" r="0" b="0"/>
          <a:pathLst>
            <a:path>
              <a:moveTo>
                <a:pt x="2102555" y="169277"/>
              </a:moveTo>
              <a:arcTo wR="1428131" hR="1428131" stAng="17890794" swAng="2626277"/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B96A19-63BE-4010-A54D-594FF80AE2F3}">
      <dsp:nvSpPr>
        <dsp:cNvPr id="0" name=""/>
        <dsp:cNvSpPr/>
      </dsp:nvSpPr>
      <dsp:spPr>
        <a:xfrm>
          <a:off x="2999079" y="1428891"/>
          <a:ext cx="1329683" cy="864294"/>
        </a:xfrm>
        <a:prstGeom prst="roundRect">
          <a:avLst/>
        </a:prstGeom>
        <a:solidFill>
          <a:srgbClr val="3FE3F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Акцизы на моторные масла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30 т.р.</a:t>
          </a:r>
        </a:p>
      </dsp:txBody>
      <dsp:txXfrm>
        <a:off x="3041270" y="1471082"/>
        <a:ext cx="1245301" cy="779912"/>
      </dsp:txXfrm>
    </dsp:sp>
    <dsp:sp modelId="{6471E7D8-2099-4752-B607-D64B043E9A84}">
      <dsp:nvSpPr>
        <dsp:cNvPr id="0" name=""/>
        <dsp:cNvSpPr/>
      </dsp:nvSpPr>
      <dsp:spPr>
        <a:xfrm>
          <a:off x="807658" y="432907"/>
          <a:ext cx="2856263" cy="2856263"/>
        </a:xfrm>
        <a:custGeom>
          <a:avLst/>
          <a:gdLst/>
          <a:ahLst/>
          <a:cxnLst/>
          <a:rect l="0" t="0" r="0" b="0"/>
          <a:pathLst>
            <a:path>
              <a:moveTo>
                <a:pt x="2785989" y="1870605"/>
              </a:moveTo>
              <a:arcTo wR="1428131" hR="1428131" stAng="1082929" swAng="2626277"/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F677EB-71DB-4CF9-96B9-60CABA54D2B5}">
      <dsp:nvSpPr>
        <dsp:cNvPr id="0" name=""/>
        <dsp:cNvSpPr/>
      </dsp:nvSpPr>
      <dsp:spPr>
        <a:xfrm>
          <a:off x="1570948" y="2857023"/>
          <a:ext cx="1329683" cy="864294"/>
        </a:xfrm>
        <a:prstGeom prst="roundRect">
          <a:avLst/>
        </a:prstGeom>
        <a:solidFill>
          <a:srgbClr val="3FE3F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Акцизы на прямогонный бензин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-563 т.р</a:t>
          </a:r>
        </a:p>
      </dsp:txBody>
      <dsp:txXfrm>
        <a:off x="1613139" y="2899214"/>
        <a:ext cx="1245301" cy="779912"/>
      </dsp:txXfrm>
    </dsp:sp>
    <dsp:sp modelId="{4E9A822B-CB10-4798-B731-5AFAD17D1A42}">
      <dsp:nvSpPr>
        <dsp:cNvPr id="0" name=""/>
        <dsp:cNvSpPr/>
      </dsp:nvSpPr>
      <dsp:spPr>
        <a:xfrm>
          <a:off x="807658" y="432907"/>
          <a:ext cx="2856263" cy="2856263"/>
        </a:xfrm>
        <a:custGeom>
          <a:avLst/>
          <a:gdLst/>
          <a:ahLst/>
          <a:cxnLst/>
          <a:rect l="0" t="0" r="0" b="0"/>
          <a:pathLst>
            <a:path>
              <a:moveTo>
                <a:pt x="753708" y="2686985"/>
              </a:moveTo>
              <a:arcTo wR="1428131" hR="1428131" stAng="7090794" swAng="2626277"/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13C21D-91C9-4944-BA7D-AC23B41214FF}">
      <dsp:nvSpPr>
        <dsp:cNvPr id="0" name=""/>
        <dsp:cNvSpPr/>
      </dsp:nvSpPr>
      <dsp:spPr>
        <a:xfrm>
          <a:off x="142816" y="1428891"/>
          <a:ext cx="1329683" cy="864294"/>
        </a:xfrm>
        <a:prstGeom prst="roundRect">
          <a:avLst/>
        </a:prstGeom>
        <a:solidFill>
          <a:srgbClr val="3FE3F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Акцизы на автомобильный бензин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5 373т.р.</a:t>
          </a:r>
        </a:p>
      </dsp:txBody>
      <dsp:txXfrm>
        <a:off x="185007" y="1471082"/>
        <a:ext cx="1245301" cy="779912"/>
      </dsp:txXfrm>
    </dsp:sp>
    <dsp:sp modelId="{A46C5569-CF66-4B36-B1A5-2122A787B064}">
      <dsp:nvSpPr>
        <dsp:cNvPr id="0" name=""/>
        <dsp:cNvSpPr/>
      </dsp:nvSpPr>
      <dsp:spPr>
        <a:xfrm>
          <a:off x="807658" y="432907"/>
          <a:ext cx="2856263" cy="2856263"/>
        </a:xfrm>
        <a:custGeom>
          <a:avLst/>
          <a:gdLst/>
          <a:ahLst/>
          <a:cxnLst/>
          <a:rect l="0" t="0" r="0" b="0"/>
          <a:pathLst>
            <a:path>
              <a:moveTo>
                <a:pt x="70274" y="985657"/>
              </a:moveTo>
              <a:arcTo wR="1428131" hR="1428131" stAng="11882929" swAng="2626277"/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13C21D-91C9-4944-BA7D-AC23B41214FF}">
      <dsp:nvSpPr>
        <dsp:cNvPr id="0" name=""/>
        <dsp:cNvSpPr/>
      </dsp:nvSpPr>
      <dsp:spPr>
        <a:xfrm>
          <a:off x="1570948" y="760"/>
          <a:ext cx="1329683" cy="864294"/>
        </a:xfrm>
        <a:prstGeom prst="roundRect">
          <a:avLst/>
        </a:prstGeom>
        <a:solidFill>
          <a:srgbClr val="3FE3F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Акцизы на дизельное топливо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4 588 </a:t>
          </a:r>
          <a:r>
            <a:rPr lang="ru-RU" sz="1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т.р</a:t>
          </a: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1613139" y="42951"/>
        <a:ext cx="1245301" cy="779912"/>
      </dsp:txXfrm>
    </dsp:sp>
    <dsp:sp modelId="{7DEA29AD-205C-4B8F-973E-8FB84110185D}">
      <dsp:nvSpPr>
        <dsp:cNvPr id="0" name=""/>
        <dsp:cNvSpPr/>
      </dsp:nvSpPr>
      <dsp:spPr>
        <a:xfrm>
          <a:off x="807658" y="432907"/>
          <a:ext cx="2856263" cy="2856263"/>
        </a:xfrm>
        <a:custGeom>
          <a:avLst/>
          <a:gdLst/>
          <a:ahLst/>
          <a:cxnLst/>
          <a:rect l="0" t="0" r="0" b="0"/>
          <a:pathLst>
            <a:path>
              <a:moveTo>
                <a:pt x="2102555" y="169277"/>
              </a:moveTo>
              <a:arcTo wR="1428131" hR="1428131" stAng="17890794" swAng="2626277"/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152C78-74FC-4B81-BF47-81B41FE79DE1}">
      <dsp:nvSpPr>
        <dsp:cNvPr id="0" name=""/>
        <dsp:cNvSpPr/>
      </dsp:nvSpPr>
      <dsp:spPr>
        <a:xfrm>
          <a:off x="2999079" y="1428891"/>
          <a:ext cx="1329683" cy="864294"/>
        </a:xfrm>
        <a:prstGeom prst="roundRect">
          <a:avLst/>
        </a:prstGeom>
        <a:solidFill>
          <a:srgbClr val="3FE3F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Акцизы на моторные масла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24 т.р.</a:t>
          </a:r>
        </a:p>
      </dsp:txBody>
      <dsp:txXfrm>
        <a:off x="3041270" y="1471082"/>
        <a:ext cx="1245301" cy="779912"/>
      </dsp:txXfrm>
    </dsp:sp>
    <dsp:sp modelId="{D6C0A171-B522-44C3-B737-D3DDFECF342A}">
      <dsp:nvSpPr>
        <dsp:cNvPr id="0" name=""/>
        <dsp:cNvSpPr/>
      </dsp:nvSpPr>
      <dsp:spPr>
        <a:xfrm>
          <a:off x="807658" y="432907"/>
          <a:ext cx="2856263" cy="2856263"/>
        </a:xfrm>
        <a:custGeom>
          <a:avLst/>
          <a:gdLst/>
          <a:ahLst/>
          <a:cxnLst/>
          <a:rect l="0" t="0" r="0" b="0"/>
          <a:pathLst>
            <a:path>
              <a:moveTo>
                <a:pt x="2785989" y="1870605"/>
              </a:moveTo>
              <a:arcTo wR="1428131" hR="1428131" stAng="1082929" swAng="262627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B53F51-9E1A-4FB2-BC67-C99DC2383C44}">
      <dsp:nvSpPr>
        <dsp:cNvPr id="0" name=""/>
        <dsp:cNvSpPr/>
      </dsp:nvSpPr>
      <dsp:spPr>
        <a:xfrm>
          <a:off x="1570948" y="2857023"/>
          <a:ext cx="1329683" cy="864294"/>
        </a:xfrm>
        <a:prstGeom prst="roundRect">
          <a:avLst/>
        </a:prstGeom>
        <a:solidFill>
          <a:srgbClr val="3FE3F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Акцизы на прямогонный бензин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-499 т.р</a:t>
          </a:r>
        </a:p>
      </dsp:txBody>
      <dsp:txXfrm>
        <a:off x="1613139" y="2899214"/>
        <a:ext cx="1245301" cy="779912"/>
      </dsp:txXfrm>
    </dsp:sp>
    <dsp:sp modelId="{4DE89B61-A498-4EA1-91EB-3385CB8295FA}">
      <dsp:nvSpPr>
        <dsp:cNvPr id="0" name=""/>
        <dsp:cNvSpPr/>
      </dsp:nvSpPr>
      <dsp:spPr>
        <a:xfrm>
          <a:off x="807658" y="432907"/>
          <a:ext cx="2856263" cy="2856263"/>
        </a:xfrm>
        <a:custGeom>
          <a:avLst/>
          <a:gdLst/>
          <a:ahLst/>
          <a:cxnLst/>
          <a:rect l="0" t="0" r="0" b="0"/>
          <a:pathLst>
            <a:path>
              <a:moveTo>
                <a:pt x="753708" y="2686985"/>
              </a:moveTo>
              <a:arcTo wR="1428131" hR="1428131" stAng="7090794" swAng="262627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657233-2C8D-4DB8-B24E-B5F0A6BB13BD}">
      <dsp:nvSpPr>
        <dsp:cNvPr id="0" name=""/>
        <dsp:cNvSpPr/>
      </dsp:nvSpPr>
      <dsp:spPr>
        <a:xfrm>
          <a:off x="142816" y="1428891"/>
          <a:ext cx="1329683" cy="864294"/>
        </a:xfrm>
        <a:prstGeom prst="roundRect">
          <a:avLst/>
        </a:prstGeom>
        <a:solidFill>
          <a:srgbClr val="3FE3F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Акцизы на автомобильный бензин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4 742 т.р.</a:t>
          </a:r>
          <a:endParaRPr lang="ru-RU" sz="1100" kern="1200"/>
        </a:p>
      </dsp:txBody>
      <dsp:txXfrm>
        <a:off x="185007" y="1471082"/>
        <a:ext cx="1245301" cy="779912"/>
      </dsp:txXfrm>
    </dsp:sp>
    <dsp:sp modelId="{98312D70-844E-47C8-A7B6-C4F4F23EB352}">
      <dsp:nvSpPr>
        <dsp:cNvPr id="0" name=""/>
        <dsp:cNvSpPr/>
      </dsp:nvSpPr>
      <dsp:spPr>
        <a:xfrm>
          <a:off x="807658" y="432907"/>
          <a:ext cx="2856263" cy="2856263"/>
        </a:xfrm>
        <a:custGeom>
          <a:avLst/>
          <a:gdLst/>
          <a:ahLst/>
          <a:cxnLst/>
          <a:rect l="0" t="0" r="0" b="0"/>
          <a:pathLst>
            <a:path>
              <a:moveTo>
                <a:pt x="70274" y="985657"/>
              </a:moveTo>
              <a:arcTo wR="1428131" hR="1428131" stAng="11882929" swAng="262627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2F609-8276-4C14-B61C-6AFEE1BFD1A4}">
      <dsp:nvSpPr>
        <dsp:cNvPr id="0" name=""/>
        <dsp:cNvSpPr/>
      </dsp:nvSpPr>
      <dsp:spPr>
        <a:xfrm rot="5400000">
          <a:off x="-73178" y="45923"/>
          <a:ext cx="704713" cy="628098"/>
        </a:xfrm>
        <a:prstGeom prst="chevron">
          <a:avLst/>
        </a:prstGeom>
        <a:solidFill>
          <a:srgbClr val="00B0F0"/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2 426 </a:t>
          </a:r>
        </a:p>
      </dsp:txBody>
      <dsp:txXfrm rot="-5400000">
        <a:off x="-34870" y="321664"/>
        <a:ext cx="628098" cy="76615"/>
      </dsp:txXfrm>
    </dsp:sp>
    <dsp:sp modelId="{59ADD59B-BFCD-456F-852B-BCCBE2EFF653}">
      <dsp:nvSpPr>
        <dsp:cNvPr id="0" name=""/>
        <dsp:cNvSpPr/>
      </dsp:nvSpPr>
      <dsp:spPr>
        <a:xfrm rot="5400000">
          <a:off x="4150607" y="-3594142"/>
          <a:ext cx="458304" cy="77078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Капитальный ремонт газоочистного оборудования в котельных «СМП», «Ростелеком»</a:t>
          </a:r>
        </a:p>
      </dsp:txBody>
      <dsp:txXfrm rot="-5400000">
        <a:off x="525828" y="53010"/>
        <a:ext cx="7685490" cy="413558"/>
      </dsp:txXfrm>
    </dsp:sp>
    <dsp:sp modelId="{BCE23123-C645-4BFB-B2B3-4101B6B6EA48}">
      <dsp:nvSpPr>
        <dsp:cNvPr id="0" name=""/>
        <dsp:cNvSpPr/>
      </dsp:nvSpPr>
      <dsp:spPr>
        <a:xfrm rot="5400000">
          <a:off x="-73178" y="728161"/>
          <a:ext cx="704713" cy="628098"/>
        </a:xfrm>
        <a:prstGeom prst="chevron">
          <a:avLst/>
        </a:prstGeom>
        <a:solidFill>
          <a:srgbClr val="FF0000"/>
        </a:solidFill>
        <a:ln w="9525" cap="flat" cmpd="sng" algn="ctr">
          <a:solidFill>
            <a:schemeClr val="accent2">
              <a:hueOff val="-2057143"/>
              <a:satOff val="-7143"/>
              <a:lumOff val="857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2 987</a:t>
          </a:r>
        </a:p>
      </dsp:txBody>
      <dsp:txXfrm rot="-5400000">
        <a:off x="-34870" y="1003902"/>
        <a:ext cx="628098" cy="76615"/>
      </dsp:txXfrm>
    </dsp:sp>
    <dsp:sp modelId="{3EFE565C-6D1C-409B-B2D9-24C04A290005}">
      <dsp:nvSpPr>
        <dsp:cNvPr id="0" name=""/>
        <dsp:cNvSpPr/>
      </dsp:nvSpPr>
      <dsp:spPr>
        <a:xfrm rot="5400000">
          <a:off x="4101865" y="-2896506"/>
          <a:ext cx="555787" cy="76307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2057143"/>
              <a:satOff val="-7143"/>
              <a:lumOff val="857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Капитальный ремонт дымовой трубы на котельных «Стройка», «Собственная база»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64367" y="668123"/>
        <a:ext cx="7603653" cy="501525"/>
      </dsp:txXfrm>
    </dsp:sp>
    <dsp:sp modelId="{3F15A227-B0D1-423A-8756-DBE15E317F1C}">
      <dsp:nvSpPr>
        <dsp:cNvPr id="0" name=""/>
        <dsp:cNvSpPr/>
      </dsp:nvSpPr>
      <dsp:spPr>
        <a:xfrm rot="5400000">
          <a:off x="-73178" y="1361538"/>
          <a:ext cx="704713" cy="628098"/>
        </a:xfrm>
        <a:prstGeom prst="chevron">
          <a:avLst/>
        </a:prstGeom>
        <a:solidFill>
          <a:srgbClr val="00B050"/>
        </a:solidFill>
        <a:ln w="9525" cap="flat" cmpd="sng" algn="ctr">
          <a:solidFill>
            <a:schemeClr val="accent2">
              <a:hueOff val="-4114286"/>
              <a:satOff val="-14287"/>
              <a:lumOff val="1714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4 838</a:t>
          </a:r>
        </a:p>
      </dsp:txBody>
      <dsp:txXfrm rot="-5400000">
        <a:off x="-34870" y="1637279"/>
        <a:ext cx="628098" cy="76615"/>
      </dsp:txXfrm>
    </dsp:sp>
    <dsp:sp modelId="{A88F57D3-24B2-4BB0-897D-2D479A083E17}">
      <dsp:nvSpPr>
        <dsp:cNvPr id="0" name=""/>
        <dsp:cNvSpPr/>
      </dsp:nvSpPr>
      <dsp:spPr>
        <a:xfrm rot="5400000">
          <a:off x="4150727" y="-2305488"/>
          <a:ext cx="458063" cy="77078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4114286"/>
              <a:satOff val="-14287"/>
              <a:lumOff val="1714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Капитальный ремонт теплообменного оборудования в котельной «Перевал»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25828" y="1341772"/>
        <a:ext cx="7685502" cy="413341"/>
      </dsp:txXfrm>
    </dsp:sp>
    <dsp:sp modelId="{34BC159A-443F-4792-9A17-D786620211C7}">
      <dsp:nvSpPr>
        <dsp:cNvPr id="0" name=""/>
        <dsp:cNvSpPr/>
      </dsp:nvSpPr>
      <dsp:spPr>
        <a:xfrm rot="5400000">
          <a:off x="-70835" y="1992572"/>
          <a:ext cx="704713" cy="632784"/>
        </a:xfrm>
        <a:prstGeom prst="chevron">
          <a:avLst/>
        </a:prstGeom>
        <a:solidFill>
          <a:srgbClr val="FFC000"/>
        </a:solidFill>
        <a:ln w="9525" cap="flat" cmpd="sng" algn="ctr">
          <a:solidFill>
            <a:schemeClr val="accent2">
              <a:hueOff val="-6171429"/>
              <a:satOff val="-21430"/>
              <a:lumOff val="257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9 098</a:t>
          </a:r>
        </a:p>
      </dsp:txBody>
      <dsp:txXfrm rot="-5400000">
        <a:off x="-34870" y="2272999"/>
        <a:ext cx="632784" cy="71929"/>
      </dsp:txXfrm>
    </dsp:sp>
    <dsp:sp modelId="{54A395F8-C4AF-400F-AA72-46DB65D734B7}">
      <dsp:nvSpPr>
        <dsp:cNvPr id="0" name=""/>
        <dsp:cNvSpPr/>
      </dsp:nvSpPr>
      <dsp:spPr>
        <a:xfrm rot="5400000">
          <a:off x="4153070" y="-1668291"/>
          <a:ext cx="458063" cy="77078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6171429"/>
              <a:satOff val="-21430"/>
              <a:lumOff val="257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Капитальный ремонт котельного оборудования на котельной «Стройка»</a:t>
          </a:r>
        </a:p>
      </dsp:txBody>
      <dsp:txXfrm rot="-5400000">
        <a:off x="528171" y="1978969"/>
        <a:ext cx="7685502" cy="413341"/>
      </dsp:txXfrm>
    </dsp:sp>
    <dsp:sp modelId="{CDCFD15E-F34F-4FE0-89C4-7A9B68C4A859}">
      <dsp:nvSpPr>
        <dsp:cNvPr id="0" name=""/>
        <dsp:cNvSpPr/>
      </dsp:nvSpPr>
      <dsp:spPr>
        <a:xfrm rot="5400000">
          <a:off x="-100221" y="2655335"/>
          <a:ext cx="704713" cy="574013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9525" cap="flat" cmpd="sng" algn="ctr">
          <a:solidFill>
            <a:schemeClr val="accent2">
              <a:hueOff val="-8228572"/>
              <a:satOff val="-28573"/>
              <a:lumOff val="342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1 941</a:t>
          </a:r>
        </a:p>
      </dsp:txBody>
      <dsp:txXfrm rot="-5400000">
        <a:off x="-34870" y="2876992"/>
        <a:ext cx="574013" cy="130700"/>
      </dsp:txXfrm>
    </dsp:sp>
    <dsp:sp modelId="{55375030-E41E-423A-A264-95DC77C1DBF8}">
      <dsp:nvSpPr>
        <dsp:cNvPr id="0" name=""/>
        <dsp:cNvSpPr/>
      </dsp:nvSpPr>
      <dsp:spPr>
        <a:xfrm rot="5400000">
          <a:off x="4123684" y="-1000001"/>
          <a:ext cx="458063" cy="77078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8228572"/>
              <a:satOff val="-28573"/>
              <a:lumOff val="342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Капитальный ремонт инженерных сетей теплоснабжения и водоотведения по ул. Фрунзе, 7, пер Волгоградский, 2, 4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98785" y="2647259"/>
        <a:ext cx="7685502" cy="413341"/>
      </dsp:txXfrm>
    </dsp:sp>
    <dsp:sp modelId="{D1D19230-0BE4-4422-BF21-95D098527F5D}">
      <dsp:nvSpPr>
        <dsp:cNvPr id="0" name=""/>
        <dsp:cNvSpPr/>
      </dsp:nvSpPr>
      <dsp:spPr>
        <a:xfrm rot="5400000">
          <a:off x="-71827" y="3349683"/>
          <a:ext cx="704713" cy="630801"/>
        </a:xfrm>
        <a:prstGeom prst="chevron">
          <a:avLst/>
        </a:prstGeom>
        <a:solidFill>
          <a:srgbClr val="66FF33"/>
        </a:solidFill>
        <a:ln w="9525" cap="flat" cmpd="sng" algn="ctr">
          <a:solidFill>
            <a:schemeClr val="accent2">
              <a:hueOff val="-10285714"/>
              <a:satOff val="-35716"/>
              <a:lumOff val="4285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2 519</a:t>
          </a:r>
        </a:p>
      </dsp:txBody>
      <dsp:txXfrm rot="-5400000">
        <a:off x="-34870" y="3628128"/>
        <a:ext cx="630801" cy="73912"/>
      </dsp:txXfrm>
    </dsp:sp>
    <dsp:sp modelId="{96C7A897-06EA-425E-A6A7-9B8C8C857A25}">
      <dsp:nvSpPr>
        <dsp:cNvPr id="0" name=""/>
        <dsp:cNvSpPr/>
      </dsp:nvSpPr>
      <dsp:spPr>
        <a:xfrm rot="5400000">
          <a:off x="4062713" y="-312172"/>
          <a:ext cx="636795" cy="77078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0285714"/>
              <a:satOff val="-35716"/>
              <a:lumOff val="4285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Приобретение угля для пополнения аварийно-технического запаса Слюдянского муниципального образования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27179" y="3254448"/>
        <a:ext cx="7676777" cy="574623"/>
      </dsp:txXfrm>
    </dsp:sp>
    <dsp:sp modelId="{1D7A83E6-96BC-4BD5-9D59-193B1B0DC6E5}">
      <dsp:nvSpPr>
        <dsp:cNvPr id="0" name=""/>
        <dsp:cNvSpPr/>
      </dsp:nvSpPr>
      <dsp:spPr>
        <a:xfrm rot="5400000">
          <a:off x="-93414" y="4004647"/>
          <a:ext cx="704713" cy="587628"/>
        </a:xfrm>
        <a:prstGeom prst="chevron">
          <a:avLst/>
        </a:prstGeom>
        <a:solidFill>
          <a:srgbClr val="D60093"/>
        </a:solidFill>
        <a:ln w="9525" cap="flat" cmpd="sng" algn="ctr">
          <a:solidFill>
            <a:schemeClr val="accent2">
              <a:hueOff val="-12342858"/>
              <a:satOff val="-42860"/>
              <a:lumOff val="5142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2 045</a:t>
          </a:r>
        </a:p>
      </dsp:txBody>
      <dsp:txXfrm rot="-5400000">
        <a:off x="-34871" y="4239918"/>
        <a:ext cx="587628" cy="117085"/>
      </dsp:txXfrm>
    </dsp:sp>
    <dsp:sp modelId="{F6CDE5F9-21C1-48BC-B996-3424614D9A1C}">
      <dsp:nvSpPr>
        <dsp:cNvPr id="0" name=""/>
        <dsp:cNvSpPr/>
      </dsp:nvSpPr>
      <dsp:spPr>
        <a:xfrm rot="5400000">
          <a:off x="4130492" y="359320"/>
          <a:ext cx="458063" cy="76316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2342858"/>
              <a:satOff val="-42860"/>
              <a:lumOff val="5142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Капитальный ремонт котельного оборудования в котельной «СМП»</a:t>
          </a:r>
        </a:p>
      </dsp:txBody>
      <dsp:txXfrm rot="-5400000">
        <a:off x="543708" y="3968466"/>
        <a:ext cx="7609271" cy="413341"/>
      </dsp:txXfrm>
    </dsp:sp>
    <dsp:sp modelId="{E255A384-919D-424A-AC78-1C594331DE4A}">
      <dsp:nvSpPr>
        <dsp:cNvPr id="0" name=""/>
        <dsp:cNvSpPr/>
      </dsp:nvSpPr>
      <dsp:spPr>
        <a:xfrm rot="5400000">
          <a:off x="-85706" y="4630316"/>
          <a:ext cx="704713" cy="603043"/>
        </a:xfrm>
        <a:prstGeom prst="chevron">
          <a:avLst/>
        </a:prstGeom>
        <a:gradFill rotWithShape="0">
          <a:gsLst>
            <a:gs pos="0">
              <a:srgbClr val="FFFF00"/>
            </a:gs>
            <a:gs pos="80000">
              <a:srgbClr val="FFFF00"/>
            </a:gs>
            <a:gs pos="90000">
              <a:schemeClr val="accent2">
                <a:hueOff val="-14400000"/>
                <a:satOff val="-50003"/>
                <a:lumOff val="6000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-14400000"/>
              <a:satOff val="-50003"/>
              <a:lumOff val="6000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2 444</a:t>
          </a:r>
        </a:p>
      </dsp:txBody>
      <dsp:txXfrm rot="-5400000">
        <a:off x="-34870" y="4881003"/>
        <a:ext cx="603043" cy="101670"/>
      </dsp:txXfrm>
    </dsp:sp>
    <dsp:sp modelId="{4E112047-7F25-408B-B712-BAB14DF10E76}">
      <dsp:nvSpPr>
        <dsp:cNvPr id="0" name=""/>
        <dsp:cNvSpPr/>
      </dsp:nvSpPr>
      <dsp:spPr>
        <a:xfrm rot="5400000">
          <a:off x="4138200" y="954581"/>
          <a:ext cx="458063" cy="77078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4400000"/>
              <a:satOff val="-50003"/>
              <a:lumOff val="6000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Капитальный ремонт автоматики и КИП котла №2 в котельной «Центральная»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13301" y="4601842"/>
        <a:ext cx="7685502" cy="4133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2F609-8276-4C14-B61C-6AFEE1BFD1A4}">
      <dsp:nvSpPr>
        <dsp:cNvPr id="0" name=""/>
        <dsp:cNvSpPr/>
      </dsp:nvSpPr>
      <dsp:spPr>
        <a:xfrm rot="5400000">
          <a:off x="-110590" y="124916"/>
          <a:ext cx="737271" cy="516089"/>
        </a:xfrm>
        <a:prstGeom prst="chevron">
          <a:avLst/>
        </a:prstGeom>
        <a:solidFill>
          <a:srgbClr val="00B0F0"/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3 953 </a:t>
          </a:r>
        </a:p>
      </dsp:txBody>
      <dsp:txXfrm rot="-5400000">
        <a:off x="2" y="272370"/>
        <a:ext cx="516089" cy="221182"/>
      </dsp:txXfrm>
    </dsp:sp>
    <dsp:sp modelId="{59ADD59B-BFCD-456F-852B-BCCBE2EFF653}">
      <dsp:nvSpPr>
        <dsp:cNvPr id="0" name=""/>
        <dsp:cNvSpPr/>
      </dsp:nvSpPr>
      <dsp:spPr>
        <a:xfrm rot="5400000">
          <a:off x="4263020" y="-3734389"/>
          <a:ext cx="479226" cy="79730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Две молодые семьи улучшили жилищные  условия в результате реализации мероприятий подпрограммы </a:t>
          </a:r>
          <a:r>
            <a:rPr lang="ru-RU" sz="1500" b="1" u="none" strike="noStrike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«Молодым семьям - доступное жилье» на 2019-2025 гг.</a:t>
          </a:r>
          <a:endParaRPr lang="ru-RU" sz="1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16089" y="35936"/>
        <a:ext cx="7949694" cy="432438"/>
      </dsp:txXfrm>
    </dsp:sp>
    <dsp:sp modelId="{BCE23123-C645-4BFB-B2B3-4101B6B6EA48}">
      <dsp:nvSpPr>
        <dsp:cNvPr id="0" name=""/>
        <dsp:cNvSpPr/>
      </dsp:nvSpPr>
      <dsp:spPr>
        <a:xfrm rot="5400000">
          <a:off x="-110590" y="789981"/>
          <a:ext cx="737271" cy="516089"/>
        </a:xfrm>
        <a:prstGeom prst="chevron">
          <a:avLst/>
        </a:prstGeom>
        <a:solidFill>
          <a:srgbClr val="FF0000"/>
        </a:solidFill>
        <a:ln w="9525" cap="flat" cmpd="sng" algn="ctr">
          <a:solidFill>
            <a:schemeClr val="accent2">
              <a:hueOff val="-2057143"/>
              <a:satOff val="-7143"/>
              <a:lumOff val="857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5 461</a:t>
          </a:r>
        </a:p>
      </dsp:txBody>
      <dsp:txXfrm rot="-5400000">
        <a:off x="2" y="937435"/>
        <a:ext cx="516089" cy="221182"/>
      </dsp:txXfrm>
    </dsp:sp>
    <dsp:sp modelId="{3EFE565C-6D1C-409B-B2D9-24C04A290005}">
      <dsp:nvSpPr>
        <dsp:cNvPr id="0" name=""/>
        <dsp:cNvSpPr/>
      </dsp:nvSpPr>
      <dsp:spPr>
        <a:xfrm rot="5400000">
          <a:off x="4263020" y="-3067540"/>
          <a:ext cx="479226" cy="79730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2057143"/>
              <a:satOff val="-7143"/>
              <a:lumOff val="857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Переселение граждан из ветхого аварийного фонда в Слюдянском муниципальном образовании (2 квартиры)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16089" y="702785"/>
        <a:ext cx="7949694" cy="432438"/>
      </dsp:txXfrm>
    </dsp:sp>
    <dsp:sp modelId="{3F15A227-B0D1-423A-8756-DBE15E317F1C}">
      <dsp:nvSpPr>
        <dsp:cNvPr id="0" name=""/>
        <dsp:cNvSpPr/>
      </dsp:nvSpPr>
      <dsp:spPr>
        <a:xfrm rot="5400000">
          <a:off x="-110590" y="1481529"/>
          <a:ext cx="737271" cy="516089"/>
        </a:xfrm>
        <a:prstGeom prst="chevron">
          <a:avLst/>
        </a:prstGeom>
        <a:solidFill>
          <a:srgbClr val="00B050"/>
        </a:solidFill>
        <a:ln w="9525" cap="flat" cmpd="sng" algn="ctr">
          <a:solidFill>
            <a:schemeClr val="accent2">
              <a:hueOff val="-4114286"/>
              <a:satOff val="-14287"/>
              <a:lumOff val="1714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55 869</a:t>
          </a:r>
        </a:p>
      </dsp:txBody>
      <dsp:txXfrm rot="-5400000">
        <a:off x="2" y="1628983"/>
        <a:ext cx="516089" cy="221182"/>
      </dsp:txXfrm>
    </dsp:sp>
    <dsp:sp modelId="{A88F57D3-24B2-4BB0-897D-2D479A083E17}">
      <dsp:nvSpPr>
        <dsp:cNvPr id="0" name=""/>
        <dsp:cNvSpPr/>
      </dsp:nvSpPr>
      <dsp:spPr>
        <a:xfrm rot="5400000">
          <a:off x="4238321" y="-2379988"/>
          <a:ext cx="528625" cy="79730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4114286"/>
              <a:satOff val="-14287"/>
              <a:lumOff val="1714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Ремонт дорожного полотна по ул. 40 лет Октября, пер. Безымянный, пер. Почтовый, пер. Привокзальный</a:t>
          </a:r>
        </a:p>
      </dsp:txBody>
      <dsp:txXfrm rot="-5400000">
        <a:off x="516090" y="1368048"/>
        <a:ext cx="7947283" cy="477015"/>
      </dsp:txXfrm>
    </dsp:sp>
    <dsp:sp modelId="{34BC159A-443F-4792-9A17-D786620211C7}">
      <dsp:nvSpPr>
        <dsp:cNvPr id="0" name=""/>
        <dsp:cNvSpPr/>
      </dsp:nvSpPr>
      <dsp:spPr>
        <a:xfrm rot="5400000">
          <a:off x="-110590" y="2252071"/>
          <a:ext cx="737271" cy="516089"/>
        </a:xfrm>
        <a:prstGeom prst="chevron">
          <a:avLst/>
        </a:prstGeom>
        <a:solidFill>
          <a:srgbClr val="FFC000"/>
        </a:solidFill>
        <a:ln w="9525" cap="flat" cmpd="sng" algn="ctr">
          <a:solidFill>
            <a:schemeClr val="accent2">
              <a:hueOff val="-6171429"/>
              <a:satOff val="-21430"/>
              <a:lumOff val="257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7 305</a:t>
          </a:r>
        </a:p>
      </dsp:txBody>
      <dsp:txXfrm rot="-5400000">
        <a:off x="2" y="2399525"/>
        <a:ext cx="516089" cy="221182"/>
      </dsp:txXfrm>
    </dsp:sp>
    <dsp:sp modelId="{54A395F8-C4AF-400F-AA72-46DB65D734B7}">
      <dsp:nvSpPr>
        <dsp:cNvPr id="0" name=""/>
        <dsp:cNvSpPr/>
      </dsp:nvSpPr>
      <dsp:spPr>
        <a:xfrm rot="5400000">
          <a:off x="4159328" y="-1605449"/>
          <a:ext cx="686611" cy="79730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6171429"/>
              <a:satOff val="-21430"/>
              <a:lumOff val="257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инициативных проектов 9обустройство спортивных и детских площадок в п. Буровщина (СНТ «Локомотив») по ул. 40 лет. Октября, устройство пешеходной дорожки к парку «Железнодорожник» и ремонт проезда к парку «Железнодорожник»</a:t>
          </a:r>
        </a:p>
      </dsp:txBody>
      <dsp:txXfrm rot="-5400000">
        <a:off x="516090" y="2071307"/>
        <a:ext cx="7939570" cy="619575"/>
      </dsp:txXfrm>
    </dsp:sp>
    <dsp:sp modelId="{CDCFD15E-F34F-4FE0-89C4-7A9B68C4A859}">
      <dsp:nvSpPr>
        <dsp:cNvPr id="0" name=""/>
        <dsp:cNvSpPr/>
      </dsp:nvSpPr>
      <dsp:spPr>
        <a:xfrm rot="5400000">
          <a:off x="-110590" y="2968422"/>
          <a:ext cx="737271" cy="516089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9525" cap="flat" cmpd="sng" algn="ctr">
          <a:solidFill>
            <a:schemeClr val="accent2">
              <a:hueOff val="-8228572"/>
              <a:satOff val="-28573"/>
              <a:lumOff val="342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8 064</a:t>
          </a:r>
        </a:p>
      </dsp:txBody>
      <dsp:txXfrm rot="-5400000">
        <a:off x="2" y="3115876"/>
        <a:ext cx="516089" cy="221182"/>
      </dsp:txXfrm>
    </dsp:sp>
    <dsp:sp modelId="{55375030-E41E-423A-A264-95DC77C1DBF8}">
      <dsp:nvSpPr>
        <dsp:cNvPr id="0" name=""/>
        <dsp:cNvSpPr/>
      </dsp:nvSpPr>
      <dsp:spPr>
        <a:xfrm rot="5400000">
          <a:off x="4213519" y="-904812"/>
          <a:ext cx="578229" cy="79730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8228572"/>
              <a:satOff val="-28573"/>
              <a:lumOff val="342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мероприятий перечня проектов народные инициативы (ремонт системы теплоснабжения в библиотеке семейного чтения, устройство пешеходных дороже в парке «Железнодорожник», приобретение качелей, арки, объемных букв)</a:t>
          </a: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 rot="-5400000">
        <a:off x="516090" y="2820844"/>
        <a:ext cx="7944861" cy="521775"/>
      </dsp:txXfrm>
    </dsp:sp>
    <dsp:sp modelId="{D1D19230-0BE4-4422-BF21-95D098527F5D}">
      <dsp:nvSpPr>
        <dsp:cNvPr id="0" name=""/>
        <dsp:cNvSpPr/>
      </dsp:nvSpPr>
      <dsp:spPr>
        <a:xfrm rot="5400000">
          <a:off x="-110590" y="3635271"/>
          <a:ext cx="737271" cy="516089"/>
        </a:xfrm>
        <a:prstGeom prst="chevron">
          <a:avLst/>
        </a:prstGeom>
        <a:solidFill>
          <a:srgbClr val="66FF33"/>
        </a:solidFill>
        <a:ln w="9525" cap="flat" cmpd="sng" algn="ctr">
          <a:solidFill>
            <a:schemeClr val="accent2">
              <a:hueOff val="-10285714"/>
              <a:satOff val="-35716"/>
              <a:lumOff val="4285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2 017</a:t>
          </a:r>
        </a:p>
      </dsp:txBody>
      <dsp:txXfrm rot="-5400000">
        <a:off x="2" y="3782725"/>
        <a:ext cx="516089" cy="221182"/>
      </dsp:txXfrm>
    </dsp:sp>
    <dsp:sp modelId="{96C7A897-06EA-425E-A6A7-9B8C8C857A25}">
      <dsp:nvSpPr>
        <dsp:cNvPr id="0" name=""/>
        <dsp:cNvSpPr/>
      </dsp:nvSpPr>
      <dsp:spPr>
        <a:xfrm rot="5400000">
          <a:off x="4263020" y="-222250"/>
          <a:ext cx="479226" cy="79730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0285714"/>
              <a:satOff val="-35716"/>
              <a:lumOff val="4285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культурно-массовых и спортивных мероприятий для жителей и гостей города</a:t>
          </a:r>
        </a:p>
      </dsp:txBody>
      <dsp:txXfrm rot="-5400000">
        <a:off x="516089" y="3548075"/>
        <a:ext cx="7949694" cy="432438"/>
      </dsp:txXfrm>
    </dsp:sp>
    <dsp:sp modelId="{976440F9-5400-40A4-BEDE-BAA25A13D439}">
      <dsp:nvSpPr>
        <dsp:cNvPr id="0" name=""/>
        <dsp:cNvSpPr/>
      </dsp:nvSpPr>
      <dsp:spPr>
        <a:xfrm rot="5400000">
          <a:off x="-110590" y="4302120"/>
          <a:ext cx="737271" cy="516089"/>
        </a:xfrm>
        <a:prstGeom prst="chevron">
          <a:avLst/>
        </a:prstGeom>
        <a:solidFill>
          <a:srgbClr val="D60093"/>
        </a:solidFill>
        <a:ln w="9525" cap="flat" cmpd="sng" algn="ctr">
          <a:solidFill>
            <a:schemeClr val="accent2">
              <a:hueOff val="-12342858"/>
              <a:satOff val="-42860"/>
              <a:lumOff val="5142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9 969</a:t>
          </a:r>
        </a:p>
      </dsp:txBody>
      <dsp:txXfrm rot="-5400000">
        <a:off x="2" y="4449574"/>
        <a:ext cx="516089" cy="221182"/>
      </dsp:txXfrm>
    </dsp:sp>
    <dsp:sp modelId="{C92F0313-A4CB-4499-800A-18772B794CF3}">
      <dsp:nvSpPr>
        <dsp:cNvPr id="0" name=""/>
        <dsp:cNvSpPr/>
      </dsp:nvSpPr>
      <dsp:spPr>
        <a:xfrm rot="5400000">
          <a:off x="4263020" y="444599"/>
          <a:ext cx="479226" cy="79730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2342858"/>
              <a:satOff val="-42860"/>
              <a:lumOff val="5142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Благоустройство двух придомовых территорий многоквартирных домов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16089" y="4214924"/>
        <a:ext cx="7949694" cy="432438"/>
      </dsp:txXfrm>
    </dsp:sp>
    <dsp:sp modelId="{6D402A4B-BD2E-4323-96D1-BCAA9F2D593F}">
      <dsp:nvSpPr>
        <dsp:cNvPr id="0" name=""/>
        <dsp:cNvSpPr/>
      </dsp:nvSpPr>
      <dsp:spPr>
        <a:xfrm rot="5400000">
          <a:off x="-110590" y="4968969"/>
          <a:ext cx="737271" cy="516089"/>
        </a:xfrm>
        <a:prstGeom prst="chevron">
          <a:avLst/>
        </a:prstGeom>
        <a:gradFill rotWithShape="0">
          <a:gsLst>
            <a:gs pos="0">
              <a:srgbClr val="FFFF00"/>
            </a:gs>
            <a:gs pos="80000">
              <a:srgbClr val="FFFF00"/>
            </a:gs>
            <a:gs pos="100000">
              <a:schemeClr val="accent2">
                <a:hueOff val="-14400000"/>
                <a:satOff val="-50003"/>
                <a:lumOff val="6000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-14400000"/>
              <a:satOff val="-50003"/>
              <a:lumOff val="6000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4 246</a:t>
          </a:r>
        </a:p>
      </dsp:txBody>
      <dsp:txXfrm rot="-5400000">
        <a:off x="2" y="5116423"/>
        <a:ext cx="516089" cy="221182"/>
      </dsp:txXfrm>
    </dsp:sp>
    <dsp:sp modelId="{BCC8FF06-0BDD-4649-B172-5519027C156C}">
      <dsp:nvSpPr>
        <dsp:cNvPr id="0" name=""/>
        <dsp:cNvSpPr/>
      </dsp:nvSpPr>
      <dsp:spPr>
        <a:xfrm rot="5400000">
          <a:off x="4263020" y="1111448"/>
          <a:ext cx="479226" cy="79730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4400000"/>
              <a:satOff val="-50003"/>
              <a:lumOff val="6000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Установлено 8 площадок ТКО </a:t>
          </a:r>
        </a:p>
      </dsp:txBody>
      <dsp:txXfrm rot="-5400000">
        <a:off x="516089" y="4881773"/>
        <a:ext cx="7949694" cy="4324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0.45825</cdr:x>
      <cdr:y>0.16667</cdr:y>
    </cdr:from>
    <cdr:to>
      <cdr:x>0.57423</cdr:x>
      <cdr:y>0.24032</cdr:y>
    </cdr:to>
    <cdr:sp macro="" textlink="">
      <cdr:nvSpPr>
        <cdr:cNvPr id="10" name="Овал 9"/>
        <cdr:cNvSpPr/>
      </cdr:nvSpPr>
      <cdr:spPr>
        <a:xfrm xmlns:a="http://schemas.openxmlformats.org/drawingml/2006/main">
          <a:off x="3992718" y="864113"/>
          <a:ext cx="1010510" cy="381844"/>
        </a:xfrm>
        <a:prstGeom xmlns:a="http://schemas.openxmlformats.org/drawingml/2006/main" prst="ellipse">
          <a:avLst/>
        </a:prstGeom>
        <a:solidFill xmlns:a="http://schemas.openxmlformats.org/drawingml/2006/main">
          <a:srgbClr val="00B050"/>
        </a:solidFill>
      </cdr:spPr>
      <cdr:style>
        <a:lnRef xmlns:a="http://schemas.openxmlformats.org/drawingml/2006/main" idx="1">
          <a:schemeClr val="accent2"/>
        </a:lnRef>
        <a:fillRef xmlns:a="http://schemas.openxmlformats.org/drawingml/2006/main" idx="3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+13,1%</a:t>
          </a:r>
        </a:p>
      </cdr:txBody>
    </cdr:sp>
  </cdr:relSizeAnchor>
  <cdr:relSizeAnchor xmlns:cdr="http://schemas.openxmlformats.org/drawingml/2006/chartDrawing">
    <cdr:from>
      <cdr:x>0.45825</cdr:x>
      <cdr:y>0.39857</cdr:y>
    </cdr:from>
    <cdr:to>
      <cdr:x>0.58249</cdr:x>
      <cdr:y>0.47222</cdr:y>
    </cdr:to>
    <cdr:sp macro="" textlink="">
      <cdr:nvSpPr>
        <cdr:cNvPr id="11" name="Овал 10"/>
        <cdr:cNvSpPr/>
      </cdr:nvSpPr>
      <cdr:spPr>
        <a:xfrm xmlns:a="http://schemas.openxmlformats.org/drawingml/2006/main">
          <a:off x="3992718" y="2066416"/>
          <a:ext cx="1082518" cy="381844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>
            <a:lumMod val="75000"/>
          </a:schemeClr>
        </a:solidFill>
      </cdr:spPr>
      <cdr:style>
        <a:lnRef xmlns:a="http://schemas.openxmlformats.org/drawingml/2006/main" idx="1">
          <a:schemeClr val="accent2"/>
        </a:lnRef>
        <a:fillRef xmlns:a="http://schemas.openxmlformats.org/drawingml/2006/main" idx="3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-3,2%</a:t>
          </a:r>
        </a:p>
      </cdr:txBody>
    </cdr:sp>
  </cdr:relSizeAnchor>
  <cdr:relSizeAnchor xmlns:cdr="http://schemas.openxmlformats.org/drawingml/2006/chartDrawing">
    <cdr:from>
      <cdr:x>0.45825</cdr:x>
      <cdr:y>0.52778</cdr:y>
    </cdr:from>
    <cdr:to>
      <cdr:x>0.57423</cdr:x>
      <cdr:y>0.60143</cdr:y>
    </cdr:to>
    <cdr:sp macro="" textlink="">
      <cdr:nvSpPr>
        <cdr:cNvPr id="12" name="Овал 11"/>
        <cdr:cNvSpPr/>
      </cdr:nvSpPr>
      <cdr:spPr>
        <a:xfrm xmlns:a="http://schemas.openxmlformats.org/drawingml/2006/main">
          <a:off x="3992718" y="2736316"/>
          <a:ext cx="1010510" cy="381844"/>
        </a:xfrm>
        <a:prstGeom xmlns:a="http://schemas.openxmlformats.org/drawingml/2006/main" prst="ellipse">
          <a:avLst/>
        </a:prstGeom>
        <a:solidFill xmlns:a="http://schemas.openxmlformats.org/drawingml/2006/main">
          <a:srgbClr val="00B050"/>
        </a:solidFill>
      </cdr:spPr>
      <cdr:style>
        <a:lnRef xmlns:a="http://schemas.openxmlformats.org/drawingml/2006/main" idx="1">
          <a:schemeClr val="accent2"/>
        </a:lnRef>
        <a:fillRef xmlns:a="http://schemas.openxmlformats.org/drawingml/2006/main" idx="3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+11,7%</a:t>
          </a:r>
        </a:p>
      </cdr:txBody>
    </cdr:sp>
  </cdr:relSizeAnchor>
  <cdr:relSizeAnchor xmlns:cdr="http://schemas.openxmlformats.org/drawingml/2006/chartDrawing">
    <cdr:from>
      <cdr:x>0.45825</cdr:x>
      <cdr:y>0.63889</cdr:y>
    </cdr:from>
    <cdr:to>
      <cdr:x>0.57423</cdr:x>
      <cdr:y>0.71254</cdr:y>
    </cdr:to>
    <cdr:sp macro="" textlink="">
      <cdr:nvSpPr>
        <cdr:cNvPr id="13" name="Овал 12"/>
        <cdr:cNvSpPr/>
      </cdr:nvSpPr>
      <cdr:spPr>
        <a:xfrm xmlns:a="http://schemas.openxmlformats.org/drawingml/2006/main">
          <a:off x="3992718" y="3312374"/>
          <a:ext cx="1010510" cy="381844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>
            <a:lumMod val="75000"/>
          </a:schemeClr>
        </a:solidFill>
      </cdr:spPr>
      <cdr:style>
        <a:lnRef xmlns:a="http://schemas.openxmlformats.org/drawingml/2006/main" idx="1">
          <a:schemeClr val="accent2"/>
        </a:lnRef>
        <a:fillRef xmlns:a="http://schemas.openxmlformats.org/drawingml/2006/main" idx="3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+47,9%</a:t>
          </a:r>
        </a:p>
      </cdr:txBody>
    </cdr:sp>
  </cdr:relSizeAnchor>
  <cdr:relSizeAnchor xmlns:cdr="http://schemas.openxmlformats.org/drawingml/2006/chartDrawing">
    <cdr:from>
      <cdr:x>0.45825</cdr:x>
      <cdr:y>0.87534</cdr:y>
    </cdr:from>
    <cdr:to>
      <cdr:x>0.58249</cdr:x>
      <cdr:y>0.94926</cdr:y>
    </cdr:to>
    <cdr:sp macro="" textlink="">
      <cdr:nvSpPr>
        <cdr:cNvPr id="15" name="Овал 14"/>
        <cdr:cNvSpPr/>
      </cdr:nvSpPr>
      <cdr:spPr>
        <a:xfrm xmlns:a="http://schemas.openxmlformats.org/drawingml/2006/main">
          <a:off x="3992718" y="4538267"/>
          <a:ext cx="1082518" cy="383261"/>
        </a:xfrm>
        <a:prstGeom xmlns:a="http://schemas.openxmlformats.org/drawingml/2006/main" prst="ellipse">
          <a:avLst/>
        </a:prstGeom>
        <a:solidFill xmlns:a="http://schemas.openxmlformats.org/drawingml/2006/main">
          <a:srgbClr val="00B050"/>
        </a:solidFill>
      </cdr:spPr>
      <cdr:style>
        <a:lnRef xmlns:a="http://schemas.openxmlformats.org/drawingml/2006/main" idx="1">
          <a:schemeClr val="accent2"/>
        </a:lnRef>
        <a:fillRef xmlns:a="http://schemas.openxmlformats.org/drawingml/2006/main" idx="3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+162,6%</a:t>
          </a:r>
        </a:p>
      </cdr:txBody>
    </cdr:sp>
  </cdr:relSizeAnchor>
  <cdr:relSizeAnchor xmlns:cdr="http://schemas.openxmlformats.org/drawingml/2006/chartDrawing">
    <cdr:from>
      <cdr:x>0.45853</cdr:x>
      <cdr:y>0.28019</cdr:y>
    </cdr:from>
    <cdr:to>
      <cdr:x>0.58249</cdr:x>
      <cdr:y>0.35384</cdr:y>
    </cdr:to>
    <cdr:sp macro="" textlink="">
      <cdr:nvSpPr>
        <cdr:cNvPr id="8" name="Овал 7">
          <a:extLst xmlns:a="http://schemas.openxmlformats.org/drawingml/2006/main">
            <a:ext uri="{FF2B5EF4-FFF2-40B4-BE49-F238E27FC236}">
              <a16:creationId xmlns:a16="http://schemas.microsoft.com/office/drawing/2014/main" id="{A16F724F-3782-4D7E-B3C7-350C2034F144}"/>
            </a:ext>
          </a:extLst>
        </cdr:cNvPr>
        <cdr:cNvSpPr/>
      </cdr:nvSpPr>
      <cdr:spPr>
        <a:xfrm xmlns:a="http://schemas.openxmlformats.org/drawingml/2006/main">
          <a:off x="3995156" y="1452666"/>
          <a:ext cx="1080079" cy="381844"/>
        </a:xfrm>
        <a:prstGeom xmlns:a="http://schemas.openxmlformats.org/drawingml/2006/main" prst="ellipse">
          <a:avLst/>
        </a:prstGeom>
        <a:solidFill xmlns:a="http://schemas.openxmlformats.org/drawingml/2006/main">
          <a:srgbClr val="00B050"/>
        </a:solidFill>
      </cdr:spPr>
      <cdr:style>
        <a:lnRef xmlns:a="http://schemas.openxmlformats.org/drawingml/2006/main" idx="1">
          <a:schemeClr val="accent2"/>
        </a:lnRef>
        <a:fillRef xmlns:a="http://schemas.openxmlformats.org/drawingml/2006/main" idx="3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-90,9%</a:t>
          </a:r>
        </a:p>
      </cdr:txBody>
    </cdr:sp>
  </cdr:relSizeAnchor>
  <cdr:relSizeAnchor xmlns:cdr="http://schemas.openxmlformats.org/drawingml/2006/chartDrawing">
    <cdr:from>
      <cdr:x>0.45825</cdr:x>
      <cdr:y>0.75</cdr:y>
    </cdr:from>
    <cdr:to>
      <cdr:x>0.58249</cdr:x>
      <cdr:y>0.82365</cdr:y>
    </cdr:to>
    <cdr:sp macro="" textlink="">
      <cdr:nvSpPr>
        <cdr:cNvPr id="9" name="Овал 8">
          <a:extLst xmlns:a="http://schemas.openxmlformats.org/drawingml/2006/main">
            <a:ext uri="{FF2B5EF4-FFF2-40B4-BE49-F238E27FC236}">
              <a16:creationId xmlns:a16="http://schemas.microsoft.com/office/drawing/2014/main" id="{B694A220-468A-4019-BDAE-38B94CEAB595}"/>
            </a:ext>
          </a:extLst>
        </cdr:cNvPr>
        <cdr:cNvSpPr/>
      </cdr:nvSpPr>
      <cdr:spPr>
        <a:xfrm xmlns:a="http://schemas.openxmlformats.org/drawingml/2006/main">
          <a:off x="3992718" y="3888432"/>
          <a:ext cx="1082518" cy="381844"/>
        </a:xfrm>
        <a:prstGeom xmlns:a="http://schemas.openxmlformats.org/drawingml/2006/main" prst="ellipse">
          <a:avLst/>
        </a:prstGeom>
        <a:solidFill xmlns:a="http://schemas.openxmlformats.org/drawingml/2006/main">
          <a:srgbClr val="00B050"/>
        </a:solidFill>
      </cdr:spPr>
      <cdr:style>
        <a:lnRef xmlns:a="http://schemas.openxmlformats.org/drawingml/2006/main" idx="1">
          <a:schemeClr val="accent2"/>
        </a:lnRef>
        <a:fillRef xmlns:a="http://schemas.openxmlformats.org/drawingml/2006/main" idx="3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+104,4%</a:t>
          </a:r>
        </a:p>
      </cdr:txBody>
    </cdr:sp>
  </cdr:relSizeAnchor>
  <cdr:relSizeAnchor xmlns:cdr="http://schemas.openxmlformats.org/drawingml/2006/chartDrawing">
    <cdr:from>
      <cdr:x>0.59592</cdr:x>
      <cdr:y>0.29167</cdr:y>
    </cdr:from>
    <cdr:to>
      <cdr:x>0.9969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8C61C54-BA9F-4650-9751-71DAE2306F4F}"/>
            </a:ext>
          </a:extLst>
        </cdr:cNvPr>
        <cdr:cNvSpPr txBox="1"/>
      </cdr:nvSpPr>
      <cdr:spPr>
        <a:xfrm xmlns:a="http://schemas.openxmlformats.org/drawingml/2006/main">
          <a:off x="5192232" y="1512185"/>
          <a:ext cx="3493748" cy="36723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just"/>
          <a:r>
            <a:rPr lang="ru-RU" sz="1300" dirty="0">
              <a:latin typeface="Times New Roman" panose="02020603050405020304" pitchFamily="18" charset="0"/>
              <a:cs typeface="Times New Roman" panose="02020603050405020304" pitchFamily="18" charset="0"/>
            </a:rPr>
            <a:t>В целом по собираемости налоговых и неналоговых доходов в сравнении с прошлым годом наблюдается положительная динамика. Прирост к уровню прошлого года составил +17,6% или +14 871,5 т.р.</a:t>
          </a:r>
        </a:p>
        <a:p xmlns:a="http://schemas.openxmlformats.org/drawingml/2006/main">
          <a:pPr algn="just"/>
          <a:r>
            <a:rPr lang="ru-RU" sz="1300" dirty="0">
              <a:latin typeface="Times New Roman" panose="02020603050405020304" pitchFamily="18" charset="0"/>
              <a:ea typeface="Times New Roman" panose="02020603050405020304" pitchFamily="18" charset="0"/>
            </a:rPr>
            <a:t>В сложившихся условиях на фоне адаптации экономики к новым обстоятельствам, обусловленных последствиями экономических и финансовых санкций, не всем налогоплательщикам удалось восстановить деловую активность и платёжеспособность. Данный факт, в первую очередь, сказался на наполняемости местного бюджета по  земельному налогу с организаций в связи возвратом в декабре месяце  </a:t>
          </a:r>
          <a:r>
            <a:rPr lang="ru-RU" sz="1300" dirty="0"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rPr>
            <a:t>предприятию в сумме 2 526,0 тыс. рублей. </a:t>
          </a:r>
          <a:endParaRPr lang="ru-RU" sz="1300" dirty="0">
            <a:highlight>
              <a:srgbClr val="FFFF00"/>
            </a:highlight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0.30656</cdr:x>
      <cdr:y>0.40237</cdr:y>
    </cdr:from>
    <cdr:to>
      <cdr:x>0.42274</cdr:x>
      <cdr:y>0.532</cdr:y>
    </cdr:to>
    <cdr:sp macro="" textlink="">
      <cdr:nvSpPr>
        <cdr:cNvPr id="2" name="Стрелка вправо 1"/>
        <cdr:cNvSpPr/>
      </cdr:nvSpPr>
      <cdr:spPr>
        <a:xfrm xmlns:a="http://schemas.openxmlformats.org/drawingml/2006/main" rot="20381264">
          <a:off x="2251627" y="1415280"/>
          <a:ext cx="853321" cy="455955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bg1">
            <a:lumMod val="95000"/>
          </a:schemeClr>
        </a:solidFill>
        <a:ln xmlns:a="http://schemas.openxmlformats.org/drawingml/2006/main">
          <a:solidFill>
            <a:schemeClr val="accent1">
              <a:lumMod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0.3057</cdr:x>
      <cdr:y>0.42606</cdr:y>
    </cdr:from>
    <cdr:to>
      <cdr:x>0.42334</cdr:x>
      <cdr:y>0.52842</cdr:y>
    </cdr:to>
    <cdr:sp macro="" textlink="">
      <cdr:nvSpPr>
        <cdr:cNvPr id="3" name="TextBox 2"/>
        <cdr:cNvSpPr txBox="1"/>
      </cdr:nvSpPr>
      <cdr:spPr>
        <a:xfrm xmlns:a="http://schemas.openxmlformats.org/drawingml/2006/main" rot="20380440">
          <a:off x="2245310" y="1498606"/>
          <a:ext cx="864044" cy="3600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+441</a:t>
          </a:r>
          <a:r>
            <a:rPr lang="ru-RU" sz="1100" b="1" dirty="0">
              <a:latin typeface="Times New Roman" panose="02020603050405020304" pitchFamily="18" charset="0"/>
              <a:cs typeface="Times New Roman" panose="02020603050405020304" pitchFamily="18" charset="0"/>
            </a:rPr>
            <a:t> т.р.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0.53512</cdr:x>
      <cdr:y>0.16064</cdr:y>
    </cdr:from>
    <cdr:to>
      <cdr:x>0.6665</cdr:x>
      <cdr:y>0.34424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24469" y="8001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0.60713</cdr:x>
      <cdr:y>0.17653</cdr:y>
    </cdr:from>
    <cdr:to>
      <cdr:x>0.73851</cdr:x>
      <cdr:y>0.36012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4225631" y="87923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0.82986</cdr:x>
      <cdr:y>0.08162</cdr:y>
    </cdr:from>
    <cdr:to>
      <cdr:x>0.96124</cdr:x>
      <cdr:y>0.26521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5797717" y="406503"/>
          <a:ext cx="917875" cy="9143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0.61463</cdr:x>
      <cdr:y>0</cdr:y>
    </cdr:from>
    <cdr:to>
      <cdr:x>0.83237</cdr:x>
      <cdr:y>0.1007</cdr:y>
    </cdr:to>
    <cdr:sp macro="" textlink="">
      <cdr:nvSpPr>
        <cdr:cNvPr id="9" name="Овал 8"/>
        <cdr:cNvSpPr/>
      </cdr:nvSpPr>
      <cdr:spPr>
        <a:xfrm xmlns:a="http://schemas.openxmlformats.org/drawingml/2006/main">
          <a:off x="3363622" y="0"/>
          <a:ext cx="1191593" cy="538835"/>
        </a:xfrm>
        <a:prstGeom xmlns:a="http://schemas.openxmlformats.org/drawingml/2006/main" prst="ellipse">
          <a:avLst/>
        </a:prstGeom>
        <a:solidFill xmlns:a="http://schemas.openxmlformats.org/drawingml/2006/main">
          <a:srgbClr val="00B05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0.64375</cdr:x>
      <cdr:y>0.11299</cdr:y>
    </cdr:from>
    <cdr:to>
      <cdr:x>0.7844</cdr:x>
      <cdr:y>0.15336</cdr:y>
    </cdr:to>
    <cdr:sp macro="" textlink="">
      <cdr:nvSpPr>
        <cdr:cNvPr id="4" name="Выгнутая вправо стрелка 3"/>
        <cdr:cNvSpPr/>
      </cdr:nvSpPr>
      <cdr:spPr>
        <a:xfrm xmlns:a="http://schemas.openxmlformats.org/drawingml/2006/main" rot="16200000">
          <a:off x="3799866" y="327758"/>
          <a:ext cx="216016" cy="769723"/>
        </a:xfrm>
        <a:prstGeom xmlns:a="http://schemas.openxmlformats.org/drawingml/2006/main" prst="curvedLeftArrow">
          <a:avLst/>
        </a:prstGeom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0.40319</cdr:x>
      <cdr:y>0.26357</cdr:y>
    </cdr:from>
    <cdr:to>
      <cdr:x>0.54384</cdr:x>
      <cdr:y>0.30395</cdr:y>
    </cdr:to>
    <cdr:sp macro="" textlink="">
      <cdr:nvSpPr>
        <cdr:cNvPr id="10" name="Выгнутая вправо стрелка 9"/>
        <cdr:cNvSpPr/>
      </cdr:nvSpPr>
      <cdr:spPr>
        <a:xfrm xmlns:a="http://schemas.openxmlformats.org/drawingml/2006/main" rot="16200000">
          <a:off x="2483345" y="1133518"/>
          <a:ext cx="216069" cy="769722"/>
        </a:xfrm>
        <a:prstGeom xmlns:a="http://schemas.openxmlformats.org/drawingml/2006/main" prst="curvedLeftArrow">
          <a:avLst/>
        </a:prstGeom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0.24539</cdr:x>
      <cdr:y>0.54091</cdr:y>
    </cdr:from>
    <cdr:to>
      <cdr:x>0.36087</cdr:x>
      <cdr:y>0.63367</cdr:y>
    </cdr:to>
    <cdr:cxnSp macro="">
      <cdr:nvCxnSpPr>
        <cdr:cNvPr id="7" name="Прямая со стрелкой 6">
          <a:extLst xmlns:a="http://schemas.openxmlformats.org/drawingml/2006/main">
            <a:ext uri="{FF2B5EF4-FFF2-40B4-BE49-F238E27FC236}">
              <a16:creationId xmlns:a16="http://schemas.microsoft.com/office/drawing/2014/main" id="{28680E1F-98D1-4464-B383-0B4480895FBE}"/>
            </a:ext>
          </a:extLst>
        </cdr:cNvPr>
        <cdr:cNvCxnSpPr/>
      </cdr:nvCxnSpPr>
      <cdr:spPr>
        <a:xfrm xmlns:a="http://schemas.openxmlformats.org/drawingml/2006/main" flipV="1">
          <a:off x="2448272" y="3030844"/>
          <a:ext cx="1152128" cy="519758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arrow"/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0.57017</cdr:x>
      <cdr:y>0.10241</cdr:y>
    </cdr:from>
    <cdr:to>
      <cdr:x>0.90938</cdr:x>
      <cdr:y>0.952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688632" y="573826"/>
          <a:ext cx="3384339" cy="47604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just"/>
          <a:r>
            <a:rPr lang="ru-RU" sz="1500" dirty="0">
              <a:latin typeface="Times New Roman" pitchFamily="18" charset="0"/>
              <a:cs typeface="Times New Roman" pitchFamily="18" charset="0"/>
            </a:rPr>
            <a:t>В сравнении с 2023 годом отмечается рост поступлений на 162,6%, в том числе за счет поступлений от возмещения ущерба, причиненного муниципальному имуществу в сумме 903,0 т.р., уплаты неустойки, пени, уплаченные в случае просрочки исполнения поставщиком обязательств, предусмотренных муниципальным контрактом в сумме 453,0 </a:t>
          </a:r>
          <a:r>
            <a:rPr lang="ru-RU" sz="1500" dirty="0" err="1">
              <a:latin typeface="Times New Roman" pitchFamily="18" charset="0"/>
              <a:cs typeface="Times New Roman" pitchFamily="18" charset="0"/>
            </a:rPr>
            <a:t>т.р</a:t>
          </a:r>
          <a:r>
            <a:rPr lang="ru-RU" sz="1500" dirty="0">
              <a:latin typeface="Times New Roman" pitchFamily="18" charset="0"/>
              <a:cs typeface="Times New Roman" pitchFamily="18" charset="0"/>
            </a:rPr>
            <a:t>., административных штрафов от граждан за несоблюдение правил благоустройства на территории муниципального образования.</a:t>
          </a:r>
        </a:p>
        <a:p xmlns:a="http://schemas.openxmlformats.org/drawingml/2006/main">
          <a:pPr algn="just"/>
          <a:r>
            <a:rPr lang="ru-RU" sz="1500" dirty="0">
              <a:latin typeface="Times New Roman" pitchFamily="18" charset="0"/>
              <a:cs typeface="Times New Roman" pitchFamily="18" charset="0"/>
            </a:rPr>
            <a:t>Усиление работы специалистов по проверке и выявлению нарушений и административной комиссии послужило росту поступлений.</a:t>
          </a:r>
        </a:p>
      </cdr:txBody>
    </cdr:sp>
  </cdr:relSizeAnchor>
  <cdr:relSizeAnchor xmlns:cdr="http://schemas.openxmlformats.org/drawingml/2006/chartDrawing">
    <cdr:from>
      <cdr:x>0.23158</cdr:x>
      <cdr:y>0.40183</cdr:y>
    </cdr:from>
    <cdr:to>
      <cdr:x>0.37593</cdr:x>
      <cdr:y>0.53035</cdr:y>
    </cdr:to>
    <cdr:sp macro="" textlink="">
      <cdr:nvSpPr>
        <cdr:cNvPr id="4" name="Овал 3"/>
        <cdr:cNvSpPr/>
      </cdr:nvSpPr>
      <cdr:spPr>
        <a:xfrm xmlns:a="http://schemas.openxmlformats.org/drawingml/2006/main" rot="19906073">
          <a:off x="2310501" y="2251550"/>
          <a:ext cx="1440198" cy="720128"/>
        </a:xfrm>
        <a:prstGeom xmlns:a="http://schemas.openxmlformats.org/drawingml/2006/main" prst="ellipse">
          <a:avLst/>
        </a:prstGeom>
        <a:solidFill xmlns:a="http://schemas.openxmlformats.org/drawingml/2006/main">
          <a:srgbClr val="00B05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0.24026</cdr:x>
      <cdr:y>0.40149</cdr:y>
    </cdr:from>
    <cdr:to>
      <cdr:x>0.36295</cdr:x>
      <cdr:y>0.53001</cdr:y>
    </cdr:to>
    <cdr:sp macro="" textlink="">
      <cdr:nvSpPr>
        <cdr:cNvPr id="5" name="TextBox 4"/>
        <cdr:cNvSpPr txBox="1"/>
      </cdr:nvSpPr>
      <cdr:spPr>
        <a:xfrm xmlns:a="http://schemas.openxmlformats.org/drawingml/2006/main" rot="19950028">
          <a:off x="2397103" y="2249644"/>
          <a:ext cx="1224093" cy="7201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latin typeface="Times New Roman" pitchFamily="18" charset="0"/>
              <a:cs typeface="Times New Roman" pitchFamily="18" charset="0"/>
            </a:rPr>
            <a:t>+1 016 т.р.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</cdr:x>
      <cdr:y>0.04033</cdr:y>
    </cdr:from>
    <cdr:to>
      <cdr:x>0.66261</cdr:x>
      <cdr:y>0.20277</cdr:y>
    </cdr:to>
    <cdr:sp macro="" textlink="">
      <cdr:nvSpPr>
        <cdr:cNvPr id="89" name="Овал 88"/>
        <cdr:cNvSpPr/>
      </cdr:nvSpPr>
      <cdr:spPr>
        <a:xfrm xmlns:a="http://schemas.openxmlformats.org/drawingml/2006/main">
          <a:off x="4183915" y="178765"/>
          <a:ext cx="1360700" cy="720080"/>
        </a:xfrm>
        <a:prstGeom xmlns:a="http://schemas.openxmlformats.org/drawingml/2006/main" prst="ellipse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9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-10 154</a:t>
          </a:r>
          <a:r>
            <a:rPr lang="en-US" sz="9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 р.</a:t>
          </a:r>
        </a:p>
        <a:p xmlns:a="http://schemas.openxmlformats.org/drawingml/2006/main">
          <a:pPr algn="ctr"/>
          <a:r>
            <a:rPr lang="ru-RU" sz="9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или</a:t>
          </a:r>
        </a:p>
        <a:p xmlns:a="http://schemas.openxmlformats.org/drawingml/2006/main">
          <a:pPr algn="ctr"/>
          <a:r>
            <a:rPr lang="ru-RU" sz="9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-17,5%</a:t>
          </a:r>
          <a:endParaRPr lang="ru-RU" sz="1050" b="1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0.47329</cdr:x>
      <cdr:y>0.41394</cdr:y>
    </cdr:from>
    <cdr:to>
      <cdr:x>0.6359</cdr:x>
      <cdr:y>0.54653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3960440" y="1834951"/>
          <a:ext cx="1360699" cy="587759"/>
        </a:xfrm>
        <a:prstGeom xmlns:a="http://schemas.openxmlformats.org/drawingml/2006/main" prst="ellipse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-2 т. р.</a:t>
          </a:r>
        </a:p>
        <a:p xmlns:a="http://schemas.openxmlformats.org/drawingml/2006/main">
          <a:pPr algn="ctr"/>
          <a:r>
            <a:rPr lang="ru-RU" sz="1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или</a:t>
          </a:r>
        </a:p>
        <a:p xmlns:a="http://schemas.openxmlformats.org/drawingml/2006/main">
          <a:pPr algn="ctr"/>
          <a:r>
            <a:rPr lang="ru-RU" sz="1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-1,6%</a:t>
          </a:r>
        </a:p>
      </cdr:txBody>
    </cdr:sp>
  </cdr:relSizeAnchor>
  <cdr:relSizeAnchor xmlns:cdr="http://schemas.openxmlformats.org/drawingml/2006/chartDrawing">
    <cdr:from>
      <cdr:x>0.47329</cdr:x>
      <cdr:y>0.60248</cdr:y>
    </cdr:from>
    <cdr:to>
      <cdr:x>0.63679</cdr:x>
      <cdr:y>0.73882</cdr:y>
    </cdr:to>
    <cdr:sp macro="" textlink="">
      <cdr:nvSpPr>
        <cdr:cNvPr id="5" name="Овал 4">
          <a:extLst xmlns:a="http://schemas.openxmlformats.org/drawingml/2006/main">
            <a:ext uri="{FF2B5EF4-FFF2-40B4-BE49-F238E27FC236}">
              <a16:creationId xmlns:a16="http://schemas.microsoft.com/office/drawing/2014/main" id="{7EB144D2-F6E9-4DEF-88C5-87391AA07A75}"/>
            </a:ext>
          </a:extLst>
        </cdr:cNvPr>
        <cdr:cNvSpPr/>
      </cdr:nvSpPr>
      <cdr:spPr>
        <a:xfrm xmlns:a="http://schemas.openxmlformats.org/drawingml/2006/main">
          <a:off x="3960412" y="2670725"/>
          <a:ext cx="1368180" cy="604386"/>
        </a:xfrm>
        <a:prstGeom xmlns:a="http://schemas.openxmlformats.org/drawingml/2006/main" prst="ellipse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+13 646 т. р. или +340,9%</a:t>
          </a:r>
        </a:p>
      </cdr:txBody>
    </cdr:sp>
  </cdr:relSizeAnchor>
  <cdr:relSizeAnchor xmlns:cdr="http://schemas.openxmlformats.org/drawingml/2006/chartDrawing">
    <cdr:from>
      <cdr:x>0.43305</cdr:x>
      <cdr:y>0.8038</cdr:y>
    </cdr:from>
    <cdr:to>
      <cdr:x>0.5858</cdr:x>
      <cdr:y>0.90126</cdr:y>
    </cdr:to>
    <cdr:sp macro="" textlink="">
      <cdr:nvSpPr>
        <cdr:cNvPr id="7" name="Овал 6">
          <a:extLst xmlns:a="http://schemas.openxmlformats.org/drawingml/2006/main">
            <a:ext uri="{FF2B5EF4-FFF2-40B4-BE49-F238E27FC236}">
              <a16:creationId xmlns:a16="http://schemas.microsoft.com/office/drawing/2014/main" id="{E41DCD38-4581-44BE-B2AB-192C8C273C8E}"/>
            </a:ext>
          </a:extLst>
        </cdr:cNvPr>
        <cdr:cNvSpPr/>
      </cdr:nvSpPr>
      <cdr:spPr>
        <a:xfrm xmlns:a="http://schemas.openxmlformats.org/drawingml/2006/main">
          <a:off x="3623667" y="3563143"/>
          <a:ext cx="1278193" cy="432036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3">
            <a:lumMod val="75000"/>
          </a:schemeClr>
        </a:solidFill>
        <a:ln xmlns:a="http://schemas.openxmlformats.org/drawingml/2006/main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-71 т. р.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984" cy="496574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069" y="0"/>
            <a:ext cx="2945984" cy="496574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A51D2B6-022A-4814-A7F5-648CE3748979}" type="datetimeFigureOut">
              <a:rPr lang="ru-RU"/>
              <a:pPr>
                <a:defRPr/>
              </a:pPr>
              <a:t>16.04.2025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451"/>
            <a:ext cx="2945984" cy="496574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069" y="9428451"/>
            <a:ext cx="2945984" cy="496574"/>
          </a:xfrm>
          <a:prstGeom prst="rect">
            <a:avLst/>
          </a:prstGeom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05AD657-3708-48F9-BC9D-9B07AC24F8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3195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984" cy="49657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069" y="0"/>
            <a:ext cx="2945984" cy="49657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AE768E2-818A-4C1D-8E1F-D51BE69EE127}" type="datetimeFigureOut">
              <a:rPr lang="ru-RU"/>
              <a:pPr>
                <a:defRPr/>
              </a:pPr>
              <a:t>16.04.2025</a:t>
            </a:fld>
            <a:endParaRPr lang="ru-RU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093" y="4714226"/>
            <a:ext cx="5437491" cy="446755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451"/>
            <a:ext cx="2945984" cy="49657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069" y="9428451"/>
            <a:ext cx="2945984" cy="49657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BE21D15-3A08-49E0-B75E-A9DE0B6EFA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93730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6546" indent="-290979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3917" indent="-23278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29484" indent="-23278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5050" indent="-23278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0617" indent="-2327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26184" indent="-2327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91751" indent="-2327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57317" indent="-2327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6783622-3FBD-4DF3-AD31-43A6E4BCEDEE}" type="slidenum">
              <a:rPr lang="ru-RU" altLang="ru-RU"/>
              <a:pPr/>
              <a:t>3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5A8C4-54DC-489D-9044-0C4C8D835F4D}" type="datetime1">
              <a:rPr lang="ru-RU"/>
              <a:pPr>
                <a:defRPr/>
              </a:pPr>
              <a:t>16.04.2025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A0DF0-EEA2-48B8-B44F-7EA90EE938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4989717"/>
      </p:ext>
    </p:extLst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7E3CE-57EA-496B-880F-9C52DEC40604}" type="datetime1">
              <a:rPr lang="ru-RU"/>
              <a:pPr>
                <a:defRPr/>
              </a:pPr>
              <a:t>16.04.2025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11CFE-24E6-45F0-A2C5-1C6D88E708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6380076"/>
      </p:ext>
    </p:extLst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102F2-33D3-4A99-A5CF-4B8FB984A6C3}" type="datetime1">
              <a:rPr lang="ru-RU"/>
              <a:pPr>
                <a:defRPr/>
              </a:pPr>
              <a:t>16.04.2025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00E4E-33D0-49E3-A3C9-BB539EDA2B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9129976"/>
      </p:ext>
    </p:extLst>
  </p:cSld>
  <p:clrMapOvr>
    <a:masterClrMapping/>
  </p:clrMapOvr>
  <p:transition spd="med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D8A82-93D3-43B1-A14C-332E765FD996}" type="datetime1">
              <a:rPr lang="ru-RU"/>
              <a:pPr>
                <a:defRPr/>
              </a:pPr>
              <a:t>16.04.2025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63D38-E629-4863-A9CE-876C0AA49B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2204477"/>
      </p:ext>
    </p:extLst>
  </p:cSld>
  <p:clrMapOvr>
    <a:masterClrMapping/>
  </p:clrMapOvr>
  <p:transition spd="med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2F13F-7BE0-4E4E-BD1E-B752DC3128F0}" type="datetime1">
              <a:rPr lang="ru-RU"/>
              <a:pPr>
                <a:defRPr/>
              </a:pPr>
              <a:t>16.04.2025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841B0-21CB-4191-BE8D-482C143B73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513457"/>
      </p:ext>
    </p:extLst>
  </p:cSld>
  <p:clrMapOvr>
    <a:masterClrMapping/>
  </p:clrMapOvr>
  <p:transition spd="med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 txBox="1">
            <a:spLocks noGrp="1"/>
          </p:cNvSpPr>
          <p:nvPr>
            <p:ph type="title" idx="4294967295"/>
          </p:nvPr>
        </p:nvSpPr>
        <p:spPr>
          <a:xfrm>
            <a:off x="457200" y="273597"/>
            <a:ext cx="8229243" cy="1144801"/>
          </a:xfrm>
        </p:spPr>
        <p:txBody>
          <a:bodyPr lIns="0" tIns="0" rIns="0" bIns="0"/>
          <a:lstStyle>
            <a:lvl1pPr hangingPunct="0">
              <a:buNone/>
              <a:defRPr>
                <a:latin typeface="Arial" pitchFamily="18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Текст 5"/>
          <p:cNvSpPr txBox="1">
            <a:spLocks noGrp="1"/>
          </p:cNvSpPr>
          <p:nvPr>
            <p:ph type="body" idx="4294967295"/>
          </p:nvPr>
        </p:nvSpPr>
        <p:spPr>
          <a:xfrm>
            <a:off x="457200" y="1604515"/>
            <a:ext cx="8229243" cy="4525923"/>
          </a:xfrm>
        </p:spPr>
        <p:txBody>
          <a:bodyPr lIns="0" tIns="0" rIns="0" bIns="0"/>
          <a:lstStyle>
            <a:lvl1pPr hangingPunct="0">
              <a:buNone/>
              <a:defRPr/>
            </a:lvl1pPr>
          </a:lstStyle>
          <a:p>
            <a:pPr lvl="0"/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CD3C4-E6EE-480F-BE3C-6762273C8A53}" type="datetime1">
              <a:rPr lang="ru-RU"/>
              <a:pPr>
                <a:defRPr/>
              </a:pPr>
              <a:t>16.04.2025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DF388-22BA-45EB-8FE4-E9AB75BCE2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8870966"/>
      </p:ext>
    </p:extLst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071A3-27EC-45F0-820D-20D929388C56}" type="datetime1">
              <a:rPr lang="ru-RU"/>
              <a:pPr>
                <a:defRPr/>
              </a:pPr>
              <a:t>16.04.2025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D1AE0-20F9-4660-9462-62C7DE8F2D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4196087"/>
      </p:ext>
    </p:extLst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63449-0A58-4B7A-87AB-7A751236331A}" type="datetime1">
              <a:rPr lang="ru-RU"/>
              <a:pPr>
                <a:defRPr/>
              </a:pPr>
              <a:t>16.04.2025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DE828-C934-402F-AC9A-8DBA1CAE5E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397634"/>
      </p:ext>
    </p:extLst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75442-1918-4EC3-BA15-9548B3140E15}" type="datetime1">
              <a:rPr lang="ru-RU"/>
              <a:pPr>
                <a:defRPr/>
              </a:pPr>
              <a:t>16.04.2025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BAF16-915C-4E0C-B9F0-DB8D2C08C2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8044339"/>
      </p:ext>
    </p:extLst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B61E8-A5A5-4E72-9B61-13EBEBEDD2CF}" type="datetime1">
              <a:rPr lang="ru-RU"/>
              <a:pPr>
                <a:defRPr/>
              </a:pPr>
              <a:t>16.04.2025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14360-9C6A-4050-B28C-CFA406B01E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5458294"/>
      </p:ext>
    </p:extLst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76DEE-BEBD-494F-9EC9-819E156FD5F1}" type="datetime1">
              <a:rPr lang="ru-RU"/>
              <a:pPr>
                <a:defRPr/>
              </a:pPr>
              <a:t>16.04.2025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E7376-691D-422C-BE01-04D3AC428F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5635021"/>
      </p:ext>
    </p:extLst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CFA39-F806-4FE2-B01A-CD5B8B15824F}" type="datetime1">
              <a:rPr lang="ru-RU"/>
              <a:pPr>
                <a:defRPr/>
              </a:pPr>
              <a:t>16.04.2025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D34F7-AAA2-4A5C-BAD2-0DB646F4A4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1298260"/>
      </p:ext>
    </p:extLst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C4F3D-A68F-4536-B597-630BC397F7AD}" type="datetime1">
              <a:rPr lang="ru-RU"/>
              <a:pPr>
                <a:defRPr/>
              </a:pPr>
              <a:t>16.04.2025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20EC3-E95F-4A7E-AF9D-ABB654E5C3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5708786"/>
      </p:ext>
    </p:extLst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FBAFE-AE4E-41DF-9126-92D0FD13B6EF}" type="datetime1">
              <a:rPr lang="ru-RU"/>
              <a:pPr>
                <a:defRPr/>
              </a:pPr>
              <a:t>16.04.2025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907B1-C7C5-4C4F-81CD-0EF326B4DC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715138"/>
      </p:ext>
    </p:extLst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ECFF"/>
            </a:gs>
            <a:gs pos="99000">
              <a:srgbClr val="9CBAF5"/>
            </a:gs>
          </a:gsLst>
          <a:lin ang="17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6546A73-910E-4F30-93E6-4D12D7B5A774}" type="datetime1">
              <a:rPr lang="ru-RU"/>
              <a:pPr>
                <a:defRPr/>
              </a:pPr>
              <a:t>16.04.2025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0FF24272-88AE-4B23-8BF7-2C37750701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>
    <p:dissolv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B8AF153-3AF7-49EA-91D7-63A475C77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0E7376-691D-422C-BE01-04D3AC428F1D}" type="slidenum">
              <a:rPr lang="ru-RU" altLang="ru-RU" smtClean="0"/>
              <a:pPr>
                <a:defRPr/>
              </a:pPr>
              <a:t>1</a:t>
            </a:fld>
            <a:endParaRPr lang="ru-RU" alt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D7319B6-1C54-4CD8-8676-57BC8D8402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4974FDCB-5017-448D-B421-6BAD5981B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258" y="0"/>
            <a:ext cx="691356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ОТЧЕТ</a:t>
            </a:r>
          </a:p>
          <a:p>
            <a:pPr algn="ctr" eaLnBrk="1" hangingPunct="1"/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Об исполнении бюджета Слюдянского муниципального образования за 2024 год</a:t>
            </a:r>
          </a:p>
        </p:txBody>
      </p:sp>
    </p:spTree>
    <p:extLst>
      <p:ext uri="{BB962C8B-B14F-4D97-AF65-F5344CB8AC3E}">
        <p14:creationId xmlns:p14="http://schemas.microsoft.com/office/powerpoint/2010/main" val="27732742"/>
      </p:ext>
    </p:extLst>
  </p:cSld>
  <p:clrMapOvr>
    <a:masterClrMapping/>
  </p:clrMapOvr>
  <p:transition spd="med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583"/>
            <a:ext cx="8229600" cy="562074"/>
          </a:xfrm>
        </p:spPr>
        <p:txBody>
          <a:bodyPr/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Динамика безвозмездных поступлений в 2023 – 2024 годах (тыс. руб.)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76256" y="6394878"/>
            <a:ext cx="2133600" cy="476250"/>
          </a:xfrm>
        </p:spPr>
        <p:txBody>
          <a:bodyPr/>
          <a:lstStyle/>
          <a:p>
            <a:pPr>
              <a:defRPr/>
            </a:pPr>
            <a:fld id="{EB9BAF16-915C-4E0C-B9F0-DB8D2C08C201}" type="slidenum">
              <a:rPr lang="ru-RU" altLang="ru-RU" smtClean="0"/>
              <a:pPr>
                <a:defRPr/>
              </a:pPr>
              <a:t>10</a:t>
            </a:fld>
            <a:endParaRPr lang="ru-RU" altLang="ru-RU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79512" y="585937"/>
          <a:ext cx="8367833" cy="4432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76664" y="4957877"/>
            <a:ext cx="793122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общего объема безвозмездных поступлений обусловлено уменьшением размера субсидии бюджетам муниципальных образований на обеспечение мероприятий по переселению граждан из аварийного жилищного фонда, в том числе переселение граждан из аварийного жилищного фонда с учетом необходимости развития малоэтажного жилищного строительства, за счет средств, поступивших от публично-правовой компании «Фонд развития территорий» на 149 182,9 тыс. руб.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целом снижение безвозмездных поступлений в сравнении с прошлым годом составил -54,1% или -202 621,5 т.р.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ECD4BDC8-DAB9-4F52-BDA3-8D5644F2FEB9}"/>
              </a:ext>
            </a:extLst>
          </p:cNvPr>
          <p:cNvSpPr/>
          <p:nvPr/>
        </p:nvSpPr>
        <p:spPr>
          <a:xfrm>
            <a:off x="7087703" y="1591693"/>
            <a:ext cx="1320185" cy="685179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-206 040 т. р.</a:t>
            </a:r>
          </a:p>
          <a:p>
            <a:pPr algn="ctr"/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</a:p>
          <a:p>
            <a:pPr algn="ctr"/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-66%</a:t>
            </a:r>
          </a:p>
        </p:txBody>
      </p:sp>
    </p:spTree>
    <p:extLst>
      <p:ext uri="{BB962C8B-B14F-4D97-AF65-F5344CB8AC3E}">
        <p14:creationId xmlns:p14="http://schemas.microsoft.com/office/powerpoint/2010/main" val="3963944887"/>
      </p:ext>
    </p:extLst>
  </p:cSld>
  <p:clrMapOvr>
    <a:masterClrMapping/>
  </p:clrMapOvr>
  <p:transition spd="med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</p:txBody>
      </p:sp>
      <p:graphicFrame>
        <p:nvGraphicFramePr>
          <p:cNvPr id="2" name="Диаграмма 6"/>
          <p:cNvGraphicFramePr>
            <a:graphicFrameLocks/>
          </p:cNvGraphicFramePr>
          <p:nvPr/>
        </p:nvGraphicFramePr>
        <p:xfrm>
          <a:off x="-36513" y="404664"/>
          <a:ext cx="4608513" cy="4802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436" name="Прямоугольник 7"/>
          <p:cNvSpPr>
            <a:spLocks noChangeArrowheads="1"/>
          </p:cNvSpPr>
          <p:nvPr/>
        </p:nvSpPr>
        <p:spPr bwMode="auto">
          <a:xfrm>
            <a:off x="434625" y="931847"/>
            <a:ext cx="85693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отчетном году в бюджет Слюдянского муниципального образования поступило 171 732 т. р. межбюджетных трансфертов, или 99,9% от планового показателя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5103187"/>
            <a:ext cx="8569324" cy="1654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 на реализацию первоочередных мероприятий по модернизации объектов теплоснабжения и подготовке к отопительному сезону объектов коммунальной инфраструктуры, находящихся в муниципальной собственности поступила не в полном объеме, поскольку финансирование производилось исходя из потребности по фактически заключенным соглашениям с гражданами. </a:t>
            </a:r>
          </a:p>
          <a:p>
            <a:pPr algn="just"/>
            <a:r>
              <a:rPr lang="ru-RU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по причине экономии денежных средств в результате проведения конкурсных процедур при заключении контрактов финансирование субсидии из областного бюджета осуществлялось не в полном объеме на реализацию отдельных муниципальных программ, что также повлияло на процент исполнения.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391998"/>
            <a:ext cx="2133600" cy="476250"/>
          </a:xfrm>
        </p:spPr>
        <p:txBody>
          <a:bodyPr/>
          <a:lstStyle/>
          <a:p>
            <a:pPr>
              <a:defRPr/>
            </a:pPr>
            <a:fld id="{EB9BAF16-915C-4E0C-B9F0-DB8D2C08C201}" type="slidenum">
              <a:rPr lang="ru-RU" altLang="ru-RU" smtClean="0"/>
              <a:pPr>
                <a:defRPr/>
              </a:pPr>
              <a:t>11</a:t>
            </a:fld>
            <a:endParaRPr lang="ru-RU" altLang="ru-RU" dirty="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4A55A04E-A4CB-4DE0-9052-520A67E02B5C}"/>
              </a:ext>
            </a:extLst>
          </p:cNvPr>
          <p:cNvGraphicFramePr>
            <a:graphicFrameLocks noGrp="1"/>
          </p:cNvGraphicFramePr>
          <p:nvPr/>
        </p:nvGraphicFramePr>
        <p:xfrm>
          <a:off x="3995936" y="2132855"/>
          <a:ext cx="4356100" cy="24098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7100">
                  <a:extLst>
                    <a:ext uri="{9D8B030D-6E8A-4147-A177-3AD203B41FA5}">
                      <a16:colId xmlns:a16="http://schemas.microsoft.com/office/drawing/2014/main" val="2347918507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4185364909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204639968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825423878"/>
                    </a:ext>
                  </a:extLst>
                </a:gridCol>
              </a:tblGrid>
              <a:tr h="20002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BE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B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1668418"/>
                  </a:ext>
                </a:extLst>
              </a:tr>
              <a:tr h="5524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B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B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B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338819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171 798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171 732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99,9%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9099350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47 865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47 865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544842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106 316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106 174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99,9%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456742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23038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МБТ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17 649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17 649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98,6%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257566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остатков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-153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-77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50,3%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0277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5625336"/>
      </p:ext>
    </p:extLst>
  </p:cSld>
  <p:clrMapOvr>
    <a:masterClrMapping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07288" cy="720080"/>
          </a:xfrm>
        </p:spPr>
        <p:txBody>
          <a:bodyPr/>
          <a:lstStyle/>
          <a:p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расходов бюджета Слюдянского муниципального образования</a:t>
            </a:r>
            <a:b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2024.</a:t>
            </a:r>
          </a:p>
        </p:txBody>
      </p:sp>
      <p:sp>
        <p:nvSpPr>
          <p:cNvPr id="20483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6A8D723-BEC5-429F-962A-A72DEFB23A5A}" type="slidenum">
              <a:rPr lang="ru-RU" altLang="ru-RU"/>
              <a:pPr/>
              <a:t>12</a:t>
            </a:fld>
            <a:endParaRPr lang="ru-RU" altLang="ru-RU"/>
          </a:p>
        </p:txBody>
      </p:sp>
      <p:graphicFrame>
        <p:nvGraphicFramePr>
          <p:cNvPr id="6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8015826"/>
              </p:ext>
            </p:extLst>
          </p:nvPr>
        </p:nvGraphicFramePr>
        <p:xfrm>
          <a:off x="2464011" y="4005064"/>
          <a:ext cx="2592288" cy="2080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767816"/>
              </p:ext>
            </p:extLst>
          </p:nvPr>
        </p:nvGraphicFramePr>
        <p:xfrm>
          <a:off x="1259632" y="908720"/>
          <a:ext cx="6679047" cy="208823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528226">
                  <a:extLst>
                    <a:ext uri="{9D8B030D-6E8A-4147-A177-3AD203B41FA5}">
                      <a16:colId xmlns:a16="http://schemas.microsoft.com/office/drawing/2014/main" val="1586035766"/>
                    </a:ext>
                  </a:extLst>
                </a:gridCol>
                <a:gridCol w="1031416">
                  <a:extLst>
                    <a:ext uri="{9D8B030D-6E8A-4147-A177-3AD203B41FA5}">
                      <a16:colId xmlns:a16="http://schemas.microsoft.com/office/drawing/2014/main" val="3812138577"/>
                    </a:ext>
                  </a:extLst>
                </a:gridCol>
                <a:gridCol w="1031416">
                  <a:extLst>
                    <a:ext uri="{9D8B030D-6E8A-4147-A177-3AD203B41FA5}">
                      <a16:colId xmlns:a16="http://schemas.microsoft.com/office/drawing/2014/main" val="4164448809"/>
                    </a:ext>
                  </a:extLst>
                </a:gridCol>
                <a:gridCol w="1056573">
                  <a:extLst>
                    <a:ext uri="{9D8B030D-6E8A-4147-A177-3AD203B41FA5}">
                      <a16:colId xmlns:a16="http://schemas.microsoft.com/office/drawing/2014/main" val="3828679931"/>
                    </a:ext>
                  </a:extLst>
                </a:gridCol>
                <a:gridCol w="1031416">
                  <a:extLst>
                    <a:ext uri="{9D8B030D-6E8A-4147-A177-3AD203B41FA5}">
                      <a16:colId xmlns:a16="http://schemas.microsoft.com/office/drawing/2014/main" val="1742190572"/>
                    </a:ext>
                  </a:extLst>
                </a:gridCol>
              </a:tblGrid>
              <a:tr h="714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2024г., </a:t>
                      </a:r>
                    </a:p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т.р.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исполнение 2024г., </a:t>
                      </a:r>
                    </a:p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т.р.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исполнения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от общего объёма расходов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378227"/>
                  </a:ext>
                </a:extLst>
              </a:tr>
              <a:tr h="68207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Программные мероприятия   </a:t>
                      </a:r>
                    </a:p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(12 муниципальных программ)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267 032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262 574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97,2%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501202"/>
                  </a:ext>
                </a:extLst>
              </a:tr>
              <a:tr h="45805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Непрограммные мероприятия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7 836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94,8%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2,8%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664403"/>
                  </a:ext>
                </a:extLst>
              </a:tr>
              <a:tr h="234026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274 868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270 004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98,2%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08649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090739" y="4046409"/>
            <a:ext cx="368275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В целом расходная часть бюджета за отчетный период исполнена на 98,2%, в том числе на реализацию муниципальных программ направлено средств в объеме 262 574 т.р., что составило 97,2% от общего объема произведенных расходов. Расходы производились исходя из собственных финансовых возможностей и реальных потребностей первоочередных мероприятий, работ, услуг.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F9228138-6379-45A6-A698-6811697818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1409126"/>
              </p:ext>
            </p:extLst>
          </p:nvPr>
        </p:nvGraphicFramePr>
        <p:xfrm>
          <a:off x="-36512" y="4005063"/>
          <a:ext cx="2592288" cy="2080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57200" y="273050"/>
            <a:ext cx="8075613" cy="852488"/>
          </a:xfrm>
        </p:spPr>
        <p:txBody>
          <a:bodyPr/>
          <a:lstStyle/>
          <a:p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программных и непрограммных мероприятий в бюджете Слюдянского муниципального образования в 2024 году. (тыс. руб.)</a:t>
            </a:r>
          </a:p>
        </p:txBody>
      </p:sp>
      <p:graphicFrame>
        <p:nvGraphicFramePr>
          <p:cNvPr id="2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7451560"/>
              </p:ext>
            </p:extLst>
          </p:nvPr>
        </p:nvGraphicFramePr>
        <p:xfrm>
          <a:off x="464080" y="1030676"/>
          <a:ext cx="8496300" cy="5690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556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9342DBD-9117-4F00-B582-25EF717F469F}" type="slidenum">
              <a:rPr lang="ru-RU" altLang="ru-RU"/>
              <a:pPr/>
              <a:t>13</a:t>
            </a:fld>
            <a:endParaRPr lang="ru-RU" altLang="ru-RU"/>
          </a:p>
        </p:txBody>
      </p:sp>
    </p:spTree>
  </p:cSld>
  <p:clrMapOvr>
    <a:masterClrMapping/>
  </p:clrMapOvr>
  <p:transition spd="slow"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821CAEE-7CCC-4078-A560-7910AB60E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0DF388-22BA-45EB-8FE4-E9AB75BCE2EF}" type="slidenum">
              <a:rPr lang="ru-RU" altLang="ru-RU" smtClean="0"/>
              <a:pPr>
                <a:defRPr/>
              </a:pPr>
              <a:t>14</a:t>
            </a:fld>
            <a:endParaRPr lang="ru-RU" altLang="ru-RU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2A925AA-034C-40F6-A5A3-84AFFA4D779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25233" y="-13890"/>
            <a:ext cx="88569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ассигнования бюджета Слюдянского муниципального образования на 2023 – 2024 годы</a:t>
            </a:r>
          </a:p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разрезе муниципальных программ)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B1F711A-EA48-4912-AE9A-AACA3707E5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89" y="1083565"/>
            <a:ext cx="3067852" cy="18534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0A847B-45EC-42D8-B261-0DEA9710B839}"/>
              </a:ext>
            </a:extLst>
          </p:cNvPr>
          <p:cNvSpPr txBox="1"/>
          <p:nvPr/>
        </p:nvSpPr>
        <p:spPr>
          <a:xfrm>
            <a:off x="362589" y="2924944"/>
            <a:ext cx="30678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ЖКХ СМО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799EDC-CD99-434A-B07B-C860DEC3F598}"/>
              </a:ext>
            </a:extLst>
          </p:cNvPr>
          <p:cNvSpPr txBox="1"/>
          <p:nvPr/>
        </p:nvSpPr>
        <p:spPr>
          <a:xfrm>
            <a:off x="389436" y="3429000"/>
            <a:ext cx="3067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2023г. – 79 324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2024г. – 32 666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96E4FE7-7873-418D-B159-C52E73BEF1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144" y="1035294"/>
            <a:ext cx="2694655" cy="186284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B0AE69A-1532-4326-A4B4-A832DE3264CA}"/>
              </a:ext>
            </a:extLst>
          </p:cNvPr>
          <p:cNvSpPr txBox="1"/>
          <p:nvPr/>
        </p:nvSpPr>
        <p:spPr>
          <a:xfrm>
            <a:off x="5992143" y="2889835"/>
            <a:ext cx="26946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Доступное жильё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84FE72-06C2-4959-A379-2E97433E6FDD}"/>
              </a:ext>
            </a:extLst>
          </p:cNvPr>
          <p:cNvSpPr txBox="1"/>
          <p:nvPr/>
        </p:nvSpPr>
        <p:spPr>
          <a:xfrm>
            <a:off x="6160051" y="3429000"/>
            <a:ext cx="2694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0225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2023г. – 165 792 </a:t>
            </a:r>
          </a:p>
          <a:p>
            <a:pPr indent="530225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2024г. – 9 414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C6547F1-E62F-4133-A804-4761C8C575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982" y="3247817"/>
            <a:ext cx="2965590" cy="18534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738AFE4-E590-4390-B218-337FFE045DA2}"/>
              </a:ext>
            </a:extLst>
          </p:cNvPr>
          <p:cNvSpPr txBox="1"/>
          <p:nvPr/>
        </p:nvSpPr>
        <p:spPr>
          <a:xfrm>
            <a:off x="3031668" y="5116451"/>
            <a:ext cx="33362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транспортного комплекса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6F7D25-B11F-44D4-8E74-2E22BDE1E821}"/>
              </a:ext>
            </a:extLst>
          </p:cNvPr>
          <p:cNvSpPr txBox="1"/>
          <p:nvPr/>
        </p:nvSpPr>
        <p:spPr>
          <a:xfrm>
            <a:off x="3216982" y="5983615"/>
            <a:ext cx="2965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2313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2023г. – 59 304</a:t>
            </a:r>
          </a:p>
          <a:p>
            <a:pPr indent="722313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2024г. – 62 709</a:t>
            </a:r>
          </a:p>
          <a:p>
            <a:pPr indent="722313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177965"/>
      </p:ext>
    </p:extLst>
  </p:cSld>
  <p:clrMapOvr>
    <a:masterClrMapping/>
  </p:clrMapOvr>
  <p:transition spd="med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7C7C032-577F-4FC7-A429-51F9A932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0DF388-22BA-45EB-8FE4-E9AB75BCE2EF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0F68D2BB-CC2C-44C6-B63C-F908FD24F18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25233" y="-13890"/>
            <a:ext cx="88569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ассигнования бюджета Слюдянского муниципального образования на 2023 – 2024 годы</a:t>
            </a:r>
          </a:p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разрезе муниципальных программ)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2B6A9DF-6C7F-4841-9E25-236DA5543B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59" y="1059337"/>
            <a:ext cx="2883041" cy="19628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4B5651-66CC-4B9C-9429-9D567A382C97}"/>
              </a:ext>
            </a:extLst>
          </p:cNvPr>
          <p:cNvSpPr txBox="1"/>
          <p:nvPr/>
        </p:nvSpPr>
        <p:spPr>
          <a:xfrm>
            <a:off x="240274" y="3022207"/>
            <a:ext cx="28911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СМО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A2F3D2-77A1-465F-99C2-5145D9597F6F}"/>
              </a:ext>
            </a:extLst>
          </p:cNvPr>
          <p:cNvSpPr txBox="1"/>
          <p:nvPr/>
        </p:nvSpPr>
        <p:spPr>
          <a:xfrm>
            <a:off x="250159" y="3825701"/>
            <a:ext cx="2881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2023г. – 54 466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2024г. – 62 014</a:t>
            </a:r>
          </a:p>
          <a:p>
            <a:pPr algn="ct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B0233CC-8FCB-4DD8-AF64-3DFDE4F714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532" y="1119616"/>
            <a:ext cx="2775283" cy="19664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47BF573-D88A-46FB-8013-40C2F3B4506B}"/>
              </a:ext>
            </a:extLst>
          </p:cNvPr>
          <p:cNvSpPr txBox="1"/>
          <p:nvPr/>
        </p:nvSpPr>
        <p:spPr>
          <a:xfrm>
            <a:off x="6012532" y="3063187"/>
            <a:ext cx="27752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Безопасный город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DDCF57-3086-4FB9-9448-84FD392C4FB3}"/>
              </a:ext>
            </a:extLst>
          </p:cNvPr>
          <p:cNvSpPr txBox="1"/>
          <p:nvPr/>
        </p:nvSpPr>
        <p:spPr>
          <a:xfrm>
            <a:off x="6002700" y="3591770"/>
            <a:ext cx="2775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2313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2023г. – 684</a:t>
            </a:r>
          </a:p>
          <a:p>
            <a:pPr indent="722313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2024г. – 1 831</a:t>
            </a:r>
          </a:p>
          <a:p>
            <a:pPr indent="722313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AD99C86-C8F7-415D-AF40-33B5F28AF2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069" y="3258109"/>
            <a:ext cx="2621942" cy="196645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BF86FDC-7A81-4B82-A21B-CC4724BF5178}"/>
              </a:ext>
            </a:extLst>
          </p:cNvPr>
          <p:cNvSpPr txBox="1"/>
          <p:nvPr/>
        </p:nvSpPr>
        <p:spPr>
          <a:xfrm>
            <a:off x="3211955" y="5157192"/>
            <a:ext cx="2621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Экономическое развитие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FC00C7-D112-4470-81C1-1F4FCEE97A10}"/>
              </a:ext>
            </a:extLst>
          </p:cNvPr>
          <p:cNvSpPr txBox="1"/>
          <p:nvPr/>
        </p:nvSpPr>
        <p:spPr>
          <a:xfrm>
            <a:off x="3229256" y="5983615"/>
            <a:ext cx="25947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30238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2023г. – 169</a:t>
            </a:r>
          </a:p>
          <a:p>
            <a:pPr indent="630238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2024г. – 302</a:t>
            </a:r>
          </a:p>
          <a:p>
            <a:pPr algn="ct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784800"/>
      </p:ext>
    </p:extLst>
  </p:cSld>
  <p:clrMapOvr>
    <a:masterClrMapping/>
  </p:clrMapOvr>
  <p:transition spd="med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62E4E76-6A89-438C-8D9C-E4895596F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0DF388-22BA-45EB-8FE4-E9AB75BCE2EF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739D00E-A311-4D7D-AF12-0FE7B1B100B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25233" y="-13890"/>
            <a:ext cx="88569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ассигнования бюджета Слюдянского муниципального образования на 2023 – 2024 годы</a:t>
            </a:r>
          </a:p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разрезе муниципальных программ)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17D68BB-853F-4F8A-A578-A457C4FB43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24" y="1181143"/>
            <a:ext cx="3047089" cy="20426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05CF00-C0E6-45B9-B560-637C3933B97B}"/>
              </a:ext>
            </a:extLst>
          </p:cNvPr>
          <p:cNvSpPr txBox="1"/>
          <p:nvPr/>
        </p:nvSpPr>
        <p:spPr>
          <a:xfrm>
            <a:off x="219123" y="3225915"/>
            <a:ext cx="30470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механизмов управления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521CD7-9710-43F9-A193-AE468F9763F2}"/>
              </a:ext>
            </a:extLst>
          </p:cNvPr>
          <p:cNvSpPr txBox="1"/>
          <p:nvPr/>
        </p:nvSpPr>
        <p:spPr>
          <a:xfrm>
            <a:off x="219123" y="4400917"/>
            <a:ext cx="3047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2023г. – 53 939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2024г. – 61 646</a:t>
            </a:r>
          </a:p>
          <a:p>
            <a:pPr algn="ct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D06AD3A-A36A-4AEB-8C77-294FB2B421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174" y="1182243"/>
            <a:ext cx="3094579" cy="20630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02306E-A82A-436D-A326-1807C1C5A842}"/>
              </a:ext>
            </a:extLst>
          </p:cNvPr>
          <p:cNvSpPr txBox="1"/>
          <p:nvPr/>
        </p:nvSpPr>
        <p:spPr>
          <a:xfrm>
            <a:off x="5799175" y="3245294"/>
            <a:ext cx="3094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Современная городская среда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00330D-746F-48C7-BC7D-CE6A4A3A438D}"/>
              </a:ext>
            </a:extLst>
          </p:cNvPr>
          <p:cNvSpPr txBox="1"/>
          <p:nvPr/>
        </p:nvSpPr>
        <p:spPr>
          <a:xfrm>
            <a:off x="5929410" y="3995237"/>
            <a:ext cx="3079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04863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2023г. – 12 346</a:t>
            </a:r>
          </a:p>
          <a:p>
            <a:pPr indent="804863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2024г. – 9 969</a:t>
            </a:r>
          </a:p>
          <a:p>
            <a:pPr algn="ct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D67BCE0-DEAE-4C7E-BC6A-2F00B371B8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38" y="3079721"/>
            <a:ext cx="2229121" cy="222912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B14451F-8F1C-4DC0-94DD-C8079E73376D}"/>
              </a:ext>
            </a:extLst>
          </p:cNvPr>
          <p:cNvSpPr txBox="1"/>
          <p:nvPr/>
        </p:nvSpPr>
        <p:spPr>
          <a:xfrm>
            <a:off x="3330116" y="5219609"/>
            <a:ext cx="24837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культуры, досуга, физической культуры и досуга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9F34A9-DB20-4FFC-9A62-344ADD4B73DE}"/>
              </a:ext>
            </a:extLst>
          </p:cNvPr>
          <p:cNvSpPr txBox="1"/>
          <p:nvPr/>
        </p:nvSpPr>
        <p:spPr>
          <a:xfrm>
            <a:off x="3428538" y="6221740"/>
            <a:ext cx="22291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2023г. – 21 236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2024г. – 17 000</a:t>
            </a:r>
          </a:p>
          <a:p>
            <a:pPr algn="ct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22086"/>
      </p:ext>
    </p:extLst>
  </p:cSld>
  <p:clrMapOvr>
    <a:masterClrMapping/>
  </p:clrMapOvr>
  <p:transition spd="med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886A2D4-A351-4038-9820-3049E5194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0DF388-22BA-45EB-8FE4-E9AB75BCE2EF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8D31106-9354-4409-8C7B-3869CA2F1B3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25233" y="-13890"/>
            <a:ext cx="88569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ассигнования бюджета Слюдянского муниципального образования на 2023 – 2024 годы</a:t>
            </a:r>
          </a:p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разрезе муниципальных программ)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41620DF-0084-48BF-A3E4-3864FC88BC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05894"/>
            <a:ext cx="3032524" cy="19209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D65B55-53EE-49E8-AD7A-66445220114D}"/>
              </a:ext>
            </a:extLst>
          </p:cNvPr>
          <p:cNvSpPr txBox="1"/>
          <p:nvPr/>
        </p:nvSpPr>
        <p:spPr>
          <a:xfrm>
            <a:off x="467544" y="3075831"/>
            <a:ext cx="30325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Градостроительная деятельность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CA9B53-905F-4252-BAF3-55ADB6895D70}"/>
              </a:ext>
            </a:extLst>
          </p:cNvPr>
          <p:cNvSpPr txBox="1"/>
          <p:nvPr/>
        </p:nvSpPr>
        <p:spPr>
          <a:xfrm>
            <a:off x="448431" y="3845272"/>
            <a:ext cx="3032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5350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2023г. – 882</a:t>
            </a:r>
          </a:p>
          <a:p>
            <a:pPr marL="895350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2024г. – 357</a:t>
            </a:r>
          </a:p>
          <a:p>
            <a:pPr algn="ct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51BD42F-D264-4FFA-AD0E-8442F7C598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244" y="1142415"/>
            <a:ext cx="2906536" cy="19209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8F6492-52DD-48EB-A543-81A4E20723F3}"/>
              </a:ext>
            </a:extLst>
          </p:cNvPr>
          <p:cNvSpPr txBox="1"/>
          <p:nvPr/>
        </p:nvSpPr>
        <p:spPr>
          <a:xfrm>
            <a:off x="5802865" y="3056138"/>
            <a:ext cx="29065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муниципальным имуществом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80DB73-75D4-4DBB-9632-A5CEC9CAF182}"/>
              </a:ext>
            </a:extLst>
          </p:cNvPr>
          <p:cNvSpPr txBox="1"/>
          <p:nvPr/>
        </p:nvSpPr>
        <p:spPr>
          <a:xfrm>
            <a:off x="5802865" y="4229083"/>
            <a:ext cx="2906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2023г. – 1 617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2024г. – 4 665</a:t>
            </a:r>
          </a:p>
          <a:p>
            <a:pPr algn="ct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F9F07AA-3E4E-4DBC-99E9-90715754FC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965" y="3626945"/>
            <a:ext cx="2980262" cy="167639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4570443-3B18-450B-A404-E548E30DCD0D}"/>
              </a:ext>
            </a:extLst>
          </p:cNvPr>
          <p:cNvSpPr txBox="1"/>
          <p:nvPr/>
        </p:nvSpPr>
        <p:spPr>
          <a:xfrm>
            <a:off x="3039965" y="5303342"/>
            <a:ext cx="29802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прав потребителей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980142-1986-46C3-974D-667C06C121C7}"/>
              </a:ext>
            </a:extLst>
          </p:cNvPr>
          <p:cNvSpPr txBox="1"/>
          <p:nvPr/>
        </p:nvSpPr>
        <p:spPr>
          <a:xfrm>
            <a:off x="3039965" y="6089592"/>
            <a:ext cx="2980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2023г. – 3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2024г. – 0</a:t>
            </a:r>
          </a:p>
          <a:p>
            <a:pPr algn="ct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575761"/>
      </p:ext>
    </p:extLst>
  </p:cSld>
  <p:clrMapOvr>
    <a:masterClrMapping/>
  </p:clrMapOvr>
  <p:transition spd="med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2F66792-0E02-4B05-B221-C9E89DF57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0DF388-22BA-45EB-8FE4-E9AB75BCE2EF}" type="slidenum">
              <a:rPr lang="ru-RU" altLang="ru-RU" smtClean="0"/>
              <a:pPr>
                <a:defRPr/>
              </a:pPr>
              <a:t>18</a:t>
            </a:fld>
            <a:endParaRPr lang="ru-RU" alt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0A01C8A-A1EB-4BB3-879B-D138663B3D9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92439"/>
            <a:ext cx="8229243" cy="635123"/>
          </a:xfrm>
        </p:spPr>
        <p:txBody>
          <a:bodyPr/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Значимые мероприятия, реализованные в 2024 году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E7E3262F-0F54-4F94-92EB-E3B065A8F2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8338455"/>
              </p:ext>
            </p:extLst>
          </p:nvPr>
        </p:nvGraphicFramePr>
        <p:xfrm>
          <a:off x="485280" y="1164139"/>
          <a:ext cx="8201163" cy="5291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39F3A59-58B1-442F-B3C2-3372A3EE9124}"/>
              </a:ext>
            </a:extLst>
          </p:cNvPr>
          <p:cNvSpPr txBox="1"/>
          <p:nvPr/>
        </p:nvSpPr>
        <p:spPr>
          <a:xfrm>
            <a:off x="1043608" y="5693861"/>
            <a:ext cx="7488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06565"/>
      </p:ext>
    </p:extLst>
  </p:cSld>
  <p:clrMapOvr>
    <a:masterClrMapping/>
  </p:clrMapOvr>
  <p:transition spd="med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87CA718-B61E-461B-99E8-773BA96A4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0DF388-22BA-45EB-8FE4-E9AB75BCE2EF}" type="slidenum">
              <a:rPr lang="ru-RU" altLang="ru-RU" smtClean="0"/>
              <a:pPr>
                <a:defRPr/>
              </a:pPr>
              <a:t>19</a:t>
            </a:fld>
            <a:endParaRPr lang="ru-RU" alt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35FC286B-3352-4E36-AE20-01B5E967ED0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92439"/>
            <a:ext cx="8229243" cy="635123"/>
          </a:xfrm>
        </p:spPr>
        <p:txBody>
          <a:bodyPr/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Значимые мероприятия, реализованные в 2024 году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9C974B52-19B9-4491-89FA-1EBE029459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9663895"/>
              </p:ext>
            </p:extLst>
          </p:nvPr>
        </p:nvGraphicFramePr>
        <p:xfrm>
          <a:off x="327232" y="727562"/>
          <a:ext cx="8489178" cy="560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0911542"/>
      </p:ext>
    </p:extLst>
  </p:cSld>
  <p:clrMapOvr>
    <a:masterClrMapping/>
  </p:clrMapOvr>
  <p:transition spd="med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48264" y="6431846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A1B6AB6-FAFC-4E2D-AD31-4FD2D0310CDA}" type="slidenum">
              <a:rPr lang="ru-RU" altLang="ru-RU"/>
              <a:pPr/>
              <a:t>2</a:t>
            </a:fld>
            <a:endParaRPr lang="ru-RU" altLang="ru-RU" dirty="0"/>
          </a:p>
        </p:txBody>
      </p:sp>
      <p:graphicFrame>
        <p:nvGraphicFramePr>
          <p:cNvPr id="4" name="Объект 7"/>
          <p:cNvGraphicFramePr>
            <a:graphicFrameLocks/>
          </p:cNvGraphicFramePr>
          <p:nvPr/>
        </p:nvGraphicFramePr>
        <p:xfrm>
          <a:off x="31745" y="2274118"/>
          <a:ext cx="3065463" cy="1982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395288" y="260350"/>
            <a:ext cx="82915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Основные параметры бюджета Слюдянского муниципального образования за 2024 год (тыс. руб.)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55576" y="1788949"/>
          <a:ext cx="1786466" cy="54292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893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3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1463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2023</a:t>
                      </a:r>
                    </a:p>
                  </a:txBody>
                  <a:tcPr marL="91427" marR="91427" marT="45795" marB="457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2024</a:t>
                      </a:r>
                    </a:p>
                  </a:txBody>
                  <a:tcPr marL="91427" marR="91427" marT="45795" marB="4579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458 659</a:t>
                      </a:r>
                    </a:p>
                  </a:txBody>
                  <a:tcPr marL="91427" marR="91427" marT="45795" marB="457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270 909</a:t>
                      </a:r>
                    </a:p>
                  </a:txBody>
                  <a:tcPr marL="91427" marR="91427" marT="45795" marB="4579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115" name="TextBox 6"/>
          <p:cNvSpPr txBox="1">
            <a:spLocks noChangeArrowheads="1"/>
          </p:cNvSpPr>
          <p:nvPr/>
        </p:nvSpPr>
        <p:spPr bwMode="auto">
          <a:xfrm>
            <a:off x="304855" y="1244787"/>
            <a:ext cx="25860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</a:p>
        </p:txBody>
      </p:sp>
      <p:sp>
        <p:nvSpPr>
          <p:cNvPr id="4116" name="TextBox 7"/>
          <p:cNvSpPr txBox="1">
            <a:spLocks noChangeArrowheads="1"/>
          </p:cNvSpPr>
          <p:nvPr/>
        </p:nvSpPr>
        <p:spPr bwMode="auto">
          <a:xfrm>
            <a:off x="3252519" y="1244787"/>
            <a:ext cx="2671764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sp>
        <p:nvSpPr>
          <p:cNvPr id="4117" name="TextBox 8"/>
          <p:cNvSpPr txBox="1">
            <a:spLocks noChangeArrowheads="1"/>
          </p:cNvSpPr>
          <p:nvPr/>
        </p:nvSpPr>
        <p:spPr bwMode="auto">
          <a:xfrm>
            <a:off x="6201059" y="1094447"/>
            <a:ext cx="26955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Дефицит(-)</a:t>
            </a:r>
          </a:p>
          <a:p>
            <a:pPr algn="ctr"/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Профицит (+)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723620" y="1752248"/>
          <a:ext cx="1787526" cy="54292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893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3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1463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2023</a:t>
                      </a:r>
                    </a:p>
                  </a:txBody>
                  <a:tcPr marL="91427" marR="91427" marT="45795" marB="457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2024</a:t>
                      </a:r>
                    </a:p>
                  </a:txBody>
                  <a:tcPr marL="91427" marR="91427" marT="45795" marB="4579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455 261</a:t>
                      </a:r>
                    </a:p>
                  </a:txBody>
                  <a:tcPr marL="91481" marR="91481" marT="45795" marB="457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270 005</a:t>
                      </a:r>
                    </a:p>
                  </a:txBody>
                  <a:tcPr marL="91481" marR="91481" marT="45795" marB="4579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6657627" y="1752248"/>
          <a:ext cx="1786466" cy="54292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893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3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1463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2023</a:t>
                      </a:r>
                    </a:p>
                  </a:txBody>
                  <a:tcPr marL="91427" marR="91427" marT="45795" marB="457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2024</a:t>
                      </a:r>
                    </a:p>
                  </a:txBody>
                  <a:tcPr marL="91427" marR="91427" marT="45795" marB="4579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+3 398</a:t>
                      </a:r>
                    </a:p>
                  </a:txBody>
                  <a:tcPr marL="91427" marR="91427" marT="45795" marB="457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+904</a:t>
                      </a:r>
                    </a:p>
                  </a:txBody>
                  <a:tcPr marL="91427" marR="91427" marT="45795" marB="4579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Объект 7"/>
          <p:cNvGraphicFramePr>
            <a:graphicFrameLocks/>
          </p:cNvGraphicFramePr>
          <p:nvPr/>
        </p:nvGraphicFramePr>
        <p:xfrm>
          <a:off x="3177114" y="2315402"/>
          <a:ext cx="2822575" cy="1919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1907704" y="4256906"/>
          <a:ext cx="5798362" cy="195198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29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9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43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4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67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56270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план</a:t>
                      </a:r>
                    </a:p>
                  </a:txBody>
                  <a:tcPr marL="91447" marR="91447" marT="45713" marB="4571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факт</a:t>
                      </a:r>
                    </a:p>
                  </a:txBody>
                  <a:tcPr marL="91447" marR="91447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ru-RU" sz="1400" baseline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исполнения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  к 2023 году (%)</a:t>
                      </a:r>
                    </a:p>
                    <a:p>
                      <a:pPr algn="ctr"/>
                      <a:r>
                        <a:rPr lang="ru-RU" sz="10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 (+), снижение (-)</a:t>
                      </a:r>
                    </a:p>
                  </a:txBody>
                  <a:tcPr marL="91447" marR="91447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85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</a:p>
                  </a:txBody>
                  <a:tcPr marL="91447" marR="91447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267 665</a:t>
                      </a:r>
                    </a:p>
                  </a:txBody>
                  <a:tcPr marL="91447" marR="91447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270 909</a:t>
                      </a:r>
                    </a:p>
                  </a:txBody>
                  <a:tcPr marL="91447" marR="91447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101,2</a:t>
                      </a:r>
                    </a:p>
                  </a:txBody>
                  <a:tcPr marL="91447" marR="91447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- 40,9</a:t>
                      </a:r>
                    </a:p>
                  </a:txBody>
                  <a:tcPr marL="91447" marR="91447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85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</a:p>
                  </a:txBody>
                  <a:tcPr marL="91447" marR="91447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274 868</a:t>
                      </a:r>
                    </a:p>
                  </a:txBody>
                  <a:tcPr marL="91447" marR="91447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270 005</a:t>
                      </a:r>
                    </a:p>
                  </a:txBody>
                  <a:tcPr marL="91447" marR="91447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98,2</a:t>
                      </a:r>
                    </a:p>
                  </a:txBody>
                  <a:tcPr marL="91447" marR="91447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- 40,7</a:t>
                      </a:r>
                    </a:p>
                  </a:txBody>
                  <a:tcPr marL="91447" marR="91447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00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(-), Профицит (+)</a:t>
                      </a:r>
                    </a:p>
                  </a:txBody>
                  <a:tcPr marL="91447" marR="91447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-7 203</a:t>
                      </a:r>
                    </a:p>
                  </a:txBody>
                  <a:tcPr marL="91447" marR="91447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+904</a:t>
                      </a:r>
                    </a:p>
                  </a:txBody>
                  <a:tcPr marL="91447" marR="91447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91447" marR="91447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91447" marR="91447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80511" y="6278434"/>
            <a:ext cx="8521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Объем муниципального долга по состоянию на 01.01.2025г. составил 1 912т.р., или 1,9% от объема налоговых и неналоговых доходов местного бюджета </a:t>
            </a:r>
          </a:p>
        </p:txBody>
      </p:sp>
      <p:graphicFrame>
        <p:nvGraphicFramePr>
          <p:cNvPr id="18" name="Объект 7"/>
          <p:cNvGraphicFramePr>
            <a:graphicFrameLocks/>
          </p:cNvGraphicFramePr>
          <p:nvPr/>
        </p:nvGraphicFramePr>
        <p:xfrm>
          <a:off x="6137558" y="2421246"/>
          <a:ext cx="2822575" cy="1919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64A1684A-05C6-4123-BCB7-BB33587AD5DC}" type="slidenum">
              <a:rPr lang="ru-RU" altLang="ru-RU"/>
              <a:pPr/>
              <a:t>20</a:t>
            </a:fld>
            <a:endParaRPr lang="ru-RU" altLang="ru-RU"/>
          </a:p>
        </p:txBody>
      </p:sp>
      <p:sp>
        <p:nvSpPr>
          <p:cNvPr id="65539" name="Text Box 6"/>
          <p:cNvSpPr txBox="1">
            <a:spLocks noChangeArrowheads="1"/>
          </p:cNvSpPr>
          <p:nvPr/>
        </p:nvSpPr>
        <p:spPr bwMode="auto">
          <a:xfrm>
            <a:off x="107950" y="1268413"/>
            <a:ext cx="878522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</a:p>
        </p:txBody>
      </p:sp>
    </p:spTree>
  </p:cSld>
  <p:clrMapOvr>
    <a:masterClrMapping/>
  </p:clrMapOvr>
  <p:transition spd="slow"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2"/>
          <p:cNvSpPr>
            <a:spLocks noGrp="1"/>
          </p:cNvSpPr>
          <p:nvPr>
            <p:ph type="title"/>
          </p:nvPr>
        </p:nvSpPr>
        <p:spPr>
          <a:xfrm>
            <a:off x="971550" y="255588"/>
            <a:ext cx="7200900" cy="966787"/>
          </a:xfrm>
        </p:spPr>
        <p:txBody>
          <a:bodyPr/>
          <a:lstStyle/>
          <a:p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доходов бюджета Слюдянского муниципального образования по видам доходов за 2024 год </a:t>
            </a:r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DDE41BC-DA12-489D-A0C7-51D31DDC36E6}" type="slidenum">
              <a:rPr lang="ru-RU" altLang="ru-RU"/>
              <a:pPr/>
              <a:t>3</a:t>
            </a:fld>
            <a:endParaRPr lang="ru-RU" altLang="ru-RU" dirty="0"/>
          </a:p>
        </p:txBody>
      </p:sp>
      <p:grpSp>
        <p:nvGrpSpPr>
          <p:cNvPr id="5125" name="Группа 8"/>
          <p:cNvGrpSpPr>
            <a:grpSpLocks/>
          </p:cNvGrpSpPr>
          <p:nvPr/>
        </p:nvGrpSpPr>
        <p:grpSpPr bwMode="auto">
          <a:xfrm>
            <a:off x="361658" y="1088107"/>
            <a:ext cx="8449431" cy="2988974"/>
            <a:chOff x="426513" y="2652299"/>
            <a:chExt cx="9069516" cy="2990545"/>
          </a:xfrm>
        </p:grpSpPr>
        <p:sp>
          <p:nvSpPr>
            <p:cNvPr id="10" name="Полилиния 9"/>
            <p:cNvSpPr/>
            <p:nvPr/>
          </p:nvSpPr>
          <p:spPr>
            <a:xfrm>
              <a:off x="426513" y="4415492"/>
              <a:ext cx="1314038" cy="1201064"/>
            </a:xfrm>
            <a:custGeom>
              <a:avLst/>
              <a:gdLst>
                <a:gd name="connsiteX0" fmla="*/ 0 w 1702424"/>
                <a:gd name="connsiteY0" fmla="*/ 786983 h 1573965"/>
                <a:gd name="connsiteX1" fmla="*/ 851212 w 1702424"/>
                <a:gd name="connsiteY1" fmla="*/ 0 h 1573965"/>
                <a:gd name="connsiteX2" fmla="*/ 1702424 w 1702424"/>
                <a:gd name="connsiteY2" fmla="*/ 786983 h 1573965"/>
                <a:gd name="connsiteX3" fmla="*/ 851212 w 1702424"/>
                <a:gd name="connsiteY3" fmla="*/ 1573966 h 1573965"/>
                <a:gd name="connsiteX4" fmla="*/ 0 w 1702424"/>
                <a:gd name="connsiteY4" fmla="*/ 786983 h 1573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2424" h="1573965">
                  <a:moveTo>
                    <a:pt x="0" y="786983"/>
                  </a:moveTo>
                  <a:cubicBezTo>
                    <a:pt x="0" y="352344"/>
                    <a:pt x="381101" y="0"/>
                    <a:pt x="851212" y="0"/>
                  </a:cubicBezTo>
                  <a:cubicBezTo>
                    <a:pt x="1321323" y="0"/>
                    <a:pt x="1702424" y="352344"/>
                    <a:pt x="1702424" y="786983"/>
                  </a:cubicBezTo>
                  <a:cubicBezTo>
                    <a:pt x="1702424" y="1221622"/>
                    <a:pt x="1321323" y="1573966"/>
                    <a:pt x="851212" y="1573966"/>
                  </a:cubicBezTo>
                  <a:cubicBezTo>
                    <a:pt x="381101" y="1573966"/>
                    <a:pt x="0" y="1221622"/>
                    <a:pt x="0" y="786983"/>
                  </a:cubicBezTo>
                  <a:close/>
                </a:path>
              </a:pathLst>
            </a:custGeom>
            <a:solidFill>
              <a:srgbClr val="99CCFF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67094" tIns="248282" rIns="267094" bIns="248282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Налоговые доходы </a:t>
              </a: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90 152 т.р.</a:t>
              </a: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4299036" y="2967578"/>
              <a:ext cx="1606520" cy="1425831"/>
            </a:xfrm>
            <a:custGeom>
              <a:avLst/>
              <a:gdLst>
                <a:gd name="connsiteX0" fmla="*/ 0 w 2247414"/>
                <a:gd name="connsiteY0" fmla="*/ 1021545 h 2043089"/>
                <a:gd name="connsiteX1" fmla="*/ 1123707 w 2247414"/>
                <a:gd name="connsiteY1" fmla="*/ 0 h 2043089"/>
                <a:gd name="connsiteX2" fmla="*/ 2247414 w 2247414"/>
                <a:gd name="connsiteY2" fmla="*/ 1021545 h 2043089"/>
                <a:gd name="connsiteX3" fmla="*/ 1123707 w 2247414"/>
                <a:gd name="connsiteY3" fmla="*/ 2043090 h 2043089"/>
                <a:gd name="connsiteX4" fmla="*/ 0 w 2247414"/>
                <a:gd name="connsiteY4" fmla="*/ 1021545 h 2043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7414" h="2043089">
                  <a:moveTo>
                    <a:pt x="0" y="1021545"/>
                  </a:moveTo>
                  <a:cubicBezTo>
                    <a:pt x="0" y="457361"/>
                    <a:pt x="503101" y="0"/>
                    <a:pt x="1123707" y="0"/>
                  </a:cubicBezTo>
                  <a:cubicBezTo>
                    <a:pt x="1744313" y="0"/>
                    <a:pt x="2247414" y="457361"/>
                    <a:pt x="2247414" y="1021545"/>
                  </a:cubicBezTo>
                  <a:cubicBezTo>
                    <a:pt x="2247414" y="1585729"/>
                    <a:pt x="1744313" y="2043090"/>
                    <a:pt x="1123707" y="2043090"/>
                  </a:cubicBezTo>
                  <a:cubicBezTo>
                    <a:pt x="503101" y="2043090"/>
                    <a:pt x="0" y="1585729"/>
                    <a:pt x="0" y="1021545"/>
                  </a:cubicBezTo>
                  <a:close/>
                </a:path>
              </a:pathLst>
            </a:custGeom>
            <a:solidFill>
              <a:srgbClr val="FFFF0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3772694"/>
                <a:satOff val="-10856"/>
                <a:lumOff val="-4706"/>
                <a:alphaOff val="0"/>
              </a:schemeClr>
            </a:fillRef>
            <a:effectRef idx="2">
              <a:schemeClr val="accent5">
                <a:hueOff val="-3772694"/>
                <a:satOff val="-10856"/>
                <a:lumOff val="-4706"/>
                <a:alphaOff val="0"/>
              </a:schemeClr>
            </a:effectRef>
            <a:fontRef idx="minor">
              <a:schemeClr val="lt1"/>
            </a:fontRef>
          </p:style>
          <p:txBody>
            <a:bodyPr lIns="349446" tIns="319523" rIns="349446" bIns="319523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Безвозмездные поступления</a:t>
              </a:r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171  732 т.р</a:t>
              </a:r>
              <a:r>
                <a:rPr lang="ru-RU" sz="10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3420304" y="3329161"/>
              <a:ext cx="606125" cy="592162"/>
            </a:xfrm>
            <a:custGeom>
              <a:avLst/>
              <a:gdLst>
                <a:gd name="connsiteX0" fmla="*/ 53810 w 405962"/>
                <a:gd name="connsiteY0" fmla="*/ 155240 h 405962"/>
                <a:gd name="connsiteX1" fmla="*/ 155240 w 405962"/>
                <a:gd name="connsiteY1" fmla="*/ 155240 h 405962"/>
                <a:gd name="connsiteX2" fmla="*/ 155240 w 405962"/>
                <a:gd name="connsiteY2" fmla="*/ 53810 h 405962"/>
                <a:gd name="connsiteX3" fmla="*/ 250722 w 405962"/>
                <a:gd name="connsiteY3" fmla="*/ 53810 h 405962"/>
                <a:gd name="connsiteX4" fmla="*/ 250722 w 405962"/>
                <a:gd name="connsiteY4" fmla="*/ 155240 h 405962"/>
                <a:gd name="connsiteX5" fmla="*/ 352152 w 405962"/>
                <a:gd name="connsiteY5" fmla="*/ 155240 h 405962"/>
                <a:gd name="connsiteX6" fmla="*/ 352152 w 405962"/>
                <a:gd name="connsiteY6" fmla="*/ 250722 h 405962"/>
                <a:gd name="connsiteX7" fmla="*/ 250722 w 405962"/>
                <a:gd name="connsiteY7" fmla="*/ 250722 h 405962"/>
                <a:gd name="connsiteX8" fmla="*/ 250722 w 405962"/>
                <a:gd name="connsiteY8" fmla="*/ 352152 h 405962"/>
                <a:gd name="connsiteX9" fmla="*/ 155240 w 405962"/>
                <a:gd name="connsiteY9" fmla="*/ 352152 h 405962"/>
                <a:gd name="connsiteX10" fmla="*/ 155240 w 405962"/>
                <a:gd name="connsiteY10" fmla="*/ 250722 h 405962"/>
                <a:gd name="connsiteX11" fmla="*/ 53810 w 405962"/>
                <a:gd name="connsiteY11" fmla="*/ 250722 h 405962"/>
                <a:gd name="connsiteX12" fmla="*/ 53810 w 405962"/>
                <a:gd name="connsiteY12" fmla="*/ 155240 h 405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5962" h="405962">
                  <a:moveTo>
                    <a:pt x="53810" y="155240"/>
                  </a:moveTo>
                  <a:lnTo>
                    <a:pt x="155240" y="155240"/>
                  </a:lnTo>
                  <a:lnTo>
                    <a:pt x="155240" y="53810"/>
                  </a:lnTo>
                  <a:lnTo>
                    <a:pt x="250722" y="53810"/>
                  </a:lnTo>
                  <a:lnTo>
                    <a:pt x="250722" y="155240"/>
                  </a:lnTo>
                  <a:lnTo>
                    <a:pt x="352152" y="155240"/>
                  </a:lnTo>
                  <a:lnTo>
                    <a:pt x="352152" y="250722"/>
                  </a:lnTo>
                  <a:lnTo>
                    <a:pt x="250722" y="250722"/>
                  </a:lnTo>
                  <a:lnTo>
                    <a:pt x="250722" y="352152"/>
                  </a:lnTo>
                  <a:lnTo>
                    <a:pt x="155240" y="352152"/>
                  </a:lnTo>
                  <a:lnTo>
                    <a:pt x="155240" y="250722"/>
                  </a:lnTo>
                  <a:lnTo>
                    <a:pt x="53810" y="250722"/>
                  </a:lnTo>
                  <a:lnTo>
                    <a:pt x="53810" y="15524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5659041"/>
                <a:satOff val="-16284"/>
                <a:lumOff val="-7058"/>
                <a:alphaOff val="0"/>
              </a:schemeClr>
            </a:fillRef>
            <a:effectRef idx="2">
              <a:schemeClr val="accent5">
                <a:hueOff val="-5659041"/>
                <a:satOff val="-16284"/>
                <a:lumOff val="-7058"/>
                <a:alphaOff val="0"/>
              </a:schemeClr>
            </a:effectRef>
            <a:fontRef idx="minor">
              <a:schemeClr val="lt1"/>
            </a:fontRef>
          </p:style>
          <p:txBody>
            <a:bodyPr lIns="53810" tIns="155240" rIns="53810" bIns="15524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2519472" y="4448866"/>
              <a:ext cx="1351017" cy="1193978"/>
            </a:xfrm>
            <a:custGeom>
              <a:avLst/>
              <a:gdLst>
                <a:gd name="connsiteX0" fmla="*/ 0 w 1302866"/>
                <a:gd name="connsiteY0" fmla="*/ 669470 h 1338940"/>
                <a:gd name="connsiteX1" fmla="*/ 651433 w 1302866"/>
                <a:gd name="connsiteY1" fmla="*/ 0 h 1338940"/>
                <a:gd name="connsiteX2" fmla="*/ 1302866 w 1302866"/>
                <a:gd name="connsiteY2" fmla="*/ 669470 h 1338940"/>
                <a:gd name="connsiteX3" fmla="*/ 651433 w 1302866"/>
                <a:gd name="connsiteY3" fmla="*/ 1338940 h 1338940"/>
                <a:gd name="connsiteX4" fmla="*/ 0 w 1302866"/>
                <a:gd name="connsiteY4" fmla="*/ 669470 h 1338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2866" h="1338940">
                  <a:moveTo>
                    <a:pt x="0" y="669470"/>
                  </a:moveTo>
                  <a:cubicBezTo>
                    <a:pt x="0" y="299732"/>
                    <a:pt x="291656" y="0"/>
                    <a:pt x="651433" y="0"/>
                  </a:cubicBezTo>
                  <a:cubicBezTo>
                    <a:pt x="1011210" y="0"/>
                    <a:pt x="1302866" y="299732"/>
                    <a:pt x="1302866" y="669470"/>
                  </a:cubicBezTo>
                  <a:cubicBezTo>
                    <a:pt x="1302866" y="1039208"/>
                    <a:pt x="1011210" y="1338940"/>
                    <a:pt x="651433" y="1338940"/>
                  </a:cubicBezTo>
                  <a:cubicBezTo>
                    <a:pt x="291656" y="1338940"/>
                    <a:pt x="0" y="1039208"/>
                    <a:pt x="0" y="669470"/>
                  </a:cubicBezTo>
                  <a:close/>
                </a:path>
              </a:pathLst>
            </a:custGeom>
            <a:solidFill>
              <a:srgbClr val="92D05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7545388"/>
                <a:satOff val="-21713"/>
                <a:lumOff val="-9411"/>
                <a:alphaOff val="0"/>
              </a:schemeClr>
            </a:fillRef>
            <a:effectRef idx="2">
              <a:schemeClr val="accent5">
                <a:hueOff val="-7545388"/>
                <a:satOff val="-21713"/>
                <a:lumOff val="-9411"/>
                <a:alphaOff val="0"/>
              </a:schemeClr>
            </a:effectRef>
            <a:fontRef idx="minor">
              <a:schemeClr val="lt1"/>
            </a:fontRef>
          </p:style>
          <p:txBody>
            <a:bodyPr lIns="206040" tIns="211323" rIns="206040" bIns="211323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0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Неналоговые доходы </a:t>
              </a:r>
            </a:p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0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9 025 т.р.</a:t>
              </a: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6208123" y="3364253"/>
              <a:ext cx="455561" cy="620607"/>
            </a:xfrm>
            <a:custGeom>
              <a:avLst/>
              <a:gdLst>
                <a:gd name="connsiteX0" fmla="*/ 53810 w 405962"/>
                <a:gd name="connsiteY0" fmla="*/ 83628 h 405962"/>
                <a:gd name="connsiteX1" fmla="*/ 352152 w 405962"/>
                <a:gd name="connsiteY1" fmla="*/ 83628 h 405962"/>
                <a:gd name="connsiteX2" fmla="*/ 352152 w 405962"/>
                <a:gd name="connsiteY2" fmla="*/ 179110 h 405962"/>
                <a:gd name="connsiteX3" fmla="*/ 53810 w 405962"/>
                <a:gd name="connsiteY3" fmla="*/ 179110 h 405962"/>
                <a:gd name="connsiteX4" fmla="*/ 53810 w 405962"/>
                <a:gd name="connsiteY4" fmla="*/ 83628 h 405962"/>
                <a:gd name="connsiteX5" fmla="*/ 53810 w 405962"/>
                <a:gd name="connsiteY5" fmla="*/ 226852 h 405962"/>
                <a:gd name="connsiteX6" fmla="*/ 352152 w 405962"/>
                <a:gd name="connsiteY6" fmla="*/ 226852 h 405962"/>
                <a:gd name="connsiteX7" fmla="*/ 352152 w 405962"/>
                <a:gd name="connsiteY7" fmla="*/ 322334 h 405962"/>
                <a:gd name="connsiteX8" fmla="*/ 53810 w 405962"/>
                <a:gd name="connsiteY8" fmla="*/ 322334 h 405962"/>
                <a:gd name="connsiteX9" fmla="*/ 53810 w 405962"/>
                <a:gd name="connsiteY9" fmla="*/ 226852 h 405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5962" h="405962">
                  <a:moveTo>
                    <a:pt x="53810" y="83628"/>
                  </a:moveTo>
                  <a:lnTo>
                    <a:pt x="352152" y="83628"/>
                  </a:lnTo>
                  <a:lnTo>
                    <a:pt x="352152" y="179110"/>
                  </a:lnTo>
                  <a:lnTo>
                    <a:pt x="53810" y="179110"/>
                  </a:lnTo>
                  <a:lnTo>
                    <a:pt x="53810" y="83628"/>
                  </a:lnTo>
                  <a:close/>
                  <a:moveTo>
                    <a:pt x="53810" y="226852"/>
                  </a:moveTo>
                  <a:lnTo>
                    <a:pt x="352152" y="226852"/>
                  </a:lnTo>
                  <a:lnTo>
                    <a:pt x="352152" y="322334"/>
                  </a:lnTo>
                  <a:lnTo>
                    <a:pt x="53810" y="322334"/>
                  </a:lnTo>
                  <a:lnTo>
                    <a:pt x="53810" y="22685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1318081"/>
                <a:satOff val="-32569"/>
                <a:lumOff val="-14117"/>
                <a:alphaOff val="0"/>
              </a:schemeClr>
            </a:fillRef>
            <a:effectRef idx="2">
              <a:schemeClr val="accent5">
                <a:hueOff val="-11318081"/>
                <a:satOff val="-32569"/>
                <a:lumOff val="-14117"/>
                <a:alphaOff val="0"/>
              </a:schemeClr>
            </a:effectRef>
            <a:fontRef idx="minor">
              <a:schemeClr val="lt1"/>
            </a:fontRef>
          </p:style>
          <p:txBody>
            <a:bodyPr lIns="53810" tIns="83628" rIns="53810" bIns="83628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200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6837382" y="2652299"/>
              <a:ext cx="2658647" cy="2307850"/>
            </a:xfrm>
            <a:custGeom>
              <a:avLst/>
              <a:gdLst>
                <a:gd name="connsiteX0" fmla="*/ 0 w 3226848"/>
                <a:gd name="connsiteY0" fmla="*/ 1155789 h 2311577"/>
                <a:gd name="connsiteX1" fmla="*/ 1613424 w 3226848"/>
                <a:gd name="connsiteY1" fmla="*/ 0 h 2311577"/>
                <a:gd name="connsiteX2" fmla="*/ 3226848 w 3226848"/>
                <a:gd name="connsiteY2" fmla="*/ 1155789 h 2311577"/>
                <a:gd name="connsiteX3" fmla="*/ 1613424 w 3226848"/>
                <a:gd name="connsiteY3" fmla="*/ 2311578 h 2311577"/>
                <a:gd name="connsiteX4" fmla="*/ 0 w 3226848"/>
                <a:gd name="connsiteY4" fmla="*/ 1155789 h 2311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6848" h="2311577">
                  <a:moveTo>
                    <a:pt x="0" y="1155789"/>
                  </a:moveTo>
                  <a:cubicBezTo>
                    <a:pt x="0" y="517464"/>
                    <a:pt x="722355" y="0"/>
                    <a:pt x="1613424" y="0"/>
                  </a:cubicBezTo>
                  <a:cubicBezTo>
                    <a:pt x="2504493" y="0"/>
                    <a:pt x="3226848" y="517464"/>
                    <a:pt x="3226848" y="1155789"/>
                  </a:cubicBezTo>
                  <a:cubicBezTo>
                    <a:pt x="3226848" y="1794114"/>
                    <a:pt x="2504493" y="2311578"/>
                    <a:pt x="1613424" y="2311578"/>
                  </a:cubicBezTo>
                  <a:cubicBezTo>
                    <a:pt x="722355" y="2311578"/>
                    <a:pt x="0" y="1794114"/>
                    <a:pt x="0" y="1155789"/>
                  </a:cubicBezTo>
                  <a:close/>
                </a:path>
              </a:pathLst>
            </a:custGeom>
            <a:solidFill>
              <a:srgbClr val="FF000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11318081"/>
                <a:satOff val="-32569"/>
                <a:lumOff val="-14117"/>
                <a:alphaOff val="0"/>
              </a:schemeClr>
            </a:fillRef>
            <a:effectRef idx="2">
              <a:schemeClr val="accent5">
                <a:hueOff val="-11318081"/>
                <a:satOff val="-32569"/>
                <a:lumOff val="-14117"/>
                <a:alphaOff val="0"/>
              </a:schemeClr>
            </a:effectRef>
            <a:fontRef idx="minor">
              <a:schemeClr val="lt1"/>
            </a:fontRef>
          </p:style>
          <p:txBody>
            <a:bodyPr lIns="497961" tIns="363923" rIns="497961" bIns="363923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Доходы бюджета </a:t>
              </a:r>
            </a:p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270 909т.р.</a:t>
              </a:r>
            </a:p>
          </p:txBody>
        </p:sp>
      </p:grpSp>
      <p:sp>
        <p:nvSpPr>
          <p:cNvPr id="2051" name="Стрелка вниз 2050"/>
          <p:cNvSpPr/>
          <p:nvPr/>
        </p:nvSpPr>
        <p:spPr>
          <a:xfrm>
            <a:off x="558006" y="4067343"/>
            <a:ext cx="827088" cy="266712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2" name="Овал 61"/>
          <p:cNvSpPr/>
          <p:nvPr/>
        </p:nvSpPr>
        <p:spPr>
          <a:xfrm>
            <a:off x="31751" y="6181264"/>
            <a:ext cx="1873250" cy="565617"/>
          </a:xfrm>
          <a:prstGeom prst="ellipse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36" name="TextBox 63"/>
          <p:cNvSpPr txBox="1">
            <a:spLocks noChangeArrowheads="1"/>
          </p:cNvSpPr>
          <p:nvPr/>
        </p:nvSpPr>
        <p:spPr bwMode="auto">
          <a:xfrm>
            <a:off x="-77787" y="6232488"/>
            <a:ext cx="20605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Сельскохозяйственный налог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1 т.р.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Стрелка вниз 2050"/>
          <p:cNvSpPr/>
          <p:nvPr/>
        </p:nvSpPr>
        <p:spPr>
          <a:xfrm>
            <a:off x="4452536" y="3015053"/>
            <a:ext cx="827088" cy="400299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2" name="Овал 71"/>
          <p:cNvSpPr/>
          <p:nvPr/>
        </p:nvSpPr>
        <p:spPr>
          <a:xfrm>
            <a:off x="1968285" y="6232240"/>
            <a:ext cx="1990725" cy="53358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50" name="TextBox 74"/>
          <p:cNvSpPr txBox="1">
            <a:spLocks noChangeArrowheads="1"/>
          </p:cNvSpPr>
          <p:nvPr/>
        </p:nvSpPr>
        <p:spPr bwMode="auto">
          <a:xfrm>
            <a:off x="1980659" y="6276978"/>
            <a:ext cx="20240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Прочие неналоговые доходы 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2 060 т.р.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Овал 75"/>
          <p:cNvSpPr/>
          <p:nvPr/>
        </p:nvSpPr>
        <p:spPr>
          <a:xfrm>
            <a:off x="3992563" y="3611563"/>
            <a:ext cx="1919287" cy="62028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4000500" y="4316884"/>
            <a:ext cx="1919288" cy="55145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4000500" y="4920034"/>
            <a:ext cx="1919288" cy="53140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55" name="TextBox 25"/>
          <p:cNvSpPr txBox="1">
            <a:spLocks noChangeArrowheads="1"/>
          </p:cNvSpPr>
          <p:nvPr/>
        </p:nvSpPr>
        <p:spPr bwMode="auto">
          <a:xfrm>
            <a:off x="4118590" y="3767111"/>
            <a:ext cx="16859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Дотации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47 865т.р.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56" name="TextBox 81"/>
          <p:cNvSpPr txBox="1">
            <a:spLocks noChangeArrowheads="1"/>
          </p:cNvSpPr>
          <p:nvPr/>
        </p:nvSpPr>
        <p:spPr bwMode="auto">
          <a:xfrm>
            <a:off x="4021848" y="4434484"/>
            <a:ext cx="19383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Субсидии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106 174 т.р.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57" name="TextBox 82"/>
          <p:cNvSpPr txBox="1">
            <a:spLocks noChangeArrowheads="1"/>
          </p:cNvSpPr>
          <p:nvPr/>
        </p:nvSpPr>
        <p:spPr bwMode="auto">
          <a:xfrm>
            <a:off x="4087690" y="5035269"/>
            <a:ext cx="18351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Субвенции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121 т.р.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84"/>
          <p:cNvGraphicFramePr>
            <a:graphicFrameLocks/>
          </p:cNvGraphicFramePr>
          <p:nvPr/>
        </p:nvGraphicFramePr>
        <p:xfrm>
          <a:off x="6290468" y="3283978"/>
          <a:ext cx="2659063" cy="3318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2" name="Овал 41"/>
          <p:cNvSpPr/>
          <p:nvPr/>
        </p:nvSpPr>
        <p:spPr>
          <a:xfrm>
            <a:off x="26779" y="5563535"/>
            <a:ext cx="1873250" cy="565617"/>
          </a:xfrm>
          <a:prstGeom prst="ellipse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TextBox 62"/>
          <p:cNvSpPr txBox="1">
            <a:spLocks noChangeArrowheads="1"/>
          </p:cNvSpPr>
          <p:nvPr/>
        </p:nvSpPr>
        <p:spPr bwMode="auto">
          <a:xfrm>
            <a:off x="50800" y="5651916"/>
            <a:ext cx="18748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Налоги на имущество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12 581 т.р.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15876" y="4371604"/>
            <a:ext cx="1873250" cy="565617"/>
          </a:xfrm>
          <a:prstGeom prst="ellipse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-3175" y="4954285"/>
            <a:ext cx="1873250" cy="565617"/>
          </a:xfrm>
          <a:prstGeom prst="ellipse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" name="TextBox 8"/>
          <p:cNvSpPr txBox="1">
            <a:spLocks noChangeArrowheads="1"/>
          </p:cNvSpPr>
          <p:nvPr/>
        </p:nvSpPr>
        <p:spPr bwMode="auto">
          <a:xfrm>
            <a:off x="49181" y="5023121"/>
            <a:ext cx="1876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Акцизы по подакцизным товарам 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10 013 т.р.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Шестиугольник 4"/>
          <p:cNvSpPr/>
          <p:nvPr/>
        </p:nvSpPr>
        <p:spPr>
          <a:xfrm>
            <a:off x="78580" y="4385662"/>
            <a:ext cx="1835150" cy="52228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15240" tIns="15240" rIns="15240" bIns="15240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                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67 557т.р.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1954902" y="5598577"/>
            <a:ext cx="1990725" cy="57421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1992666" y="4964511"/>
            <a:ext cx="1990725" cy="59608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2" name="TextBox 73"/>
          <p:cNvSpPr txBox="1">
            <a:spLocks noChangeArrowheads="1"/>
          </p:cNvSpPr>
          <p:nvPr/>
        </p:nvSpPr>
        <p:spPr bwMode="auto">
          <a:xfrm>
            <a:off x="1994609" y="5598577"/>
            <a:ext cx="2024062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Штрафы, санкции, возмещение ущерба</a:t>
            </a:r>
          </a:p>
          <a:p>
            <a:pPr algn="ctr"/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1 641 т.р.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2001838" y="4373370"/>
            <a:ext cx="1990725" cy="55145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5" name="TextBox 72"/>
          <p:cNvSpPr txBox="1">
            <a:spLocks noChangeArrowheads="1"/>
          </p:cNvSpPr>
          <p:nvPr/>
        </p:nvSpPr>
        <p:spPr bwMode="auto">
          <a:xfrm>
            <a:off x="1963373" y="5065316"/>
            <a:ext cx="21177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Доходы от оказания платных услуг и компенсации затрат</a:t>
            </a:r>
          </a:p>
          <a:p>
            <a:pPr algn="ctr"/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186 т.р.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22"/>
          <p:cNvSpPr txBox="1">
            <a:spLocks noChangeArrowheads="1"/>
          </p:cNvSpPr>
          <p:nvPr/>
        </p:nvSpPr>
        <p:spPr bwMode="auto">
          <a:xfrm>
            <a:off x="2022112" y="4448823"/>
            <a:ext cx="20240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Доходы от использования имущества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5 138 т.р.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Стрелка вниз 56"/>
          <p:cNvSpPr/>
          <p:nvPr/>
        </p:nvSpPr>
        <p:spPr>
          <a:xfrm>
            <a:off x="2527301" y="4078080"/>
            <a:ext cx="827088" cy="249899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8" name="Полилиния 57"/>
          <p:cNvSpPr/>
          <p:nvPr/>
        </p:nvSpPr>
        <p:spPr bwMode="auto">
          <a:xfrm>
            <a:off x="1122242" y="1345318"/>
            <a:ext cx="1505542" cy="1459663"/>
          </a:xfrm>
          <a:custGeom>
            <a:avLst/>
            <a:gdLst>
              <a:gd name="connsiteX0" fmla="*/ 0 w 1302866"/>
              <a:gd name="connsiteY0" fmla="*/ 669470 h 1338940"/>
              <a:gd name="connsiteX1" fmla="*/ 651433 w 1302866"/>
              <a:gd name="connsiteY1" fmla="*/ 0 h 1338940"/>
              <a:gd name="connsiteX2" fmla="*/ 1302866 w 1302866"/>
              <a:gd name="connsiteY2" fmla="*/ 669470 h 1338940"/>
              <a:gd name="connsiteX3" fmla="*/ 651433 w 1302866"/>
              <a:gd name="connsiteY3" fmla="*/ 1338940 h 1338940"/>
              <a:gd name="connsiteX4" fmla="*/ 0 w 1302866"/>
              <a:gd name="connsiteY4" fmla="*/ 669470 h 1338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2866" h="1338940">
                <a:moveTo>
                  <a:pt x="0" y="669470"/>
                </a:moveTo>
                <a:cubicBezTo>
                  <a:pt x="0" y="299732"/>
                  <a:pt x="291656" y="0"/>
                  <a:pt x="651433" y="0"/>
                </a:cubicBezTo>
                <a:cubicBezTo>
                  <a:pt x="1011210" y="0"/>
                  <a:pt x="1302866" y="299732"/>
                  <a:pt x="1302866" y="669470"/>
                </a:cubicBezTo>
                <a:cubicBezTo>
                  <a:pt x="1302866" y="1039208"/>
                  <a:pt x="1011210" y="1338940"/>
                  <a:pt x="651433" y="1338940"/>
                </a:cubicBezTo>
                <a:cubicBezTo>
                  <a:pt x="291656" y="1338940"/>
                  <a:pt x="0" y="1039208"/>
                  <a:pt x="0" y="669470"/>
                </a:cubicBezTo>
                <a:close/>
              </a:path>
            </a:pathLst>
          </a:custGeom>
          <a:solidFill>
            <a:srgbClr val="FFC00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7545388"/>
              <a:satOff val="-21713"/>
              <a:lumOff val="-9411"/>
              <a:alphaOff val="0"/>
            </a:schemeClr>
          </a:fillRef>
          <a:effectRef idx="2">
            <a:schemeClr val="accent5">
              <a:hueOff val="-7545388"/>
              <a:satOff val="-21713"/>
              <a:lumOff val="-9411"/>
              <a:alphaOff val="0"/>
            </a:schemeClr>
          </a:effectRef>
          <a:fontRef idx="minor">
            <a:schemeClr val="lt1"/>
          </a:fontRef>
        </p:style>
        <p:txBody>
          <a:bodyPr lIns="206040" tIns="211323" rIns="206040" bIns="211323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 </a:t>
            </a:r>
          </a:p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99 177 т.р.</a:t>
            </a:r>
          </a:p>
        </p:txBody>
      </p:sp>
      <p:sp>
        <p:nvSpPr>
          <p:cNvPr id="59" name="Стрелка вниз 58"/>
          <p:cNvSpPr/>
          <p:nvPr/>
        </p:nvSpPr>
        <p:spPr>
          <a:xfrm rot="1970421">
            <a:off x="1020316" y="2685695"/>
            <a:ext cx="717622" cy="291621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3" name="Стрелка вниз 62"/>
          <p:cNvSpPr/>
          <p:nvPr/>
        </p:nvSpPr>
        <p:spPr>
          <a:xfrm rot="19670294">
            <a:off x="2055332" y="2684030"/>
            <a:ext cx="717622" cy="288866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1A0FC347-4C42-4AC5-9914-0F09B5ACF47C}"/>
              </a:ext>
            </a:extLst>
          </p:cNvPr>
          <p:cNvSpPr/>
          <p:nvPr/>
        </p:nvSpPr>
        <p:spPr>
          <a:xfrm>
            <a:off x="4035849" y="5508439"/>
            <a:ext cx="1919288" cy="53140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TextBox 82">
            <a:extLst>
              <a:ext uri="{FF2B5EF4-FFF2-40B4-BE49-F238E27FC236}">
                <a16:creationId xmlns:a16="http://schemas.microsoft.com/office/drawing/2014/main" id="{4486E3F8-CF70-4A86-BBAD-5FBC60E4B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8063" y="5568183"/>
            <a:ext cx="18351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Иные межбюджетные трансферты 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17 649 т.р.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E22C8F40-1ADB-4A7A-8796-DD7CEB1D2A5B}"/>
              </a:ext>
            </a:extLst>
          </p:cNvPr>
          <p:cNvSpPr/>
          <p:nvPr/>
        </p:nvSpPr>
        <p:spPr>
          <a:xfrm>
            <a:off x="4042140" y="6129657"/>
            <a:ext cx="1919288" cy="53140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0" name="TextBox 82">
            <a:extLst>
              <a:ext uri="{FF2B5EF4-FFF2-40B4-BE49-F238E27FC236}">
                <a16:creationId xmlns:a16="http://schemas.microsoft.com/office/drawing/2014/main" id="{A5A8666D-C56D-4F7D-903F-F0E207173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8063" y="6179915"/>
            <a:ext cx="18351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Возврат остатков субсидий прошлых лет 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-77 т.р.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9BAF16-915C-4E0C-B9F0-DB8D2C08C201}" type="slidenum">
              <a:rPr lang="ru-RU" altLang="ru-RU" smtClean="0"/>
              <a:pPr>
                <a:defRPr/>
              </a:pPr>
              <a:t>4</a:t>
            </a:fld>
            <a:endParaRPr lang="ru-RU" altLang="ru-RU" dirty="0"/>
          </a:p>
        </p:txBody>
      </p:sp>
      <p:graphicFrame>
        <p:nvGraphicFramePr>
          <p:cNvPr id="6" name="Объект 3"/>
          <p:cNvGraphicFramePr>
            <a:graphicFrameLocks noGrp="1"/>
          </p:cNvGraphicFramePr>
          <p:nvPr>
            <p:ph sz="quarter" idx="4294967295"/>
          </p:nvPr>
        </p:nvGraphicFramePr>
        <p:xfrm>
          <a:off x="215516" y="1060649"/>
          <a:ext cx="871296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566738" y="260350"/>
            <a:ext cx="81470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Динамика исполнения налоговых и неналоговых доходов бюджета Слюдянского муниципального образования в 2024 году, тыс. руб.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9F3EA7E2-1FD0-4A55-B63A-6C7CFDF325B3}"/>
              </a:ext>
            </a:extLst>
          </p:cNvPr>
          <p:cNvSpPr/>
          <p:nvPr/>
        </p:nvSpPr>
        <p:spPr>
          <a:xfrm>
            <a:off x="7920372" y="1340768"/>
            <a:ext cx="1008112" cy="381844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+16,7%</a:t>
            </a:r>
          </a:p>
        </p:txBody>
      </p:sp>
    </p:spTree>
    <p:extLst>
      <p:ext uri="{BB962C8B-B14F-4D97-AF65-F5344CB8AC3E}">
        <p14:creationId xmlns:p14="http://schemas.microsoft.com/office/powerpoint/2010/main" val="2614660287"/>
      </p:ext>
    </p:extLst>
  </p:cSld>
  <p:clrMapOvr>
    <a:masterClrMapping/>
  </p:clrMapOvr>
  <p:transition spd="med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Налог на доходы физических лиц в 2023 – 2024 годах, тыс. руб.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39697809"/>
              </p:ext>
            </p:extLst>
          </p:nvPr>
        </p:nvGraphicFramePr>
        <p:xfrm>
          <a:off x="195864" y="1277987"/>
          <a:ext cx="440499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9BAF16-915C-4E0C-B9F0-DB8D2C08C201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  <p:sp>
        <p:nvSpPr>
          <p:cNvPr id="6" name="TextBox 5"/>
          <p:cNvSpPr txBox="1"/>
          <p:nvPr/>
        </p:nvSpPr>
        <p:spPr>
          <a:xfrm>
            <a:off x="5004048" y="1220569"/>
            <a:ext cx="3816423" cy="4832092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по году составило 105,6%.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НДФЛ является основным налогом в составе налоговых и неналоговых доходов и составляет 68,1% от фактических поступлений. В сравнении с прошлым годом наблюдается положительный рост налога на сумму                9 669 тыс. руб. или на 16,7%.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Прирост налога обеспечен поступлением в конце года отчисленного налога на доходы физических лиц от выплаченной заработной платы в полном объеме за декабрь месяц предприятиям железнодорожного транспорта, образовательным учреждениям и другими организациям функционирующим на территории городского поселения. Действующий механизм единого налогового платежа и единого налогового счета, заработавший с января 2023 года, привел к положительному эффекту и сказался на данном увеличении НДФЛ.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7" name="Стрелка вправо 6"/>
          <p:cNvSpPr/>
          <p:nvPr/>
        </p:nvSpPr>
        <p:spPr>
          <a:xfrm rot="20215530">
            <a:off x="1262838" y="1441828"/>
            <a:ext cx="2164773" cy="825712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+9 669 или +16,7%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020196"/>
      </p:ext>
    </p:extLst>
  </p:cSld>
  <p:clrMapOvr>
    <a:masterClrMapping/>
  </p:clrMapOvr>
  <p:transition spd="med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779462"/>
          </a:xfrm>
        </p:spPr>
        <p:txBody>
          <a:bodyPr/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Акцизы по подакцизным товарам (продукции) производимым на территории Российской Федерации</a:t>
            </a:r>
          </a:p>
        </p:txBody>
      </p:sp>
      <p:sp>
        <p:nvSpPr>
          <p:cNvPr id="9219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C2431AC-9CAB-480A-B5EA-0BFC6E9CA059}" type="slidenum">
              <a:rPr lang="ru-RU" altLang="ru-RU"/>
              <a:pPr/>
              <a:t>6</a:t>
            </a:fld>
            <a:endParaRPr lang="ru-RU" altLang="ru-RU" dirty="0"/>
          </a:p>
        </p:txBody>
      </p:sp>
      <p:sp>
        <p:nvSpPr>
          <p:cNvPr id="21" name="Двойная стрелка влево/вправо 3"/>
          <p:cNvSpPr/>
          <p:nvPr/>
        </p:nvSpPr>
        <p:spPr>
          <a:xfrm>
            <a:off x="3564384" y="2276872"/>
            <a:ext cx="1906588" cy="979488"/>
          </a:xfrm>
          <a:prstGeom prst="leftRightArrow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 </a:t>
            </a:r>
          </a:p>
          <a:p>
            <a:pPr algn="ctr">
              <a:defRPr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+ 13,1%</a:t>
            </a:r>
          </a:p>
        </p:txBody>
      </p:sp>
      <p:graphicFrame>
        <p:nvGraphicFramePr>
          <p:cNvPr id="24" name="Схема 23"/>
          <p:cNvGraphicFramePr/>
          <p:nvPr/>
        </p:nvGraphicFramePr>
        <p:xfrm>
          <a:off x="4676172" y="1920337"/>
          <a:ext cx="4471580" cy="3722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224" name="TextBox 27"/>
          <p:cNvSpPr txBox="1">
            <a:spLocks noChangeArrowheads="1"/>
          </p:cNvSpPr>
          <p:nvPr/>
        </p:nvSpPr>
        <p:spPr bwMode="auto">
          <a:xfrm>
            <a:off x="6263468" y="3585368"/>
            <a:ext cx="1296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10 013т.р.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87624" y="1196752"/>
            <a:ext cx="1799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2023 год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12160" y="1196752"/>
            <a:ext cx="1799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2024 год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58593" y="4960614"/>
            <a:ext cx="31689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В сравнении с прошлым годом рост составил +13,1,0%. Перевыполнение обусловлено повышением цены и относительной устойчивости стоимости ставки акцизов отдельных видов подакцизной продукции. На 2024 год установлен дифференцированный норматив отчислений в местный бюджет в размере 0,09024%.</a:t>
            </a:r>
          </a:p>
        </p:txBody>
      </p:sp>
      <p:graphicFrame>
        <p:nvGraphicFramePr>
          <p:cNvPr id="14" name="Схема 13">
            <a:extLst>
              <a:ext uri="{FF2B5EF4-FFF2-40B4-BE49-F238E27FC236}">
                <a16:creationId xmlns:a16="http://schemas.microsoft.com/office/drawing/2014/main" id="{644033DE-0F1B-4BA8-A90D-E12EEADE8937}"/>
              </a:ext>
            </a:extLst>
          </p:cNvPr>
          <p:cNvGraphicFramePr/>
          <p:nvPr/>
        </p:nvGraphicFramePr>
        <p:xfrm>
          <a:off x="-33564" y="1909273"/>
          <a:ext cx="4471580" cy="3722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" name="TextBox 27">
            <a:extLst>
              <a:ext uri="{FF2B5EF4-FFF2-40B4-BE49-F238E27FC236}">
                <a16:creationId xmlns:a16="http://schemas.microsoft.com/office/drawing/2014/main" id="{0E1D458C-538A-4D8F-8C54-04976FA31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3732" y="3585368"/>
            <a:ext cx="1296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8 855 т.р.</a:t>
            </a:r>
          </a:p>
        </p:txBody>
      </p:sp>
    </p:spTree>
  </p:cSld>
  <p:clrMapOvr>
    <a:masterClrMapping/>
  </p:clrMapOvr>
  <p:transition spd="med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8D75B61-A988-463D-B120-D00621FDD77C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2" name="TextBox 1"/>
          <p:cNvSpPr txBox="1"/>
          <p:nvPr/>
        </p:nvSpPr>
        <p:spPr>
          <a:xfrm>
            <a:off x="1043608" y="319410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Налоги на имущество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539552" y="1404900"/>
          <a:ext cx="7344816" cy="3517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691680" y="1002151"/>
          <a:ext cx="5401021" cy="14221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7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7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77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77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94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2023года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2024года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 (+)</a:t>
                      </a:r>
                    </a:p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Снижение (-)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06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3 771,0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4 212,0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+11,7%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62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8 645,0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8 369,0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-3,2%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032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12 416,0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12 581,0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+1,3%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9742" y="5042100"/>
            <a:ext cx="8064896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В целом доходы от налогов на имущество за 2024 год исполнены на 86,7%. В сравнении с прошлым годом отмечается незначительное увеличение на +1,3%, из них: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Налог на имущество физических лиц исполнен на 118,8%. Рост к уровню поступлений прошлого года составил +11,7% или +441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т.р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82563" indent="-1588" algn="just"/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Активная работа налоговой инспекции по урегулированию налоговой задолженности, как главного администратора вышеуказанных налогов, в том числе и земельного налога с физических лиц положительно повлияла на общий показатель собираемости. </a:t>
            </a:r>
          </a:p>
          <a:p>
            <a:pPr marL="352425" indent="-171450">
              <a:buFont typeface="Arial" panose="020B0604020202020204" pitchFamily="34" charset="0"/>
              <a:buChar char="•"/>
            </a:pP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Земельный налог с организаций исполнен  76,4%. Снижение роста в сравнении с прошлым годом на -3,2% обусловлено возвратом в декабре месяце 2024 года налога организациям в сумме 2 526,0 тыс. рублей. </a:t>
            </a:r>
          </a:p>
        </p:txBody>
      </p:sp>
      <p:sp>
        <p:nvSpPr>
          <p:cNvPr id="9" name="Стрелка вправо 8"/>
          <p:cNvSpPr/>
          <p:nvPr/>
        </p:nvSpPr>
        <p:spPr>
          <a:xfrm rot="962689">
            <a:off x="5275724" y="2469958"/>
            <a:ext cx="853353" cy="455954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0" name="TextBox 1"/>
          <p:cNvSpPr txBox="1"/>
          <p:nvPr/>
        </p:nvSpPr>
        <p:spPr>
          <a:xfrm rot="955221">
            <a:off x="5272324" y="2576504"/>
            <a:ext cx="864096" cy="360040"/>
          </a:xfrm>
          <a:prstGeom prst="rect">
            <a:avLst/>
          </a:prstGeom>
          <a:noFill/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-276 т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.р.</a:t>
            </a:r>
          </a:p>
        </p:txBody>
      </p:sp>
    </p:spTree>
  </p:cSld>
  <p:clrMapOvr>
    <a:masterClrMapping/>
  </p:clrMapOvr>
  <p:transition spd="med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9BAF16-915C-4E0C-B9F0-DB8D2C08C201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  <p:sp>
        <p:nvSpPr>
          <p:cNvPr id="6" name="TextBox 5"/>
          <p:cNvSpPr txBox="1"/>
          <p:nvPr/>
        </p:nvSpPr>
        <p:spPr>
          <a:xfrm>
            <a:off x="395536" y="188640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Доходы от использования имущества, находящегося в государственной и муниципальной собственности (тыс. руб.)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953960870"/>
              </p:ext>
            </p:extLst>
          </p:nvPr>
        </p:nvGraphicFramePr>
        <p:xfrm>
          <a:off x="185592" y="1370583"/>
          <a:ext cx="5472608" cy="5350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635807" y="1004927"/>
            <a:ext cx="326609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целом поступления от арендной платы составили 5 138 т.р. (99,2%). В сравнении с прошлым годом наблюдается рост на +47,9%, в том числе: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доходов от арендной платы земельных участков на +108,8% обусловлен поступлением платежей в полном годовом объеме по новым договорам аренды земельных участков, заключенным в конце года. Активная работа специалистов по земельным отношениям и проведение мероприятий в досудебном порядке способствовали положительному результату прироста.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доходов от арендной платы за муниципальное имущество на -5,7% обусловлено не выполнением отдельными арендаторами обязательств по договору аренды, что повлияло на процент годового исполнения.</a:t>
            </a:r>
          </a:p>
        </p:txBody>
      </p:sp>
      <p:sp>
        <p:nvSpPr>
          <p:cNvPr id="2" name="Овал 1"/>
          <p:cNvSpPr/>
          <p:nvPr/>
        </p:nvSpPr>
        <p:spPr>
          <a:xfrm>
            <a:off x="2243768" y="2008719"/>
            <a:ext cx="1008112" cy="504056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249355" y="2106858"/>
            <a:ext cx="1077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-106,0 т.р.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3563888" y="1470437"/>
            <a:ext cx="1224136" cy="25929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+1 770,0 т.р.</a:t>
            </a:r>
          </a:p>
        </p:txBody>
      </p:sp>
    </p:spTree>
    <p:extLst>
      <p:ext uri="{BB962C8B-B14F-4D97-AF65-F5344CB8AC3E}">
        <p14:creationId xmlns:p14="http://schemas.microsoft.com/office/powerpoint/2010/main" val="1102706729"/>
      </p:ext>
    </p:extLst>
  </p:cSld>
  <p:clrMapOvr>
    <a:masterClrMapping/>
  </p:clrMapOvr>
  <p:transition spd="med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Штрафы, санкции, возмещение ущерба 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2023 – 2024 годах (тыс. руб.)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9BAF16-915C-4E0C-B9F0-DB8D2C08C201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-108520" y="1118236"/>
          <a:ext cx="9977120" cy="5603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57300405"/>
      </p:ext>
    </p:extLst>
  </p:cSld>
  <p:clrMapOvr>
    <a:masterClrMapping/>
  </p:clrMapOvr>
  <p:transition spd="med">
    <p:dissolve/>
  </p:transition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21296</TotalTime>
  <Words>2166</Words>
  <Application>Microsoft Office PowerPoint</Application>
  <PresentationFormat>Экран (4:3)</PresentationFormat>
  <Paragraphs>364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Оформление по умолчанию</vt:lpstr>
      <vt:lpstr>Презентация PowerPoint</vt:lpstr>
      <vt:lpstr>Презентация PowerPoint</vt:lpstr>
      <vt:lpstr>Состав доходов бюджета Слюдянского муниципального образования по видам доходов за 2024 год </vt:lpstr>
      <vt:lpstr>Презентация PowerPoint</vt:lpstr>
      <vt:lpstr>Налог на доходы физических лиц в 2023 – 2024 годах, тыс. руб.</vt:lpstr>
      <vt:lpstr>Акцизы по подакцизным товарам (продукции) производимым на территории Российской Федерации</vt:lpstr>
      <vt:lpstr>Презентация PowerPoint</vt:lpstr>
      <vt:lpstr>Презентация PowerPoint</vt:lpstr>
      <vt:lpstr>Штрафы, санкции, возмещение ущерба  в 2023 – 2024 годах (тыс. руб.)</vt:lpstr>
      <vt:lpstr>Динамика безвозмездных поступлений в 2023 – 2024 годах (тыс. руб.)</vt:lpstr>
      <vt:lpstr>Безвозмездные поступления</vt:lpstr>
      <vt:lpstr>Состав расходов бюджета Слюдянского муниципального образования за 2024.</vt:lpstr>
      <vt:lpstr>Доля программных и непрограммных мероприятий в бюджете Слюдянского муниципального образования в 2024 году. (тыс. руб.)</vt:lpstr>
      <vt:lpstr>Бюджетные ассигнования бюджета Слюдянского муниципального образования на 2023 – 2024 годы (в разрезе муниципальных программ)</vt:lpstr>
      <vt:lpstr>Бюджетные ассигнования бюджета Слюдянского муниципального образования на 2023 – 2024 годы (в разрезе муниципальных программ)</vt:lpstr>
      <vt:lpstr>Бюджетные ассигнования бюджета Слюдянского муниципального образования на 2023 – 2024 годы (в разрезе муниципальных программ)</vt:lpstr>
      <vt:lpstr>Бюджетные ассигнования бюджета Слюдянского муниципального образования на 2023 – 2024 годы (в разрезе муниципальных программ)</vt:lpstr>
      <vt:lpstr>Значимые мероприятия, реализованные в 2024 году</vt:lpstr>
      <vt:lpstr>Значимые мероприятия, реализованные в 2024 году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Наталья Николаевна Кайсарова</cp:lastModifiedBy>
  <cp:revision>1106</cp:revision>
  <cp:lastPrinted>2025-04-16T06:12:26Z</cp:lastPrinted>
  <dcterms:created xsi:type="dcterms:W3CDTF">2014-03-19T09:08:37Z</dcterms:created>
  <dcterms:modified xsi:type="dcterms:W3CDTF">2025-04-16T08:44:19Z</dcterms:modified>
</cp:coreProperties>
</file>