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50" r:id="rId2"/>
    <p:sldId id="683" r:id="rId3"/>
    <p:sldId id="705" r:id="rId4"/>
    <p:sldId id="692" r:id="rId5"/>
    <p:sldId id="721" r:id="rId6"/>
    <p:sldId id="712" r:id="rId7"/>
    <p:sldId id="719" r:id="rId8"/>
    <p:sldId id="723" r:id="rId9"/>
    <p:sldId id="709" r:id="rId10"/>
    <p:sldId id="710" r:id="rId11"/>
    <p:sldId id="757" r:id="rId12"/>
    <p:sldId id="736" r:id="rId13"/>
    <p:sldId id="715" r:id="rId14"/>
    <p:sldId id="716" r:id="rId15"/>
    <p:sldId id="682" r:id="rId1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F2FB7F"/>
    <a:srgbClr val="9933FF"/>
    <a:srgbClr val="9966FF"/>
    <a:srgbClr val="8FABE9"/>
    <a:srgbClr val="71B8FF"/>
    <a:srgbClr val="BDCFED"/>
    <a:srgbClr val="CCECFF"/>
    <a:srgbClr val="86AAF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27" autoAdjust="0"/>
  </p:normalViewPr>
  <p:slideViewPr>
    <p:cSldViewPr>
      <p:cViewPr varScale="1">
        <p:scale>
          <a:sx n="108" d="100"/>
          <a:sy n="108" d="100"/>
        </p:scale>
        <p:origin x="18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2606699216402756E-4"/>
                  <c:y val="0.29267677633715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9A-43BF-8460-A67247121FA5}"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458659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A-43BF-8460-A67247121F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8.2858608960538743E-3"/>
                  <c:y val="0.23590368713145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9A-43BF-8460-A67247121FA5}"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270909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9A-43BF-8460-A67247121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8973688"/>
        <c:axId val="1"/>
        <c:axId val="0"/>
      </c:bar3DChart>
      <c:catAx>
        <c:axId val="88973688"/>
        <c:scaling>
          <c:orientation val="minMax"/>
        </c:scaling>
        <c:delete val="1"/>
        <c:axPos val="b"/>
        <c:numFmt formatCode="\О\с\н\о\в\н\о\й" sourceLinked="0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8973688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0.1543704817184223"/>
          <c:y val="0.75545696262031037"/>
          <c:w val="0.6670801201396217"/>
          <c:h val="0.14795566760845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9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100165341105885E-2"/>
          <c:y val="0.33610984832654273"/>
          <c:w val="0.8911805233904585"/>
          <c:h val="0.501875113425566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455535441596135E-3"/>
                  <c:y val="8.629684942594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F-4675-912D-4B81EBD4576B}"/>
                </c:ext>
              </c:extLst>
            </c:dLbl>
            <c:dLbl>
              <c:idx val="1"/>
              <c:layout>
                <c:manualLayout>
                  <c:x val="6.4841651581196858E-3"/>
                  <c:y val="0.17963539030642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F-4675-912D-4B81EBD45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3771</c:v>
                </c:pt>
                <c:pt idx="1">
                  <c:v>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1-49DF-B50C-0477B5990C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D1-49DF-B50C-0477B5990C0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D1-49DF-B50C-0477B5990C03}"/>
              </c:ext>
            </c:extLst>
          </c:dPt>
          <c:dLbls>
            <c:dLbl>
              <c:idx val="0"/>
              <c:layout>
                <c:manualLayout>
                  <c:x val="1.2968330316239372E-2"/>
                  <c:y val="0.10124903817271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1-49DF-B50C-0477B5990C03}"/>
                </c:ext>
              </c:extLst>
            </c:dLbl>
            <c:dLbl>
              <c:idx val="1"/>
              <c:layout>
                <c:manualLayout>
                  <c:x val="1.1671497284615339E-2"/>
                  <c:y val="0.21556246836771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D1-49DF-B50C-0477B5990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4212</c:v>
                </c:pt>
                <c:pt idx="1">
                  <c:v>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D1-49DF-B50C-0477B5990C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307008"/>
        <c:axId val="87308544"/>
        <c:axId val="0"/>
      </c:bar3DChart>
      <c:catAx>
        <c:axId val="8730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308544"/>
        <c:crosses val="autoZero"/>
        <c:auto val="1"/>
        <c:lblAlgn val="ctr"/>
        <c:lblOffset val="100"/>
        <c:noMultiLvlLbl val="0"/>
      </c:catAx>
      <c:valAx>
        <c:axId val="87308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73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57394030400335"/>
          <c:y val="0.73914261135278747"/>
          <c:w val="0.13141159696852853"/>
          <c:h val="0.1811438639047080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39672492530067"/>
          <c:y val="5.1999870548196429E-2"/>
          <c:w val="0.47192029102193328"/>
          <c:h val="0.826569895020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9933FF"/>
              </a:solidFill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500">
                        <a:solidFill>
                          <a:schemeClr val="bg1"/>
                        </a:solidFill>
                      </a:rPr>
                      <a:t>31,4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6F-4A46-B30B-56DB256E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 муниципального имущества</c:v>
                </c:pt>
                <c:pt idx="1">
                  <c:v>Аренда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1846</c:v>
                </c:pt>
                <c:pt idx="1">
                  <c:v>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F-4A46-B30B-56DB256E4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</c:v>
                </c:pt>
              </c:strCache>
            </c:strRef>
          </c:tx>
          <c:spPr>
            <a:solidFill>
              <a:srgbClr val="FF3300"/>
            </a:solidFill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B6F-4A46-B30B-56DB256E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 муниципального имущества</c:v>
                </c:pt>
                <c:pt idx="1">
                  <c:v>Аренда земельных участков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1740</c:v>
                </c:pt>
                <c:pt idx="1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6F-4A46-B30B-56DB256E4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08576"/>
        <c:axId val="100810112"/>
      </c:barChart>
      <c:catAx>
        <c:axId val="1008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810112"/>
        <c:crosses val="autoZero"/>
        <c:auto val="1"/>
        <c:lblAlgn val="ctr"/>
        <c:lblOffset val="100"/>
        <c:noMultiLvlLbl val="0"/>
      </c:catAx>
      <c:valAx>
        <c:axId val="100810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00808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606235065834E-2"/>
          <c:y val="0.14401063384945742"/>
          <c:w val="0.51224652003784654"/>
          <c:h val="0.60085943148239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Факт 2023</c:v>
                </c:pt>
                <c:pt idx="1">
                  <c:v>Факт 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2"/>
                <c:pt idx="0">
                  <c:v>625</c:v>
                </c:pt>
                <c:pt idx="1">
                  <c:v>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D-4331-8E0C-D2135E635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00928896"/>
        <c:axId val="100938880"/>
      </c:barChart>
      <c:catAx>
        <c:axId val="10092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938880"/>
        <c:crosses val="autoZero"/>
        <c:auto val="1"/>
        <c:lblAlgn val="ctr"/>
        <c:lblOffset val="100"/>
        <c:noMultiLvlLbl val="0"/>
      </c:catAx>
      <c:valAx>
        <c:axId val="1009388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092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7793319413468"/>
          <c:y val="3.8687395172196763E-2"/>
          <c:w val="0.71310459579095264"/>
          <c:h val="0.9071912365121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2FB7F"/>
            </a:solidFill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Возврат остатков субсидий прошлых лет</c:v>
                </c:pt>
                <c:pt idx="1">
                  <c:v>Прочие МБТ</c:v>
                </c:pt>
                <c:pt idx="2">
                  <c:v>Субвенции</c:v>
                </c:pt>
                <c:pt idx="3">
                  <c:v>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-6</c:v>
                </c:pt>
                <c:pt idx="1">
                  <c:v>4003</c:v>
                </c:pt>
                <c:pt idx="2">
                  <c:v>123</c:v>
                </c:pt>
                <c:pt idx="3">
                  <c:v>312214</c:v>
                </c:pt>
                <c:pt idx="4">
                  <c:v>58019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1-4169-B23F-D7368AB99A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Возврат остатков субсидий прошлых лет</c:v>
                </c:pt>
                <c:pt idx="1">
                  <c:v>Прочие МБТ</c:v>
                </c:pt>
                <c:pt idx="2">
                  <c:v>Субвенции</c:v>
                </c:pt>
                <c:pt idx="3">
                  <c:v>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-77</c:v>
                </c:pt>
                <c:pt idx="1">
                  <c:v>17649</c:v>
                </c:pt>
                <c:pt idx="2">
                  <c:v>121</c:v>
                </c:pt>
                <c:pt idx="3">
                  <c:v>106174</c:v>
                </c:pt>
                <c:pt idx="4">
                  <c:v>47865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1-4169-B23F-D7368AB9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19136"/>
        <c:axId val="111020672"/>
      </c:barChart>
      <c:catAx>
        <c:axId val="111019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020672"/>
        <c:crosses val="autoZero"/>
        <c:auto val="1"/>
        <c:lblAlgn val="ctr"/>
        <c:lblOffset val="30"/>
        <c:noMultiLvlLbl val="0"/>
      </c:catAx>
      <c:valAx>
        <c:axId val="1110206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101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72816023364331"/>
          <c:y val="0.77111258745754718"/>
          <c:w val="0.18766230793476651"/>
          <c:h val="0.15593139399241762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00869738243114E-2"/>
          <c:y val="8.3656033458082021E-2"/>
          <c:w val="0.66847514005118847"/>
          <c:h val="0.8644229215631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1-C11D-4D90-884A-4CB31FC0525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C11D-4D90-884A-4CB31FC0525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C11D-4D90-884A-4CB31FC0525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A13E-4122-B3D9-C9527765C4C7}"/>
              </c:ext>
            </c:extLst>
          </c:dPt>
          <c:dPt>
            <c:idx val="4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8-2301-4CAC-8AE6-A9BD4687FAE8}"/>
              </c:ext>
            </c:extLst>
          </c:dPt>
          <c:dLbls>
            <c:dLbl>
              <c:idx val="0"/>
              <c:layout>
                <c:manualLayout>
                  <c:x val="0.11105111345026045"/>
                  <c:y val="-0.124864957390256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D-4D90-884A-4CB31FC05259}"/>
                </c:ext>
              </c:extLst>
            </c:dLbl>
            <c:dLbl>
              <c:idx val="2"/>
              <c:layout>
                <c:manualLayout>
                  <c:x val="4.1014531151371388E-2"/>
                  <c:y val="1.17977471935709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D-4D90-884A-4CB31FC052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3E-4122-B3D9-C9527765C4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Возврат остатков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47865</c:v>
                </c:pt>
                <c:pt idx="1">
                  <c:v>106174</c:v>
                </c:pt>
                <c:pt idx="2">
                  <c:v>121</c:v>
                </c:pt>
                <c:pt idx="3">
                  <c:v>17649</c:v>
                </c:pt>
                <c:pt idx="4">
                  <c:v>-77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1D-4D90-884A-4CB31FC052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3.2852245398895478E-3"/>
          <c:y val="0.78425063741777701"/>
          <c:w val="0.89614394057258817"/>
          <c:h val="0.19159335776097297"/>
        </c:manualLayout>
      </c:layout>
      <c:overlay val="0"/>
      <c:txPr>
        <a:bodyPr/>
        <a:lstStyle/>
        <a:p>
          <a:pPr>
            <a:defRPr sz="1399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560224263305628E-3"/>
                  <c:y val="0.3110446744025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1-476A-BBC2-7D3216B08C4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455261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1-476A-BBC2-7D3216B08C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3498312710911054E-2"/>
                  <c:y val="0.2514689048589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1-476A-BBC2-7D3216B08C4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270005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1-476A-BBC2-7D3216B08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1"/>
        <c:axPos val="b"/>
        <c:numFmt formatCode="\О\с\н\о\в\н\о\й" sourceLinked="0"/>
        <c:majorTickMark val="none"/>
        <c:minorTickMark val="none"/>
        <c:tickLblPos val="nextTo"/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8893776073266427"/>
          <c:y val="0.73285079302886957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495398705083122E-2"/>
          <c:y val="1.2868320371054459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9.392133069980426E-4"/>
                  <c:y val="0.28457859611407782"/>
                </c:manualLayout>
              </c:layout>
              <c:tx>
                <c:rich>
                  <a:bodyPr/>
                  <a:lstStyle/>
                  <a:p>
                    <a:fld id="{F2F72324-3621-4DAA-A871-6DB9EF2EC40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28-4C10-933B-6A15A72F266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(профицит)бюджета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8-4C10-933B-6A15A72F26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4.4994375703037125E-3"/>
                  <c:y val="0.13234081197861497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81345048404382"/>
                      <c:h val="0.10134023728603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28-4C10-933B-6A15A72F266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(профицит)бюджета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8-4C10-933B-6A15A72F2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1"/>
        <c:axPos val="b"/>
        <c:numFmt formatCode="\О\с\н\о\в\н\о\й" sourceLinked="0"/>
        <c:majorTickMark val="none"/>
        <c:minorTickMark val="none"/>
        <c:tickLblPos val="low"/>
        <c:crossAx val="6771840"/>
        <c:crosses val="autoZero"/>
        <c:auto val="0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4537151360017006"/>
          <c:y val="0.6931485494352849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6341212350426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0-003D-46E0-AD57-D5CB7178241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03D-46E0-AD57-D5CB7178241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003D-46E0-AD57-D5CB71782410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4174748774286"/>
                      <c:h val="0.1528773072747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03D-46E0-AD57-D5CB71782410}"/>
                </c:ext>
              </c:extLst>
            </c:dLbl>
            <c:dLbl>
              <c:idx val="1"/>
              <c:layout>
                <c:manualLayout>
                  <c:x val="9.5631431071772272E-2"/>
                  <c:y val="2.37075680878388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3D-46E0-AD57-D5CB71782410}"/>
                </c:ext>
              </c:extLst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7010300244862"/>
                      <c:h val="0.1528773072747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03D-46E0-AD57-D5CB7178241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90152</c:v>
                </c:pt>
                <c:pt idx="1">
                  <c:v>9025</c:v>
                </c:pt>
                <c:pt idx="2">
                  <c:v>171732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3D-46E0-AD57-D5CB71782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24">
          <a:noFill/>
        </a:ln>
      </c:spPr>
    </c:plotArea>
    <c:legend>
      <c:legendPos val="r"/>
      <c:layout>
        <c:manualLayout>
          <c:xMode val="edge"/>
          <c:yMode val="edge"/>
          <c:x val="0"/>
          <c:y val="0.74871400184544878"/>
          <c:w val="0.78905826771653542"/>
          <c:h val="0.19892636104861511"/>
        </c:manualLayout>
      </c:layout>
      <c:overlay val="0"/>
      <c:txPr>
        <a:bodyPr/>
        <a:lstStyle/>
        <a:p>
          <a:pPr>
            <a:defRPr sz="1187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82810409145664E-2"/>
          <c:y val="2.50926253761918E-3"/>
          <c:w val="0.81658020746447046"/>
          <c:h val="0.8652870483101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2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990-4C8C-9419-48B7D15483CF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990-4C8C-9419-48B7D15483CF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9990-4C8C-9419-48B7D15483CF}"/>
              </c:ext>
            </c:extLst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990-4C8C-9419-48B7D15483CF}"/>
              </c:ext>
            </c:extLst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9990-4C8C-9419-48B7D15483CF}"/>
              </c:ext>
            </c:extLst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9990-4C8C-9419-48B7D15483CF}"/>
              </c:ext>
            </c:extLst>
          </c:dPt>
          <c:dPt>
            <c:idx val="6"/>
            <c:bubble3D val="0"/>
            <c:explosion val="14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990-4C8C-9419-48B7D15483CF}"/>
              </c:ext>
            </c:extLst>
          </c:dPt>
          <c:dPt>
            <c:idx val="7"/>
            <c:bubble3D val="0"/>
            <c:explosion val="12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9990-4C8C-9419-48B7D15483CF}"/>
              </c:ext>
            </c:extLst>
          </c:dPt>
          <c:dPt>
            <c:idx val="8"/>
            <c:bubble3D val="0"/>
            <c:explosion val="1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9990-4C8C-9419-48B7D15483CF}"/>
              </c:ext>
            </c:extLst>
          </c:dPt>
          <c:dPt>
            <c:idx val="9"/>
            <c:bubble3D val="0"/>
            <c:explosion val="7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90-4C8C-9419-48B7D15483CF}"/>
              </c:ext>
            </c:extLst>
          </c:dPt>
          <c:dLbls>
            <c:dLbl>
              <c:idx val="0"/>
              <c:layout>
                <c:manualLayout>
                  <c:x val="0"/>
                  <c:y val="-1.2546312688095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90-4C8C-9419-48B7D15483CF}"/>
                </c:ext>
              </c:extLst>
            </c:dLbl>
            <c:dLbl>
              <c:idx val="1"/>
              <c:layout>
                <c:manualLayout>
                  <c:x val="0.27468213136783415"/>
                  <c:y val="-8.042344496851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90-4C8C-9419-48B7D15483CF}"/>
                </c:ext>
              </c:extLst>
            </c:dLbl>
            <c:dLbl>
              <c:idx val="2"/>
              <c:layout>
                <c:manualLayout>
                  <c:x val="0.37171657994886254"/>
                  <c:y val="4.2500387256265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90-4C8C-9419-48B7D15483CF}"/>
                </c:ext>
              </c:extLst>
            </c:dLbl>
            <c:dLbl>
              <c:idx val="3"/>
              <c:layout>
                <c:manualLayout>
                  <c:x val="0.28811767040213049"/>
                  <c:y val="5.6085771730608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90-4C8C-9419-48B7D15483CF}"/>
                </c:ext>
              </c:extLst>
            </c:dLbl>
            <c:dLbl>
              <c:idx val="4"/>
              <c:layout>
                <c:manualLayout>
                  <c:x val="0.49562210659848355"/>
                  <c:y val="0.172815084342834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90-4C8C-9419-48B7D15483CF}"/>
                </c:ext>
              </c:extLst>
            </c:dLbl>
            <c:dLbl>
              <c:idx val="5"/>
              <c:layout>
                <c:manualLayout>
                  <c:x val="0.26124659233353797"/>
                  <c:y val="0.154956050365443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90-4C8C-9419-48B7D15483CF}"/>
                </c:ext>
              </c:extLst>
            </c:dLbl>
            <c:dLbl>
              <c:idx val="6"/>
              <c:layout>
                <c:manualLayout>
                  <c:x val="9.8585001471679368E-2"/>
                  <c:y val="0.15057590538934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90-4C8C-9419-48B7D15483CF}"/>
                </c:ext>
              </c:extLst>
            </c:dLbl>
            <c:dLbl>
              <c:idx val="7"/>
              <c:layout>
                <c:manualLayout>
                  <c:x val="-0.1102375986330779"/>
                  <c:y val="0.122502789825750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90-4C8C-9419-48B7D15483CF}"/>
                </c:ext>
              </c:extLst>
            </c:dLbl>
            <c:dLbl>
              <c:idx val="8"/>
              <c:layout>
                <c:manualLayout>
                  <c:x val="-8.3598909546732172E-2"/>
                  <c:y val="1.5172542424319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90-4C8C-9419-48B7D15483CF}"/>
                </c:ext>
              </c:extLst>
            </c:dLbl>
            <c:dLbl>
              <c:idx val="9"/>
              <c:layout>
                <c:manualLayout>
                  <c:x val="-2.9375048781703404E-2"/>
                  <c:y val="0.482874381970612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90-4C8C-9419-48B7D1548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Сельскохозяйственный налог</c:v>
                </c:pt>
                <c:pt idx="5">
                  <c:v>Доходы от использования имущества</c:v>
                </c:pt>
                <c:pt idx="6">
                  <c:v>Штрафы, санкции, возмещение ущерба</c:v>
                </c:pt>
                <c:pt idx="7">
                  <c:v>Доходы от оказания платных услуг и компенсации затрат</c:v>
                </c:pt>
                <c:pt idx="8">
                  <c:v>Прочие неналоговые доходы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67557</c:v>
                </c:pt>
                <c:pt idx="1">
                  <c:v>10013</c:v>
                </c:pt>
                <c:pt idx="2">
                  <c:v>4212</c:v>
                </c:pt>
                <c:pt idx="3">
                  <c:v>8369</c:v>
                </c:pt>
                <c:pt idx="4">
                  <c:v>1</c:v>
                </c:pt>
                <c:pt idx="5">
                  <c:v>5138</c:v>
                </c:pt>
                <c:pt idx="6">
                  <c:v>1641</c:v>
                </c:pt>
                <c:pt idx="7">
                  <c:v>186</c:v>
                </c:pt>
                <c:pt idx="8">
                  <c:v>2060</c:v>
                </c:pt>
                <c:pt idx="9">
                  <c:v>171732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0-4C8C-9419-48B7D1548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3611894362514"/>
          <c:y val="1.8008608611388862E-2"/>
          <c:w val="0.74986393569456478"/>
          <c:h val="0.9479413128695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1"/>
              <c:layout>
                <c:manualLayout>
                  <c:x val="-1.0328283083331036E-3"/>
                  <c:y val="-2.44957350417845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C-4DB3-9167-B67048EA79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использования имущества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Единый сельскохозяйственный налог</c:v>
                </c:pt>
                <c:pt idx="6">
                  <c:v>Акцизы по подакцизным товарам</c:v>
                </c:pt>
                <c:pt idx="7">
                  <c:v>НДФЛ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625</c:v>
                </c:pt>
                <c:pt idx="1">
                  <c:v>91</c:v>
                </c:pt>
                <c:pt idx="2">
                  <c:v>3473</c:v>
                </c:pt>
                <c:pt idx="3">
                  <c:v>3771</c:v>
                </c:pt>
                <c:pt idx="4">
                  <c:v>8645</c:v>
                </c:pt>
                <c:pt idx="5">
                  <c:v>11</c:v>
                </c:pt>
                <c:pt idx="6">
                  <c:v>8855</c:v>
                </c:pt>
                <c:pt idx="7">
                  <c:v>57888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0-4B7C-AD08-5A16091920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использования имущества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Единый сельскохозяйственный налог</c:v>
                </c:pt>
                <c:pt idx="6">
                  <c:v>Акцизы по подакцизным товарам</c:v>
                </c:pt>
                <c:pt idx="7">
                  <c:v>НДФЛ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1641</c:v>
                </c:pt>
                <c:pt idx="1">
                  <c:v>186</c:v>
                </c:pt>
                <c:pt idx="2">
                  <c:v>5138</c:v>
                </c:pt>
                <c:pt idx="3">
                  <c:v>4212</c:v>
                </c:pt>
                <c:pt idx="4">
                  <c:v>8369</c:v>
                </c:pt>
                <c:pt idx="5">
                  <c:v>1</c:v>
                </c:pt>
                <c:pt idx="6">
                  <c:v>10013</c:v>
                </c:pt>
                <c:pt idx="7">
                  <c:v>67557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0-4B7C-AD08-5A1609192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7008"/>
        <c:axId val="16668544"/>
      </c:barChart>
      <c:catAx>
        <c:axId val="16667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68544"/>
        <c:crosses val="autoZero"/>
        <c:auto val="1"/>
        <c:lblAlgn val="ctr"/>
        <c:lblOffset val="100"/>
        <c:noMultiLvlLbl val="0"/>
      </c:catAx>
      <c:valAx>
        <c:axId val="166685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6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14237169240151"/>
          <c:y val="0.16952726703205817"/>
          <c:w val="0.29986411493464171"/>
          <c:h val="0.1170012509434877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aseline="0" dirty="0">
                <a:solidFill>
                  <a:srgbClr val="FF0000"/>
                </a:solidFill>
              </a:rPr>
              <a:t>Структура налоговых и неналоговых доходов бюджета 2024 год</a:t>
            </a:r>
          </a:p>
        </c:rich>
      </c:tx>
      <c:overlay val="0"/>
    </c:title>
    <c:autoTitleDeleted val="0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6422814619"/>
          <c:y val="0.27095123759051648"/>
          <c:w val="0.80692788520573733"/>
          <c:h val="0.669214200080588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бюджета 2020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1D0-49F9-92A7-D32131A9B4B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51D0-49F9-92A7-D32131A9B4B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1D0-49F9-92A7-D32131A9B4B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51D0-49F9-92A7-D32131A9B4B0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09-51D0-49F9-92A7-D32131A9B4B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51D0-49F9-92A7-D32131A9B4B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51D0-49F9-92A7-D32131A9B4B0}"/>
              </c:ext>
            </c:extLst>
          </c:dPt>
          <c:dLbls>
            <c:dLbl>
              <c:idx val="0"/>
              <c:layout>
                <c:manualLayout>
                  <c:x val="-0.20836159530032725"/>
                  <c:y val="-0.115101846063538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0-49F9-92A7-D32131A9B4B0}"/>
                </c:ext>
              </c:extLst>
            </c:dLbl>
            <c:dLbl>
              <c:idx val="1"/>
              <c:layout>
                <c:manualLayout>
                  <c:x val="2.4107945121107392E-3"/>
                  <c:y val="-5.38887055667114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0-49F9-92A7-D32131A9B4B0}"/>
                </c:ext>
              </c:extLst>
            </c:dLbl>
            <c:dLbl>
              <c:idx val="2"/>
              <c:layout>
                <c:manualLayout>
                  <c:x val="-3.0269053925782125E-2"/>
                  <c:y val="-4.73054818121370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D0-49F9-92A7-D32131A9B4B0}"/>
                </c:ext>
              </c:extLst>
            </c:dLbl>
            <c:dLbl>
              <c:idx val="3"/>
              <c:layout>
                <c:manualLayout>
                  <c:x val="2.0965019481266212E-3"/>
                  <c:y val="-3.9686562604155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D0-49F9-92A7-D32131A9B4B0}"/>
                </c:ext>
              </c:extLst>
            </c:dLbl>
            <c:dLbl>
              <c:idx val="4"/>
              <c:layout>
                <c:manualLayout>
                  <c:x val="-0.1083915846218005"/>
                  <c:y val="-0.144346566897625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D0-49F9-92A7-D32131A9B4B0}"/>
                </c:ext>
              </c:extLst>
            </c:dLbl>
            <c:dLbl>
              <c:idx val="5"/>
              <c:layout>
                <c:manualLayout>
                  <c:x val="7.7667539863991719E-2"/>
                  <c:y val="-6.26223951899208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D0-49F9-92A7-D32131A9B4B0}"/>
                </c:ext>
              </c:extLst>
            </c:dLbl>
            <c:dLbl>
              <c:idx val="6"/>
              <c:layout>
                <c:manualLayout>
                  <c:x val="0.25101767444942763"/>
                  <c:y val="-0.115692161899092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D0-49F9-92A7-D32131A9B4B0}"/>
                </c:ext>
              </c:extLst>
            </c:dLbl>
            <c:dLbl>
              <c:idx val="7"/>
              <c:layout>
                <c:manualLayout>
                  <c:x val="0.14227683278855954"/>
                  <c:y val="2.00796511830360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D4-4A12-B07C-C8EB6C67FE3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 и компенсации затрат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0.68100000000000005</c:v>
                </c:pt>
                <c:pt idx="1">
                  <c:v>0.10100000000000001</c:v>
                </c:pt>
                <c:pt idx="2">
                  <c:v>8.4000000000000005E-2</c:v>
                </c:pt>
                <c:pt idx="3">
                  <c:v>4.2000000000000003E-2</c:v>
                </c:pt>
                <c:pt idx="4">
                  <c:v>5.1999999999999998E-2</c:v>
                </c:pt>
                <c:pt idx="5">
                  <c:v>2E-3</c:v>
                </c:pt>
                <c:pt idx="6">
                  <c:v>1.7000000000000001E-2</c:v>
                </c:pt>
                <c:pt idx="7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D0-49F9-92A7-D32131A9B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aseline="0" dirty="0">
                <a:solidFill>
                  <a:srgbClr val="FF0000"/>
                </a:solidFill>
              </a:rPr>
              <a:t>Структура налоговых и неналоговых доходов бюджета 2023 год</a:t>
            </a:r>
          </a:p>
        </c:rich>
      </c:tx>
      <c:overlay val="0"/>
    </c:title>
    <c:autoTitleDeleted val="0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6422814619"/>
          <c:y val="0.27095123759051648"/>
          <c:w val="0.80692788520573733"/>
          <c:h val="0.669214200080588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бюджета 2020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016-4578-9E6D-A3655ECE274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016-4578-9E6D-A3655ECE274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016-4578-9E6D-A3655ECE274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E016-4578-9E6D-A3655ECE274C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09-E016-4578-9E6D-A3655ECE274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E016-4578-9E6D-A3655ECE274C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E016-4578-9E6D-A3655ECE274C}"/>
              </c:ext>
            </c:extLst>
          </c:dPt>
          <c:dLbls>
            <c:dLbl>
              <c:idx val="0"/>
              <c:layout>
                <c:manualLayout>
                  <c:x val="-0.19598480285816208"/>
                  <c:y val="-0.120366601057594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6-4578-9E6D-A3655ECE274C}"/>
                </c:ext>
              </c:extLst>
            </c:dLbl>
            <c:dLbl>
              <c:idx val="1"/>
              <c:layout>
                <c:manualLayout>
                  <c:x val="3.0258577506982652E-2"/>
                  <c:y val="-3.81666191720192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6-4578-9E6D-A3655ECE274C}"/>
                </c:ext>
              </c:extLst>
            </c:dLbl>
            <c:dLbl>
              <c:idx val="2"/>
              <c:layout>
                <c:manualLayout>
                  <c:x val="-1.7892261483616837E-2"/>
                  <c:y val="-2.09817068418600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6-4578-9E6D-A3655ECE274C}"/>
                </c:ext>
              </c:extLst>
            </c:dLbl>
            <c:dLbl>
              <c:idx val="3"/>
              <c:layout>
                <c:manualLayout>
                  <c:x val="-0.11548302625244368"/>
                  <c:y val="-7.6539795744088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16-4578-9E6D-A3655ECE274C}"/>
                </c:ext>
              </c:extLst>
            </c:dLbl>
            <c:dLbl>
              <c:idx val="4"/>
              <c:layout>
                <c:manualLayout>
                  <c:x val="-4.043629655184517E-2"/>
                  <c:y val="-0.102650700502597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16-4578-9E6D-A3655ECE274C}"/>
                </c:ext>
              </c:extLst>
            </c:dLbl>
            <c:dLbl>
              <c:idx val="5"/>
              <c:layout>
                <c:manualLayout>
                  <c:x val="3.7442964426954509E-2"/>
                  <c:y val="-6.26223951899208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16-4578-9E6D-A3655ECE274C}"/>
                </c:ext>
              </c:extLst>
            </c:dLbl>
            <c:dLbl>
              <c:idx val="6"/>
              <c:layout>
                <c:manualLayout>
                  <c:x val="0.24173508011780367"/>
                  <c:y val="-6.40480224540384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16-4578-9E6D-A3655ECE274C}"/>
                </c:ext>
              </c:extLst>
            </c:dLbl>
            <c:dLbl>
              <c:idx val="7"/>
              <c:layout>
                <c:manualLayout>
                  <c:x val="0.21963178555209265"/>
                  <c:y val="7.53595786206175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16-4578-9E6D-A3655ECE274C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 и компенсации затрат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0.68700000000000006</c:v>
                </c:pt>
                <c:pt idx="1">
                  <c:v>0.105</c:v>
                </c:pt>
                <c:pt idx="2">
                  <c:v>0.10299999999999999</c:v>
                </c:pt>
                <c:pt idx="3">
                  <c:v>4.4999999999999998E-2</c:v>
                </c:pt>
                <c:pt idx="4">
                  <c:v>4.1000000000000002E-2</c:v>
                </c:pt>
                <c:pt idx="5">
                  <c:v>1E-3</c:v>
                </c:pt>
                <c:pt idx="6">
                  <c:v>7.0000000000000001E-3</c:v>
                </c:pt>
                <c:pt idx="7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16-4578-9E6D-A3655ECE2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97127348756751E-2"/>
          <c:y val="3.0866359269839369E-2"/>
          <c:w val="0.93657193319394594"/>
          <c:h val="0.86745318068221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 года 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3-C324-46F8-9119-7C7A26E09B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6F8-9119-7C7A26E09B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2024 года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4-46F8-9119-7C7A26E09B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2024 года 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4-46F8-9119-7C7A26E09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15961800"/>
        <c:axId val="815956224"/>
      </c:barChart>
      <c:catAx>
        <c:axId val="81596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5956224"/>
        <c:crosses val="autoZero"/>
        <c:auto val="1"/>
        <c:lblAlgn val="ctr"/>
        <c:lblOffset val="100"/>
        <c:noMultiLvlLbl val="0"/>
      </c:catAx>
      <c:valAx>
        <c:axId val="815956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96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6724F-9FCA-4009-BE31-A474C78C4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3921B-E7E3-4A67-BF18-8824C21916F9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5 173 т.р.</a:t>
          </a:r>
        </a:p>
      </dgm:t>
    </dgm:pt>
    <dgm:pt modelId="{7119F89C-CC76-461E-B3D4-71E16845FA3A}" type="parTrans" cxnId="{819942AD-61D0-42A3-A66F-8DE11B8884DC}">
      <dgm:prSet/>
      <dgm:spPr/>
      <dgm:t>
        <a:bodyPr/>
        <a:lstStyle/>
        <a:p>
          <a:endParaRPr lang="ru-RU"/>
        </a:p>
      </dgm:t>
    </dgm:pt>
    <dgm:pt modelId="{277C3188-BD67-4509-BBDE-425D928A6B78}" type="sibTrans" cxnId="{819942AD-61D0-42A3-A66F-8DE11B8884D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CAC2C0A-2363-4AED-B452-EDB613998F34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т.р.</a:t>
          </a:r>
        </a:p>
      </dgm:t>
    </dgm:pt>
    <dgm:pt modelId="{7C2E4978-F39B-4538-9464-0AB3826E1162}" type="parTrans" cxnId="{71EC2D22-1AC5-4A5D-9598-2F27B1803CBF}">
      <dgm:prSet/>
      <dgm:spPr/>
      <dgm:t>
        <a:bodyPr/>
        <a:lstStyle/>
        <a:p>
          <a:endParaRPr lang="ru-RU"/>
        </a:p>
      </dgm:t>
    </dgm:pt>
    <dgm:pt modelId="{5AB97D58-D82A-4C60-B2C4-DDFD5AE1C664}" type="sibTrans" cxnId="{71EC2D22-1AC5-4A5D-9598-2F27B1803CB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FC9EB8-41A3-4E39-BDDA-EB32245205F7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-563 т.р</a:t>
          </a:r>
        </a:p>
      </dgm:t>
    </dgm:pt>
    <dgm:pt modelId="{8AAB37BB-3AA1-4D35-9155-D490408C447F}" type="parTrans" cxnId="{CF760274-9AC8-479C-8572-4D400B0A0CF0}">
      <dgm:prSet/>
      <dgm:spPr/>
      <dgm:t>
        <a:bodyPr/>
        <a:lstStyle/>
        <a:p>
          <a:endParaRPr lang="ru-RU"/>
        </a:p>
      </dgm:t>
    </dgm:pt>
    <dgm:pt modelId="{D0C400BA-082F-4A97-8E7A-864569A94238}" type="sibTrans" cxnId="{CF760274-9AC8-479C-8572-4D400B0A0CF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F23D74-3B1A-4AFD-8D05-A747A3230683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5 373т.р.</a:t>
          </a:r>
        </a:p>
      </dgm:t>
    </dgm:pt>
    <dgm:pt modelId="{A56C721E-6BCD-42EC-8F63-EC790FD113FC}" type="parTrans" cxnId="{9DF9BA7E-53DF-45FB-959C-7E1566EA873B}">
      <dgm:prSet/>
      <dgm:spPr/>
      <dgm:t>
        <a:bodyPr/>
        <a:lstStyle/>
        <a:p>
          <a:endParaRPr lang="ru-RU"/>
        </a:p>
      </dgm:t>
    </dgm:pt>
    <dgm:pt modelId="{3DE11F48-9F5E-4B2B-9813-44EA54DF140E}" type="sibTrans" cxnId="{9DF9BA7E-53DF-45FB-959C-7E1566EA873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8ACBF4F-4089-4956-B31B-22E0DED26D89}" type="pres">
      <dgm:prSet presAssocID="{3106724F-9FCA-4009-BE31-A474C78C4B11}" presName="cycle" presStyleCnt="0">
        <dgm:presLayoutVars>
          <dgm:dir/>
          <dgm:resizeHandles val="exact"/>
        </dgm:presLayoutVars>
      </dgm:prSet>
      <dgm:spPr/>
    </dgm:pt>
    <dgm:pt modelId="{6AB09B43-FD44-4E86-B551-88E03063066E}" type="pres">
      <dgm:prSet presAssocID="{2713921B-E7E3-4A67-BF18-8824C21916F9}" presName="node" presStyleLbl="node1" presStyleIdx="0" presStyleCnt="4">
        <dgm:presLayoutVars>
          <dgm:bulletEnabled val="1"/>
        </dgm:presLayoutVars>
      </dgm:prSet>
      <dgm:spPr/>
    </dgm:pt>
    <dgm:pt modelId="{5CD83DF0-5235-43D2-81CE-D9F6941A0293}" type="pres">
      <dgm:prSet presAssocID="{2713921B-E7E3-4A67-BF18-8824C21916F9}" presName="spNode" presStyleCnt="0"/>
      <dgm:spPr/>
    </dgm:pt>
    <dgm:pt modelId="{B0762F29-E64A-422B-871B-A4CF5F97CD0B}" type="pres">
      <dgm:prSet presAssocID="{277C3188-BD67-4509-BBDE-425D928A6B78}" presName="sibTrans" presStyleLbl="sibTrans1D1" presStyleIdx="0" presStyleCnt="4"/>
      <dgm:spPr/>
    </dgm:pt>
    <dgm:pt modelId="{B0B96A19-63BE-4010-A54D-594FF80AE2F3}" type="pres">
      <dgm:prSet presAssocID="{5CAC2C0A-2363-4AED-B452-EDB613998F34}" presName="node" presStyleLbl="node1" presStyleIdx="1" presStyleCnt="4">
        <dgm:presLayoutVars>
          <dgm:bulletEnabled val="1"/>
        </dgm:presLayoutVars>
      </dgm:prSet>
      <dgm:spPr/>
    </dgm:pt>
    <dgm:pt modelId="{50324FCB-DDD8-45FC-BCF7-3B72C0DDBAD1}" type="pres">
      <dgm:prSet presAssocID="{5CAC2C0A-2363-4AED-B452-EDB613998F34}" presName="spNode" presStyleCnt="0"/>
      <dgm:spPr/>
    </dgm:pt>
    <dgm:pt modelId="{6471E7D8-2099-4752-B607-D64B043E9A84}" type="pres">
      <dgm:prSet presAssocID="{5AB97D58-D82A-4C60-B2C4-DDFD5AE1C664}" presName="sibTrans" presStyleLbl="sibTrans1D1" presStyleIdx="1" presStyleCnt="4"/>
      <dgm:spPr/>
    </dgm:pt>
    <dgm:pt modelId="{20F677EB-71DB-4CF9-96B9-60CABA54D2B5}" type="pres">
      <dgm:prSet presAssocID="{D1FC9EB8-41A3-4E39-BDDA-EB32245205F7}" presName="node" presStyleLbl="node1" presStyleIdx="2" presStyleCnt="4">
        <dgm:presLayoutVars>
          <dgm:bulletEnabled val="1"/>
        </dgm:presLayoutVars>
      </dgm:prSet>
      <dgm:spPr/>
    </dgm:pt>
    <dgm:pt modelId="{20C7CBDD-8814-4209-B0CA-6DA45AEE0860}" type="pres">
      <dgm:prSet presAssocID="{D1FC9EB8-41A3-4E39-BDDA-EB32245205F7}" presName="spNode" presStyleCnt="0"/>
      <dgm:spPr/>
    </dgm:pt>
    <dgm:pt modelId="{4E9A822B-CB10-4798-B731-5AFAD17D1A42}" type="pres">
      <dgm:prSet presAssocID="{D0C400BA-082F-4A97-8E7A-864569A94238}" presName="sibTrans" presStyleLbl="sibTrans1D1" presStyleIdx="2" presStyleCnt="4"/>
      <dgm:spPr/>
    </dgm:pt>
    <dgm:pt modelId="{8813C21D-91C9-4944-BA7D-AC23B41214FF}" type="pres">
      <dgm:prSet presAssocID="{31F23D74-3B1A-4AFD-8D05-A747A3230683}" presName="node" presStyleLbl="node1" presStyleIdx="3" presStyleCnt="4">
        <dgm:presLayoutVars>
          <dgm:bulletEnabled val="1"/>
        </dgm:presLayoutVars>
      </dgm:prSet>
      <dgm:spPr/>
    </dgm:pt>
    <dgm:pt modelId="{4DFCCE77-5505-4002-B9AE-4585C9CFEC8D}" type="pres">
      <dgm:prSet presAssocID="{31F23D74-3B1A-4AFD-8D05-A747A3230683}" presName="spNode" presStyleCnt="0"/>
      <dgm:spPr/>
    </dgm:pt>
    <dgm:pt modelId="{A46C5569-CF66-4B36-B1A5-2122A787B064}" type="pres">
      <dgm:prSet presAssocID="{3DE11F48-9F5E-4B2B-9813-44EA54DF140E}" presName="sibTrans" presStyleLbl="sibTrans1D1" presStyleIdx="3" presStyleCnt="4"/>
      <dgm:spPr/>
    </dgm:pt>
  </dgm:ptLst>
  <dgm:cxnLst>
    <dgm:cxn modelId="{97C0DA0C-12DB-42B9-AF5F-51F8F53A7F03}" type="presOf" srcId="{5AB97D58-D82A-4C60-B2C4-DDFD5AE1C664}" destId="{6471E7D8-2099-4752-B607-D64B043E9A84}" srcOrd="0" destOrd="0" presId="urn:microsoft.com/office/officeart/2005/8/layout/cycle6"/>
    <dgm:cxn modelId="{71EC2D22-1AC5-4A5D-9598-2F27B1803CBF}" srcId="{3106724F-9FCA-4009-BE31-A474C78C4B11}" destId="{5CAC2C0A-2363-4AED-B452-EDB613998F34}" srcOrd="1" destOrd="0" parTransId="{7C2E4978-F39B-4538-9464-0AB3826E1162}" sibTransId="{5AB97D58-D82A-4C60-B2C4-DDFD5AE1C664}"/>
    <dgm:cxn modelId="{9F9FF56F-1268-42EB-B40B-0FB34864FA7A}" type="presOf" srcId="{3106724F-9FCA-4009-BE31-A474C78C4B11}" destId="{88ACBF4F-4089-4956-B31B-22E0DED26D89}" srcOrd="0" destOrd="0" presId="urn:microsoft.com/office/officeart/2005/8/layout/cycle6"/>
    <dgm:cxn modelId="{CF760274-9AC8-479C-8572-4D400B0A0CF0}" srcId="{3106724F-9FCA-4009-BE31-A474C78C4B11}" destId="{D1FC9EB8-41A3-4E39-BDDA-EB32245205F7}" srcOrd="2" destOrd="0" parTransId="{8AAB37BB-3AA1-4D35-9155-D490408C447F}" sibTransId="{D0C400BA-082F-4A97-8E7A-864569A94238}"/>
    <dgm:cxn modelId="{F9BFC677-464C-4CEF-84B3-3789A0B8F951}" type="presOf" srcId="{31F23D74-3B1A-4AFD-8D05-A747A3230683}" destId="{8813C21D-91C9-4944-BA7D-AC23B41214FF}" srcOrd="0" destOrd="0" presId="urn:microsoft.com/office/officeart/2005/8/layout/cycle6"/>
    <dgm:cxn modelId="{9DF9BA7E-53DF-45FB-959C-7E1566EA873B}" srcId="{3106724F-9FCA-4009-BE31-A474C78C4B11}" destId="{31F23D74-3B1A-4AFD-8D05-A747A3230683}" srcOrd="3" destOrd="0" parTransId="{A56C721E-6BCD-42EC-8F63-EC790FD113FC}" sibTransId="{3DE11F48-9F5E-4B2B-9813-44EA54DF140E}"/>
    <dgm:cxn modelId="{BAB9CC8D-34D9-4D1A-9EEC-01D63B4DD12A}" type="presOf" srcId="{D1FC9EB8-41A3-4E39-BDDA-EB32245205F7}" destId="{20F677EB-71DB-4CF9-96B9-60CABA54D2B5}" srcOrd="0" destOrd="0" presId="urn:microsoft.com/office/officeart/2005/8/layout/cycle6"/>
    <dgm:cxn modelId="{819942AD-61D0-42A3-A66F-8DE11B8884DC}" srcId="{3106724F-9FCA-4009-BE31-A474C78C4B11}" destId="{2713921B-E7E3-4A67-BF18-8824C21916F9}" srcOrd="0" destOrd="0" parTransId="{7119F89C-CC76-461E-B3D4-71E16845FA3A}" sibTransId="{277C3188-BD67-4509-BBDE-425D928A6B78}"/>
    <dgm:cxn modelId="{AD1252AE-E824-4675-83FC-4B44EF0FF811}" type="presOf" srcId="{2713921B-E7E3-4A67-BF18-8824C21916F9}" destId="{6AB09B43-FD44-4E86-B551-88E03063066E}" srcOrd="0" destOrd="0" presId="urn:microsoft.com/office/officeart/2005/8/layout/cycle6"/>
    <dgm:cxn modelId="{C612E7C5-ECAC-4B26-A99B-91795FAB339F}" type="presOf" srcId="{5CAC2C0A-2363-4AED-B452-EDB613998F34}" destId="{B0B96A19-63BE-4010-A54D-594FF80AE2F3}" srcOrd="0" destOrd="0" presId="urn:microsoft.com/office/officeart/2005/8/layout/cycle6"/>
    <dgm:cxn modelId="{1254DCC7-90B5-49EC-942E-9B6154F7566D}" type="presOf" srcId="{D0C400BA-082F-4A97-8E7A-864569A94238}" destId="{4E9A822B-CB10-4798-B731-5AFAD17D1A42}" srcOrd="0" destOrd="0" presId="urn:microsoft.com/office/officeart/2005/8/layout/cycle6"/>
    <dgm:cxn modelId="{1EA136FA-855B-4148-B394-C38FF36BFF98}" type="presOf" srcId="{3DE11F48-9F5E-4B2B-9813-44EA54DF140E}" destId="{A46C5569-CF66-4B36-B1A5-2122A787B064}" srcOrd="0" destOrd="0" presId="urn:microsoft.com/office/officeart/2005/8/layout/cycle6"/>
    <dgm:cxn modelId="{E4366CFF-6C22-48F9-A97D-67039A4B7B44}" type="presOf" srcId="{277C3188-BD67-4509-BBDE-425D928A6B78}" destId="{B0762F29-E64A-422B-871B-A4CF5F97CD0B}" srcOrd="0" destOrd="0" presId="urn:microsoft.com/office/officeart/2005/8/layout/cycle6"/>
    <dgm:cxn modelId="{1CA0EA5E-63FD-415D-8908-18A6F4873C25}" type="presParOf" srcId="{88ACBF4F-4089-4956-B31B-22E0DED26D89}" destId="{6AB09B43-FD44-4E86-B551-88E03063066E}" srcOrd="0" destOrd="0" presId="urn:microsoft.com/office/officeart/2005/8/layout/cycle6"/>
    <dgm:cxn modelId="{9A730A11-A3DC-4335-9B4A-40B99024C3CC}" type="presParOf" srcId="{88ACBF4F-4089-4956-B31B-22E0DED26D89}" destId="{5CD83DF0-5235-43D2-81CE-D9F6941A0293}" srcOrd="1" destOrd="0" presId="urn:microsoft.com/office/officeart/2005/8/layout/cycle6"/>
    <dgm:cxn modelId="{5D36566E-268A-4314-8F67-5B8EDE5A5F7C}" type="presParOf" srcId="{88ACBF4F-4089-4956-B31B-22E0DED26D89}" destId="{B0762F29-E64A-422B-871B-A4CF5F97CD0B}" srcOrd="2" destOrd="0" presId="urn:microsoft.com/office/officeart/2005/8/layout/cycle6"/>
    <dgm:cxn modelId="{9FED2299-B424-4077-A5E6-A01763A50E7F}" type="presParOf" srcId="{88ACBF4F-4089-4956-B31B-22E0DED26D89}" destId="{B0B96A19-63BE-4010-A54D-594FF80AE2F3}" srcOrd="3" destOrd="0" presId="urn:microsoft.com/office/officeart/2005/8/layout/cycle6"/>
    <dgm:cxn modelId="{EB42872B-26A7-46EA-9B96-F1AB699FF986}" type="presParOf" srcId="{88ACBF4F-4089-4956-B31B-22E0DED26D89}" destId="{50324FCB-DDD8-45FC-BCF7-3B72C0DDBAD1}" srcOrd="4" destOrd="0" presId="urn:microsoft.com/office/officeart/2005/8/layout/cycle6"/>
    <dgm:cxn modelId="{F0E548C5-5ACF-4249-9386-6E454FBCBFB7}" type="presParOf" srcId="{88ACBF4F-4089-4956-B31B-22E0DED26D89}" destId="{6471E7D8-2099-4752-B607-D64B043E9A84}" srcOrd="5" destOrd="0" presId="urn:microsoft.com/office/officeart/2005/8/layout/cycle6"/>
    <dgm:cxn modelId="{0EA81B95-80BE-413C-A2B4-B0B73147A3E6}" type="presParOf" srcId="{88ACBF4F-4089-4956-B31B-22E0DED26D89}" destId="{20F677EB-71DB-4CF9-96B9-60CABA54D2B5}" srcOrd="6" destOrd="0" presId="urn:microsoft.com/office/officeart/2005/8/layout/cycle6"/>
    <dgm:cxn modelId="{ACB49429-A208-48B1-B9F1-64A8F7763586}" type="presParOf" srcId="{88ACBF4F-4089-4956-B31B-22E0DED26D89}" destId="{20C7CBDD-8814-4209-B0CA-6DA45AEE0860}" srcOrd="7" destOrd="0" presId="urn:microsoft.com/office/officeart/2005/8/layout/cycle6"/>
    <dgm:cxn modelId="{5590B09C-D5AC-4638-B656-5A94105BE802}" type="presParOf" srcId="{88ACBF4F-4089-4956-B31B-22E0DED26D89}" destId="{4E9A822B-CB10-4798-B731-5AFAD17D1A42}" srcOrd="8" destOrd="0" presId="urn:microsoft.com/office/officeart/2005/8/layout/cycle6"/>
    <dgm:cxn modelId="{9A3F9498-9731-4B42-880F-15173F973FF3}" type="presParOf" srcId="{88ACBF4F-4089-4956-B31B-22E0DED26D89}" destId="{8813C21D-91C9-4944-BA7D-AC23B41214FF}" srcOrd="9" destOrd="0" presId="urn:microsoft.com/office/officeart/2005/8/layout/cycle6"/>
    <dgm:cxn modelId="{EFFEB1C0-1A73-4092-92B3-70A2DF0CEF1F}" type="presParOf" srcId="{88ACBF4F-4089-4956-B31B-22E0DED26D89}" destId="{4DFCCE77-5505-4002-B9AE-4585C9CFEC8D}" srcOrd="10" destOrd="0" presId="urn:microsoft.com/office/officeart/2005/8/layout/cycle6"/>
    <dgm:cxn modelId="{84ACBF2B-5D93-436D-8E63-23A3895F36F9}" type="presParOf" srcId="{88ACBF4F-4089-4956-B31B-22E0DED26D89}" destId="{A46C5569-CF66-4B36-B1A5-2122A787B064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6724F-9FCA-4009-BE31-A474C78C4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F23D74-3B1A-4AFD-8D05-A747A3230683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4 588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56C721E-6BCD-42EC-8F63-EC790FD113FC}" type="parTrans" cxnId="{9DF9BA7E-53DF-45FB-959C-7E1566EA873B}">
      <dgm:prSet/>
      <dgm:spPr/>
      <dgm:t>
        <a:bodyPr/>
        <a:lstStyle/>
        <a:p>
          <a:endParaRPr lang="ru-RU"/>
        </a:p>
      </dgm:t>
    </dgm:pt>
    <dgm:pt modelId="{3DE11F48-9F5E-4B2B-9813-44EA54DF140E}" type="sibTrans" cxnId="{9DF9BA7E-53DF-45FB-959C-7E1566EA873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C17205-0DB1-4B5E-85AD-E657CEAE73B6}">
      <dgm:prSet phldrT="[Текст]"/>
      <dgm:spPr>
        <a:solidFill>
          <a:srgbClr val="3FE3F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т.р.</a:t>
          </a:r>
        </a:p>
      </dgm:t>
    </dgm:pt>
    <dgm:pt modelId="{3D4E503E-5388-4D84-9F0C-2FDD2C9D0784}" type="parTrans" cxnId="{73F4C650-73BA-405B-9FFE-DFAB6505613D}">
      <dgm:prSet/>
      <dgm:spPr/>
      <dgm:t>
        <a:bodyPr/>
        <a:lstStyle/>
        <a:p>
          <a:endParaRPr lang="ru-RU"/>
        </a:p>
      </dgm:t>
    </dgm:pt>
    <dgm:pt modelId="{55978306-E9E1-4A59-B4B2-DEE04BE3747B}" type="sibTrans" cxnId="{73F4C650-73BA-405B-9FFE-DFAB6505613D}">
      <dgm:prSet/>
      <dgm:spPr/>
      <dgm:t>
        <a:bodyPr/>
        <a:lstStyle/>
        <a:p>
          <a:endParaRPr lang="ru-RU"/>
        </a:p>
      </dgm:t>
    </dgm:pt>
    <dgm:pt modelId="{722ADF45-A2D7-48D0-87C8-7C19D971FE61}">
      <dgm:prSet phldrT="[Текст]"/>
      <dgm:spPr>
        <a:solidFill>
          <a:srgbClr val="3FE3F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-499 т.р</a:t>
          </a:r>
        </a:p>
      </dgm:t>
    </dgm:pt>
    <dgm:pt modelId="{DB2D8320-CBB8-469E-98ED-2159197E6F2D}" type="parTrans" cxnId="{144AF077-4106-46F7-B279-78C5028C0A41}">
      <dgm:prSet/>
      <dgm:spPr/>
      <dgm:t>
        <a:bodyPr/>
        <a:lstStyle/>
        <a:p>
          <a:endParaRPr lang="ru-RU"/>
        </a:p>
      </dgm:t>
    </dgm:pt>
    <dgm:pt modelId="{ADDEE265-7655-4851-89BF-F1E3DA677337}" type="sibTrans" cxnId="{144AF077-4106-46F7-B279-78C5028C0A41}">
      <dgm:prSet/>
      <dgm:spPr/>
      <dgm:t>
        <a:bodyPr/>
        <a:lstStyle/>
        <a:p>
          <a:endParaRPr lang="ru-RU"/>
        </a:p>
      </dgm:t>
    </dgm:pt>
    <dgm:pt modelId="{11C07464-9B0F-4526-8924-8A3F14B5FE83}">
      <dgm:prSet phldrT="[Текст]"/>
      <dgm:spPr>
        <a:solidFill>
          <a:srgbClr val="3FE3F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4 742 т.р.</a:t>
          </a:r>
          <a:endParaRPr lang="ru-RU"/>
        </a:p>
      </dgm:t>
    </dgm:pt>
    <dgm:pt modelId="{5FF0BFD3-76B9-4760-8DFB-B1BE561732D5}" type="parTrans" cxnId="{A8C0DD51-234D-4D0C-863E-CF36C0DBB97F}">
      <dgm:prSet/>
      <dgm:spPr/>
      <dgm:t>
        <a:bodyPr/>
        <a:lstStyle/>
        <a:p>
          <a:endParaRPr lang="ru-RU"/>
        </a:p>
      </dgm:t>
    </dgm:pt>
    <dgm:pt modelId="{4C52917B-A15E-4798-A348-D67B421C2FE8}" type="sibTrans" cxnId="{A8C0DD51-234D-4D0C-863E-CF36C0DBB97F}">
      <dgm:prSet/>
      <dgm:spPr/>
      <dgm:t>
        <a:bodyPr/>
        <a:lstStyle/>
        <a:p>
          <a:endParaRPr lang="ru-RU"/>
        </a:p>
      </dgm:t>
    </dgm:pt>
    <dgm:pt modelId="{88ACBF4F-4089-4956-B31B-22E0DED26D89}" type="pres">
      <dgm:prSet presAssocID="{3106724F-9FCA-4009-BE31-A474C78C4B11}" presName="cycle" presStyleCnt="0">
        <dgm:presLayoutVars>
          <dgm:dir/>
          <dgm:resizeHandles val="exact"/>
        </dgm:presLayoutVars>
      </dgm:prSet>
      <dgm:spPr/>
    </dgm:pt>
    <dgm:pt modelId="{8813C21D-91C9-4944-BA7D-AC23B41214FF}" type="pres">
      <dgm:prSet presAssocID="{31F23D74-3B1A-4AFD-8D05-A747A3230683}" presName="node" presStyleLbl="node1" presStyleIdx="0" presStyleCnt="4">
        <dgm:presLayoutVars>
          <dgm:bulletEnabled val="1"/>
        </dgm:presLayoutVars>
      </dgm:prSet>
      <dgm:spPr/>
    </dgm:pt>
    <dgm:pt modelId="{1422B8F5-05B5-4C4C-A668-8F063B165688}" type="pres">
      <dgm:prSet presAssocID="{31F23D74-3B1A-4AFD-8D05-A747A3230683}" presName="spNode" presStyleCnt="0"/>
      <dgm:spPr/>
    </dgm:pt>
    <dgm:pt modelId="{7DEA29AD-205C-4B8F-973E-8FB84110185D}" type="pres">
      <dgm:prSet presAssocID="{3DE11F48-9F5E-4B2B-9813-44EA54DF140E}" presName="sibTrans" presStyleLbl="sibTrans1D1" presStyleIdx="0" presStyleCnt="4"/>
      <dgm:spPr/>
    </dgm:pt>
    <dgm:pt modelId="{93152C78-74FC-4B81-BF47-81B41FE79DE1}" type="pres">
      <dgm:prSet presAssocID="{79C17205-0DB1-4B5E-85AD-E657CEAE73B6}" presName="node" presStyleLbl="node1" presStyleIdx="1" presStyleCnt="4">
        <dgm:presLayoutVars>
          <dgm:bulletEnabled val="1"/>
        </dgm:presLayoutVars>
      </dgm:prSet>
      <dgm:spPr/>
    </dgm:pt>
    <dgm:pt modelId="{D1F47CDE-CD6A-481B-9146-468AA77958FB}" type="pres">
      <dgm:prSet presAssocID="{79C17205-0DB1-4B5E-85AD-E657CEAE73B6}" presName="spNode" presStyleCnt="0"/>
      <dgm:spPr/>
    </dgm:pt>
    <dgm:pt modelId="{D6C0A171-B522-44C3-B737-D3DDFECF342A}" type="pres">
      <dgm:prSet presAssocID="{55978306-E9E1-4A59-B4B2-DEE04BE3747B}" presName="sibTrans" presStyleLbl="sibTrans1D1" presStyleIdx="1" presStyleCnt="4"/>
      <dgm:spPr/>
    </dgm:pt>
    <dgm:pt modelId="{4DB53F51-9E1A-4FB2-BC67-C99DC2383C44}" type="pres">
      <dgm:prSet presAssocID="{722ADF45-A2D7-48D0-87C8-7C19D971FE61}" presName="node" presStyleLbl="node1" presStyleIdx="2" presStyleCnt="4">
        <dgm:presLayoutVars>
          <dgm:bulletEnabled val="1"/>
        </dgm:presLayoutVars>
      </dgm:prSet>
      <dgm:spPr/>
    </dgm:pt>
    <dgm:pt modelId="{44934CCC-43E8-4CC5-8515-AF6399955685}" type="pres">
      <dgm:prSet presAssocID="{722ADF45-A2D7-48D0-87C8-7C19D971FE61}" presName="spNode" presStyleCnt="0"/>
      <dgm:spPr/>
    </dgm:pt>
    <dgm:pt modelId="{4DE89B61-A498-4EA1-91EB-3385CB8295FA}" type="pres">
      <dgm:prSet presAssocID="{ADDEE265-7655-4851-89BF-F1E3DA677337}" presName="sibTrans" presStyleLbl="sibTrans1D1" presStyleIdx="2" presStyleCnt="4"/>
      <dgm:spPr/>
    </dgm:pt>
    <dgm:pt modelId="{5A657233-2C8D-4DB8-B24E-B5F0A6BB13BD}" type="pres">
      <dgm:prSet presAssocID="{11C07464-9B0F-4526-8924-8A3F14B5FE83}" presName="node" presStyleLbl="node1" presStyleIdx="3" presStyleCnt="4">
        <dgm:presLayoutVars>
          <dgm:bulletEnabled val="1"/>
        </dgm:presLayoutVars>
      </dgm:prSet>
      <dgm:spPr/>
    </dgm:pt>
    <dgm:pt modelId="{95318639-B685-4D37-BFBF-2AB6185A83B7}" type="pres">
      <dgm:prSet presAssocID="{11C07464-9B0F-4526-8924-8A3F14B5FE83}" presName="spNode" presStyleCnt="0"/>
      <dgm:spPr/>
    </dgm:pt>
    <dgm:pt modelId="{98312D70-844E-47C8-A7B6-C4F4F23EB352}" type="pres">
      <dgm:prSet presAssocID="{4C52917B-A15E-4798-A348-D67B421C2FE8}" presName="sibTrans" presStyleLbl="sibTrans1D1" presStyleIdx="3" presStyleCnt="4"/>
      <dgm:spPr/>
    </dgm:pt>
  </dgm:ptLst>
  <dgm:cxnLst>
    <dgm:cxn modelId="{E1346724-FBC9-45C1-8F75-B296A6A513BC}" type="presOf" srcId="{11C07464-9B0F-4526-8924-8A3F14B5FE83}" destId="{5A657233-2C8D-4DB8-B24E-B5F0A6BB13BD}" srcOrd="0" destOrd="0" presId="urn:microsoft.com/office/officeart/2005/8/layout/cycle6"/>
    <dgm:cxn modelId="{6094F02B-F3DE-4C51-A584-77BCCC216A63}" type="presOf" srcId="{79C17205-0DB1-4B5E-85AD-E657CEAE73B6}" destId="{93152C78-74FC-4B81-BF47-81B41FE79DE1}" srcOrd="0" destOrd="0" presId="urn:microsoft.com/office/officeart/2005/8/layout/cycle6"/>
    <dgm:cxn modelId="{6589015E-071C-42A6-AFFA-096F75FE5DB6}" type="presOf" srcId="{722ADF45-A2D7-48D0-87C8-7C19D971FE61}" destId="{4DB53F51-9E1A-4FB2-BC67-C99DC2383C44}" srcOrd="0" destOrd="0" presId="urn:microsoft.com/office/officeart/2005/8/layout/cycle6"/>
    <dgm:cxn modelId="{9F9FF56F-1268-42EB-B40B-0FB34864FA7A}" type="presOf" srcId="{3106724F-9FCA-4009-BE31-A474C78C4B11}" destId="{88ACBF4F-4089-4956-B31B-22E0DED26D89}" srcOrd="0" destOrd="0" presId="urn:microsoft.com/office/officeart/2005/8/layout/cycle6"/>
    <dgm:cxn modelId="{73F4C650-73BA-405B-9FFE-DFAB6505613D}" srcId="{3106724F-9FCA-4009-BE31-A474C78C4B11}" destId="{79C17205-0DB1-4B5E-85AD-E657CEAE73B6}" srcOrd="1" destOrd="0" parTransId="{3D4E503E-5388-4D84-9F0C-2FDD2C9D0784}" sibTransId="{55978306-E9E1-4A59-B4B2-DEE04BE3747B}"/>
    <dgm:cxn modelId="{A8C0DD51-234D-4D0C-863E-CF36C0DBB97F}" srcId="{3106724F-9FCA-4009-BE31-A474C78C4B11}" destId="{11C07464-9B0F-4526-8924-8A3F14B5FE83}" srcOrd="3" destOrd="0" parTransId="{5FF0BFD3-76B9-4760-8DFB-B1BE561732D5}" sibTransId="{4C52917B-A15E-4798-A348-D67B421C2FE8}"/>
    <dgm:cxn modelId="{3104F775-77D8-4341-B628-C263C0D27451}" type="presOf" srcId="{3DE11F48-9F5E-4B2B-9813-44EA54DF140E}" destId="{7DEA29AD-205C-4B8F-973E-8FB84110185D}" srcOrd="0" destOrd="0" presId="urn:microsoft.com/office/officeart/2005/8/layout/cycle6"/>
    <dgm:cxn modelId="{F9BFC677-464C-4CEF-84B3-3789A0B8F951}" type="presOf" srcId="{31F23D74-3B1A-4AFD-8D05-A747A3230683}" destId="{8813C21D-91C9-4944-BA7D-AC23B41214FF}" srcOrd="0" destOrd="0" presId="urn:microsoft.com/office/officeart/2005/8/layout/cycle6"/>
    <dgm:cxn modelId="{144AF077-4106-46F7-B279-78C5028C0A41}" srcId="{3106724F-9FCA-4009-BE31-A474C78C4B11}" destId="{722ADF45-A2D7-48D0-87C8-7C19D971FE61}" srcOrd="2" destOrd="0" parTransId="{DB2D8320-CBB8-469E-98ED-2159197E6F2D}" sibTransId="{ADDEE265-7655-4851-89BF-F1E3DA677337}"/>
    <dgm:cxn modelId="{9DF9BA7E-53DF-45FB-959C-7E1566EA873B}" srcId="{3106724F-9FCA-4009-BE31-A474C78C4B11}" destId="{31F23D74-3B1A-4AFD-8D05-A747A3230683}" srcOrd="0" destOrd="0" parTransId="{A56C721E-6BCD-42EC-8F63-EC790FD113FC}" sibTransId="{3DE11F48-9F5E-4B2B-9813-44EA54DF140E}"/>
    <dgm:cxn modelId="{6E3D4BA3-A029-4EF5-9CAA-390CB8620576}" type="presOf" srcId="{55978306-E9E1-4A59-B4B2-DEE04BE3747B}" destId="{D6C0A171-B522-44C3-B737-D3DDFECF342A}" srcOrd="0" destOrd="0" presId="urn:microsoft.com/office/officeart/2005/8/layout/cycle6"/>
    <dgm:cxn modelId="{DAEF3FEF-A1A8-48FE-BCCB-61CF21950A36}" type="presOf" srcId="{4C52917B-A15E-4798-A348-D67B421C2FE8}" destId="{98312D70-844E-47C8-A7B6-C4F4F23EB352}" srcOrd="0" destOrd="0" presId="urn:microsoft.com/office/officeart/2005/8/layout/cycle6"/>
    <dgm:cxn modelId="{80A1AEF6-31F4-4B90-B21A-AB1C41F61C19}" type="presOf" srcId="{ADDEE265-7655-4851-89BF-F1E3DA677337}" destId="{4DE89B61-A498-4EA1-91EB-3385CB8295FA}" srcOrd="0" destOrd="0" presId="urn:microsoft.com/office/officeart/2005/8/layout/cycle6"/>
    <dgm:cxn modelId="{9A3F9498-9731-4B42-880F-15173F973FF3}" type="presParOf" srcId="{88ACBF4F-4089-4956-B31B-22E0DED26D89}" destId="{8813C21D-91C9-4944-BA7D-AC23B41214FF}" srcOrd="0" destOrd="0" presId="urn:microsoft.com/office/officeart/2005/8/layout/cycle6"/>
    <dgm:cxn modelId="{9D415A46-1094-462A-B9C9-F536207A719B}" type="presParOf" srcId="{88ACBF4F-4089-4956-B31B-22E0DED26D89}" destId="{1422B8F5-05B5-4C4C-A668-8F063B165688}" srcOrd="1" destOrd="0" presId="urn:microsoft.com/office/officeart/2005/8/layout/cycle6"/>
    <dgm:cxn modelId="{A1B2DB34-9470-485F-99C7-CCF8BDFF0DAC}" type="presParOf" srcId="{88ACBF4F-4089-4956-B31B-22E0DED26D89}" destId="{7DEA29AD-205C-4B8F-973E-8FB84110185D}" srcOrd="2" destOrd="0" presId="urn:microsoft.com/office/officeart/2005/8/layout/cycle6"/>
    <dgm:cxn modelId="{C094B70C-A6E1-4BC5-AC96-496142F325DA}" type="presParOf" srcId="{88ACBF4F-4089-4956-B31B-22E0DED26D89}" destId="{93152C78-74FC-4B81-BF47-81B41FE79DE1}" srcOrd="3" destOrd="0" presId="urn:microsoft.com/office/officeart/2005/8/layout/cycle6"/>
    <dgm:cxn modelId="{B97EC60A-53A9-4CE9-B134-62CD9AF16B9E}" type="presParOf" srcId="{88ACBF4F-4089-4956-B31B-22E0DED26D89}" destId="{D1F47CDE-CD6A-481B-9146-468AA77958FB}" srcOrd="4" destOrd="0" presId="urn:microsoft.com/office/officeart/2005/8/layout/cycle6"/>
    <dgm:cxn modelId="{526E0CA2-9122-481E-A28A-D6880CE6AF58}" type="presParOf" srcId="{88ACBF4F-4089-4956-B31B-22E0DED26D89}" destId="{D6C0A171-B522-44C3-B737-D3DDFECF342A}" srcOrd="5" destOrd="0" presId="urn:microsoft.com/office/officeart/2005/8/layout/cycle6"/>
    <dgm:cxn modelId="{24A7DD80-1159-4813-88A2-24AC82C16B79}" type="presParOf" srcId="{88ACBF4F-4089-4956-B31B-22E0DED26D89}" destId="{4DB53F51-9E1A-4FB2-BC67-C99DC2383C44}" srcOrd="6" destOrd="0" presId="urn:microsoft.com/office/officeart/2005/8/layout/cycle6"/>
    <dgm:cxn modelId="{06A9212E-CB30-49EA-8101-E1A7F48E90CB}" type="presParOf" srcId="{88ACBF4F-4089-4956-B31B-22E0DED26D89}" destId="{44934CCC-43E8-4CC5-8515-AF6399955685}" srcOrd="7" destOrd="0" presId="urn:microsoft.com/office/officeart/2005/8/layout/cycle6"/>
    <dgm:cxn modelId="{8DC9BCFD-2A0D-4A52-9DE7-9D89171615FF}" type="presParOf" srcId="{88ACBF4F-4089-4956-B31B-22E0DED26D89}" destId="{4DE89B61-A498-4EA1-91EB-3385CB8295FA}" srcOrd="8" destOrd="0" presId="urn:microsoft.com/office/officeart/2005/8/layout/cycle6"/>
    <dgm:cxn modelId="{9C0A78FC-9341-4853-A0AF-4BA4D21AA6CE}" type="presParOf" srcId="{88ACBF4F-4089-4956-B31B-22E0DED26D89}" destId="{5A657233-2C8D-4DB8-B24E-B5F0A6BB13BD}" srcOrd="9" destOrd="0" presId="urn:microsoft.com/office/officeart/2005/8/layout/cycle6"/>
    <dgm:cxn modelId="{B6061854-DB79-4841-B0E8-604963BCC904}" type="presParOf" srcId="{88ACBF4F-4089-4956-B31B-22E0DED26D89}" destId="{95318639-B685-4D37-BFBF-2AB6185A83B7}" srcOrd="10" destOrd="0" presId="urn:microsoft.com/office/officeart/2005/8/layout/cycle6"/>
    <dgm:cxn modelId="{19AD963F-2665-47D0-B189-3E99D0AF1F7E}" type="presParOf" srcId="{88ACBF4F-4089-4956-B31B-22E0DED26D89}" destId="{98312D70-844E-47C8-A7B6-C4F4F23EB352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9B43-FD44-4E86-B551-88E03063066E}">
      <dsp:nvSpPr>
        <dsp:cNvPr id="0" name=""/>
        <dsp:cNvSpPr/>
      </dsp:nvSpPr>
      <dsp:spPr>
        <a:xfrm>
          <a:off x="1570948" y="760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5 173 т.р.</a:t>
          </a:r>
        </a:p>
      </dsp:txBody>
      <dsp:txXfrm>
        <a:off x="1613139" y="42951"/>
        <a:ext cx="1245301" cy="779912"/>
      </dsp:txXfrm>
    </dsp:sp>
    <dsp:sp modelId="{B0762F29-E64A-422B-871B-A4CF5F97CD0B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102555" y="169277"/>
              </a:moveTo>
              <a:arcTo wR="1428131" hR="1428131" stAng="178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6A19-63BE-4010-A54D-594FF80AE2F3}">
      <dsp:nvSpPr>
        <dsp:cNvPr id="0" name=""/>
        <dsp:cNvSpPr/>
      </dsp:nvSpPr>
      <dsp:spPr>
        <a:xfrm>
          <a:off x="2999079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т.р.</a:t>
          </a:r>
        </a:p>
      </dsp:txBody>
      <dsp:txXfrm>
        <a:off x="3041270" y="1471082"/>
        <a:ext cx="1245301" cy="779912"/>
      </dsp:txXfrm>
    </dsp:sp>
    <dsp:sp modelId="{6471E7D8-2099-4752-B607-D64B043E9A8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785989" y="1870605"/>
              </a:moveTo>
              <a:arcTo wR="1428131" hR="1428131" stAng="10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677EB-71DB-4CF9-96B9-60CABA54D2B5}">
      <dsp:nvSpPr>
        <dsp:cNvPr id="0" name=""/>
        <dsp:cNvSpPr/>
      </dsp:nvSpPr>
      <dsp:spPr>
        <a:xfrm>
          <a:off x="1570948" y="2857023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-563 т.р</a:t>
          </a:r>
        </a:p>
      </dsp:txBody>
      <dsp:txXfrm>
        <a:off x="1613139" y="2899214"/>
        <a:ext cx="1245301" cy="779912"/>
      </dsp:txXfrm>
    </dsp:sp>
    <dsp:sp modelId="{4E9A822B-CB10-4798-B731-5AFAD17D1A42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53708" y="2686985"/>
              </a:moveTo>
              <a:arcTo wR="1428131" hR="1428131" stAng="70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C21D-91C9-4944-BA7D-AC23B41214FF}">
      <dsp:nvSpPr>
        <dsp:cNvPr id="0" name=""/>
        <dsp:cNvSpPr/>
      </dsp:nvSpPr>
      <dsp:spPr>
        <a:xfrm>
          <a:off x="142816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5 373т.р.</a:t>
          </a:r>
        </a:p>
      </dsp:txBody>
      <dsp:txXfrm>
        <a:off x="185007" y="1471082"/>
        <a:ext cx="1245301" cy="779912"/>
      </dsp:txXfrm>
    </dsp:sp>
    <dsp:sp modelId="{A46C5569-CF66-4B36-B1A5-2122A787B06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0274" y="985657"/>
              </a:moveTo>
              <a:arcTo wR="1428131" hR="1428131" stAng="118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3C21D-91C9-4944-BA7D-AC23B41214FF}">
      <dsp:nvSpPr>
        <dsp:cNvPr id="0" name=""/>
        <dsp:cNvSpPr/>
      </dsp:nvSpPr>
      <dsp:spPr>
        <a:xfrm>
          <a:off x="1570948" y="760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4 588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13139" y="42951"/>
        <a:ext cx="1245301" cy="779912"/>
      </dsp:txXfrm>
    </dsp:sp>
    <dsp:sp modelId="{7DEA29AD-205C-4B8F-973E-8FB84110185D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102555" y="169277"/>
              </a:moveTo>
              <a:arcTo wR="1428131" hR="1428131" stAng="178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52C78-74FC-4B81-BF47-81B41FE79DE1}">
      <dsp:nvSpPr>
        <dsp:cNvPr id="0" name=""/>
        <dsp:cNvSpPr/>
      </dsp:nvSpPr>
      <dsp:spPr>
        <a:xfrm>
          <a:off x="2999079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т.р.</a:t>
          </a:r>
        </a:p>
      </dsp:txBody>
      <dsp:txXfrm>
        <a:off x="3041270" y="1471082"/>
        <a:ext cx="1245301" cy="779912"/>
      </dsp:txXfrm>
    </dsp:sp>
    <dsp:sp modelId="{D6C0A171-B522-44C3-B737-D3DDFECF342A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785989" y="1870605"/>
              </a:moveTo>
              <a:arcTo wR="1428131" hR="1428131" stAng="1082929" swAng="2626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53F51-9E1A-4FB2-BC67-C99DC2383C44}">
      <dsp:nvSpPr>
        <dsp:cNvPr id="0" name=""/>
        <dsp:cNvSpPr/>
      </dsp:nvSpPr>
      <dsp:spPr>
        <a:xfrm>
          <a:off x="1570948" y="2857023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-499 т.р</a:t>
          </a:r>
        </a:p>
      </dsp:txBody>
      <dsp:txXfrm>
        <a:off x="1613139" y="2899214"/>
        <a:ext cx="1245301" cy="779912"/>
      </dsp:txXfrm>
    </dsp:sp>
    <dsp:sp modelId="{4DE89B61-A498-4EA1-91EB-3385CB8295FA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53708" y="2686985"/>
              </a:moveTo>
              <a:arcTo wR="1428131" hR="1428131" stAng="7090794" swAng="2626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57233-2C8D-4DB8-B24E-B5F0A6BB13BD}">
      <dsp:nvSpPr>
        <dsp:cNvPr id="0" name=""/>
        <dsp:cNvSpPr/>
      </dsp:nvSpPr>
      <dsp:spPr>
        <a:xfrm>
          <a:off x="142816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4 742 т.р.</a:t>
          </a:r>
          <a:endParaRPr lang="ru-RU" sz="1100" kern="1200"/>
        </a:p>
      </dsp:txBody>
      <dsp:txXfrm>
        <a:off x="185007" y="1471082"/>
        <a:ext cx="1245301" cy="779912"/>
      </dsp:txXfrm>
    </dsp:sp>
    <dsp:sp modelId="{98312D70-844E-47C8-A7B6-C4F4F23EB352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0274" y="985657"/>
              </a:moveTo>
              <a:arcTo wR="1428131" hR="1428131" stAng="11882929" swAng="2626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0.1318</cdr:x>
      <cdr:y>0.52908</cdr:y>
    </cdr:from>
    <cdr:to>
      <cdr:x>0.19952</cdr:x>
      <cdr:y>0.5592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29466A02-B464-42BA-BF70-D7E86289B158}"/>
            </a:ext>
          </a:extLst>
        </cdr:cNvPr>
        <cdr:cNvCxnSpPr/>
      </cdr:nvCxnSpPr>
      <cdr:spPr>
        <a:xfrm xmlns:a="http://schemas.openxmlformats.org/drawingml/2006/main" flipV="1">
          <a:off x="1121296" y="2529576"/>
          <a:ext cx="57606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0.45825</cdr:x>
      <cdr:y>0.16667</cdr:y>
    </cdr:from>
    <cdr:to>
      <cdr:x>0.57423</cdr:x>
      <cdr:y>0.24032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992718" y="864113"/>
          <a:ext cx="1010510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+13,1%</a:t>
          </a:r>
        </a:p>
      </cdr:txBody>
    </cdr:sp>
  </cdr:relSizeAnchor>
  <cdr:relSizeAnchor xmlns:cdr="http://schemas.openxmlformats.org/drawingml/2006/chartDrawing">
    <cdr:from>
      <cdr:x>0.45825</cdr:x>
      <cdr:y>0.39857</cdr:y>
    </cdr:from>
    <cdr:to>
      <cdr:x>0.58249</cdr:x>
      <cdr:y>0.47222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3992718" y="2066416"/>
          <a:ext cx="1082518" cy="3818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-3,2%</a:t>
          </a:r>
        </a:p>
      </cdr:txBody>
    </cdr:sp>
  </cdr:relSizeAnchor>
  <cdr:relSizeAnchor xmlns:cdr="http://schemas.openxmlformats.org/drawingml/2006/chartDrawing">
    <cdr:from>
      <cdr:x>0.45825</cdr:x>
      <cdr:y>0.52778</cdr:y>
    </cdr:from>
    <cdr:to>
      <cdr:x>0.57423</cdr:x>
      <cdr:y>0.60143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3992718" y="2736316"/>
          <a:ext cx="1010510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+11,7%</a:t>
          </a:r>
        </a:p>
      </cdr:txBody>
    </cdr:sp>
  </cdr:relSizeAnchor>
  <cdr:relSizeAnchor xmlns:cdr="http://schemas.openxmlformats.org/drawingml/2006/chartDrawing">
    <cdr:from>
      <cdr:x>0.45825</cdr:x>
      <cdr:y>0.63889</cdr:y>
    </cdr:from>
    <cdr:to>
      <cdr:x>0.57423</cdr:x>
      <cdr:y>0.71254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3992718" y="3312374"/>
          <a:ext cx="1010510" cy="3818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+47,9%</a:t>
          </a:r>
        </a:p>
      </cdr:txBody>
    </cdr:sp>
  </cdr:relSizeAnchor>
  <cdr:relSizeAnchor xmlns:cdr="http://schemas.openxmlformats.org/drawingml/2006/chartDrawing">
    <cdr:from>
      <cdr:x>0.45825</cdr:x>
      <cdr:y>0.87534</cdr:y>
    </cdr:from>
    <cdr:to>
      <cdr:x>0.58249</cdr:x>
      <cdr:y>0.94926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3992718" y="4538267"/>
          <a:ext cx="1082518" cy="38326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+162,6%</a:t>
          </a:r>
        </a:p>
      </cdr:txBody>
    </cdr:sp>
  </cdr:relSizeAnchor>
  <cdr:relSizeAnchor xmlns:cdr="http://schemas.openxmlformats.org/drawingml/2006/chartDrawing">
    <cdr:from>
      <cdr:x>0.45853</cdr:x>
      <cdr:y>0.28019</cdr:y>
    </cdr:from>
    <cdr:to>
      <cdr:x>0.58249</cdr:x>
      <cdr:y>0.35384</cdr:y>
    </cdr:to>
    <cdr:sp macro="" textlink="">
      <cdr:nvSpPr>
        <cdr:cNvPr id="8" name="Овал 7">
          <a:extLst xmlns:a="http://schemas.openxmlformats.org/drawingml/2006/main">
            <a:ext uri="{FF2B5EF4-FFF2-40B4-BE49-F238E27FC236}">
              <a16:creationId xmlns:a16="http://schemas.microsoft.com/office/drawing/2014/main" id="{A16F724F-3782-4D7E-B3C7-350C2034F144}"/>
            </a:ext>
          </a:extLst>
        </cdr:cNvPr>
        <cdr:cNvSpPr/>
      </cdr:nvSpPr>
      <cdr:spPr>
        <a:xfrm xmlns:a="http://schemas.openxmlformats.org/drawingml/2006/main">
          <a:off x="3995156" y="1452666"/>
          <a:ext cx="1080079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-90,9%</a:t>
          </a:r>
        </a:p>
      </cdr:txBody>
    </cdr:sp>
  </cdr:relSizeAnchor>
  <cdr:relSizeAnchor xmlns:cdr="http://schemas.openxmlformats.org/drawingml/2006/chartDrawing">
    <cdr:from>
      <cdr:x>0.45825</cdr:x>
      <cdr:y>0.75</cdr:y>
    </cdr:from>
    <cdr:to>
      <cdr:x>0.58249</cdr:x>
      <cdr:y>0.82365</cdr:y>
    </cdr:to>
    <cdr:sp macro="" textlink="">
      <cdr:nvSpPr>
        <cdr:cNvPr id="9" name="Овал 8">
          <a:extLst xmlns:a="http://schemas.openxmlformats.org/drawingml/2006/main">
            <a:ext uri="{FF2B5EF4-FFF2-40B4-BE49-F238E27FC236}">
              <a16:creationId xmlns:a16="http://schemas.microsoft.com/office/drawing/2014/main" id="{B694A220-468A-4019-BDAE-38B94CEAB595}"/>
            </a:ext>
          </a:extLst>
        </cdr:cNvPr>
        <cdr:cNvSpPr/>
      </cdr:nvSpPr>
      <cdr:spPr>
        <a:xfrm xmlns:a="http://schemas.openxmlformats.org/drawingml/2006/main">
          <a:off x="3992718" y="3888432"/>
          <a:ext cx="1082518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+104,4%</a:t>
          </a:r>
        </a:p>
      </cdr:txBody>
    </cdr:sp>
  </cdr:relSizeAnchor>
  <cdr:relSizeAnchor xmlns:cdr="http://schemas.openxmlformats.org/drawingml/2006/chartDrawing">
    <cdr:from>
      <cdr:x>0.59592</cdr:x>
      <cdr:y>0.29167</cdr:y>
    </cdr:from>
    <cdr:to>
      <cdr:x>0.9969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C61C54-BA9F-4650-9751-71DAE2306F4F}"/>
            </a:ext>
          </a:extLst>
        </cdr:cNvPr>
        <cdr:cNvSpPr txBox="1"/>
      </cdr:nvSpPr>
      <cdr:spPr>
        <a:xfrm xmlns:a="http://schemas.openxmlformats.org/drawingml/2006/main">
          <a:off x="5192232" y="1512185"/>
          <a:ext cx="3493748" cy="3672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В целом по собираемости налоговых и неналоговых доходов в сравнении с прошлым годом наблюдается положительная динамика. Прирост к уровню прошлого года составил +17,6% или +14 871,5 т.р.</a:t>
          </a:r>
        </a:p>
        <a:p xmlns:a="http://schemas.openxmlformats.org/drawingml/2006/main">
          <a:pPr algn="just"/>
          <a:r>
            <a:rPr lang="ru-RU" sz="1300" dirty="0">
              <a:latin typeface="Times New Roman" panose="02020603050405020304" pitchFamily="18" charset="0"/>
              <a:ea typeface="Times New Roman" panose="02020603050405020304" pitchFamily="18" charset="0"/>
            </a:rPr>
            <a:t>В сложившихся условиях на фоне адаптации экономики к новым обстоятельствам, обусловленных последствиями экономических и финансовых санкций, не всем налогоплательщикам удалось восстановить деловую активность и платёжеспособность. Данный факт, в первую очередь, сказался на наполняемости местного бюджета по  земельному налогу с организаций в связи возвратом в декабре месяце  предприятию в сумме 2 526,0 тыс. рублей.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0.06598</cdr:x>
      <cdr:y>0.81092</cdr:y>
    </cdr:from>
    <cdr:to>
      <cdr:x>0.87299</cdr:x>
      <cdr:y>0.91937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88B759EA-D6F7-44F2-841D-A7532EE24EF2}"/>
            </a:ext>
          </a:extLst>
        </cdr:cNvPr>
        <cdr:cNvSpPr txBox="1"/>
      </cdr:nvSpPr>
      <cdr:spPr>
        <a:xfrm xmlns:a="http://schemas.openxmlformats.org/drawingml/2006/main">
          <a:off x="270795" y="3912332"/>
          <a:ext cx="33123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налоговых и неналоговых доходов составил 99 177 т.р.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0.06598</cdr:x>
      <cdr:y>0.81092</cdr:y>
    </cdr:from>
    <cdr:to>
      <cdr:x>0.87299</cdr:x>
      <cdr:y>0.91937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88B759EA-D6F7-44F2-841D-A7532EE24EF2}"/>
            </a:ext>
          </a:extLst>
        </cdr:cNvPr>
        <cdr:cNvSpPr txBox="1"/>
      </cdr:nvSpPr>
      <cdr:spPr>
        <a:xfrm xmlns:a="http://schemas.openxmlformats.org/drawingml/2006/main">
          <a:off x="270795" y="3912332"/>
          <a:ext cx="33123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налоговых и неналоговых доходов составил 84 306т.р.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0.30656</cdr:x>
      <cdr:y>0.40237</cdr:y>
    </cdr:from>
    <cdr:to>
      <cdr:x>0.42274</cdr:x>
      <cdr:y>0.532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381264">
          <a:off x="2251627" y="1415280"/>
          <a:ext cx="853321" cy="45595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0.3057</cdr:x>
      <cdr:y>0.42606</cdr:y>
    </cdr:from>
    <cdr:to>
      <cdr:x>0.42334</cdr:x>
      <cdr:y>0.52842</cdr:y>
    </cdr:to>
    <cdr:sp macro="" textlink="">
      <cdr:nvSpPr>
        <cdr:cNvPr id="3" name="TextBox 2"/>
        <cdr:cNvSpPr txBox="1"/>
      </cdr:nvSpPr>
      <cdr:spPr>
        <a:xfrm xmlns:a="http://schemas.openxmlformats.org/drawingml/2006/main" rot="20380440">
          <a:off x="2245310" y="1498606"/>
          <a:ext cx="864044" cy="36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+441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т.р.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0.53512</cdr:x>
      <cdr:y>0.16064</cdr:y>
    </cdr:from>
    <cdr:to>
      <cdr:x>0.6665</cdr:x>
      <cdr:y>0.34424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4469" y="800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0.60713</cdr:x>
      <cdr:y>0.17653</cdr:y>
    </cdr:from>
    <cdr:to>
      <cdr:x>0.73851</cdr:x>
      <cdr:y>0.36012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225631" y="8792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0.82986</cdr:x>
      <cdr:y>0.08162</cdr:y>
    </cdr:from>
    <cdr:to>
      <cdr:x>0.96124</cdr:x>
      <cdr:y>0.26521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797717" y="406503"/>
          <a:ext cx="917875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0.61463</cdr:x>
      <cdr:y>0</cdr:y>
    </cdr:from>
    <cdr:to>
      <cdr:x>0.83237</cdr:x>
      <cdr:y>0.1007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3363622" y="0"/>
          <a:ext cx="1191593" cy="53883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0.64375</cdr:x>
      <cdr:y>0.11299</cdr:y>
    </cdr:from>
    <cdr:to>
      <cdr:x>0.7844</cdr:x>
      <cdr:y>0.15336</cdr:y>
    </cdr:to>
    <cdr:sp macro="" textlink="">
      <cdr:nvSpPr>
        <cdr:cNvPr id="4" name="Выгнутая вправо стрелка 3"/>
        <cdr:cNvSpPr/>
      </cdr:nvSpPr>
      <cdr:spPr>
        <a:xfrm xmlns:a="http://schemas.openxmlformats.org/drawingml/2006/main" rot="16200000">
          <a:off x="3799866" y="327758"/>
          <a:ext cx="216016" cy="769723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0.40319</cdr:x>
      <cdr:y>0.26357</cdr:y>
    </cdr:from>
    <cdr:to>
      <cdr:x>0.54384</cdr:x>
      <cdr:y>0.30395</cdr:y>
    </cdr:to>
    <cdr:sp macro="" textlink="">
      <cdr:nvSpPr>
        <cdr:cNvPr id="10" name="Выгнутая вправо стрелка 9"/>
        <cdr:cNvSpPr/>
      </cdr:nvSpPr>
      <cdr:spPr>
        <a:xfrm xmlns:a="http://schemas.openxmlformats.org/drawingml/2006/main" rot="16200000">
          <a:off x="2483345" y="1133518"/>
          <a:ext cx="216069" cy="769722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0.24539</cdr:x>
      <cdr:y>0.54091</cdr:y>
    </cdr:from>
    <cdr:to>
      <cdr:x>0.36087</cdr:x>
      <cdr:y>0.63367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28680E1F-98D1-4464-B383-0B4480895FBE}"/>
            </a:ext>
          </a:extLst>
        </cdr:cNvPr>
        <cdr:cNvCxnSpPr/>
      </cdr:nvCxnSpPr>
      <cdr:spPr>
        <a:xfrm xmlns:a="http://schemas.openxmlformats.org/drawingml/2006/main" flipV="1">
          <a:off x="2448272" y="3030844"/>
          <a:ext cx="1152128" cy="5197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0.57017</cdr:x>
      <cdr:y>0.10241</cdr:y>
    </cdr:from>
    <cdr:to>
      <cdr:x>0.90938</cdr:x>
      <cdr:y>0.952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573826"/>
          <a:ext cx="3384339" cy="476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500" dirty="0">
              <a:latin typeface="Times New Roman" pitchFamily="18" charset="0"/>
              <a:cs typeface="Times New Roman" pitchFamily="18" charset="0"/>
            </a:rPr>
            <a:t>В сравнении с 2023 годом отмечается рост поступлений на 162,6%, в том числе за счет поступлений от возмещения ущерба, причиненного муниципальному имуществу в сумме 903,0 т.р., уплаты неустойки, пени, уплаченные в случае просрочки исполнения поставщиком обязательств, предусмотренных муниципальным контрактом в сумме 453,0 </a:t>
          </a:r>
          <a:r>
            <a:rPr lang="ru-RU" sz="1500" dirty="0" err="1"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500" dirty="0">
              <a:latin typeface="Times New Roman" pitchFamily="18" charset="0"/>
              <a:cs typeface="Times New Roman" pitchFamily="18" charset="0"/>
            </a:rPr>
            <a:t>., административных штрафов от граждан за несоблюдение правил благоустройства на территории муниципального образования.</a:t>
          </a:r>
        </a:p>
        <a:p xmlns:a="http://schemas.openxmlformats.org/drawingml/2006/main">
          <a:pPr algn="just"/>
          <a:r>
            <a:rPr lang="ru-RU" sz="1500" dirty="0">
              <a:latin typeface="Times New Roman" pitchFamily="18" charset="0"/>
              <a:cs typeface="Times New Roman" pitchFamily="18" charset="0"/>
            </a:rPr>
            <a:t>Усиление работы специалистов по проверке и выявлению нарушений и административной комиссии послужило росту поступлений.</a:t>
          </a:r>
        </a:p>
      </cdr:txBody>
    </cdr:sp>
  </cdr:relSizeAnchor>
  <cdr:relSizeAnchor xmlns:cdr="http://schemas.openxmlformats.org/drawingml/2006/chartDrawing">
    <cdr:from>
      <cdr:x>0.23158</cdr:x>
      <cdr:y>0.40183</cdr:y>
    </cdr:from>
    <cdr:to>
      <cdr:x>0.37593</cdr:x>
      <cdr:y>0.53035</cdr:y>
    </cdr:to>
    <cdr:sp macro="" textlink="">
      <cdr:nvSpPr>
        <cdr:cNvPr id="4" name="Овал 3"/>
        <cdr:cNvSpPr/>
      </cdr:nvSpPr>
      <cdr:spPr>
        <a:xfrm xmlns:a="http://schemas.openxmlformats.org/drawingml/2006/main" rot="19906073">
          <a:off x="2310501" y="2251550"/>
          <a:ext cx="1440198" cy="72012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0.24026</cdr:x>
      <cdr:y>0.40149</cdr:y>
    </cdr:from>
    <cdr:to>
      <cdr:x>0.36295</cdr:x>
      <cdr:y>0.53001</cdr:y>
    </cdr:to>
    <cdr:sp macro="" textlink="">
      <cdr:nvSpPr>
        <cdr:cNvPr id="5" name="TextBox 4"/>
        <cdr:cNvSpPr txBox="1"/>
      </cdr:nvSpPr>
      <cdr:spPr>
        <a:xfrm xmlns:a="http://schemas.openxmlformats.org/drawingml/2006/main" rot="19950028">
          <a:off x="2397103" y="2249644"/>
          <a:ext cx="1224093" cy="720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+1 016 т.р.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</cdr:x>
      <cdr:y>0.04033</cdr:y>
    </cdr:from>
    <cdr:to>
      <cdr:x>0.66261</cdr:x>
      <cdr:y>0.20277</cdr:y>
    </cdr:to>
    <cdr:sp macro="" textlink="">
      <cdr:nvSpPr>
        <cdr:cNvPr id="89" name="Овал 88"/>
        <cdr:cNvSpPr/>
      </cdr:nvSpPr>
      <cdr:spPr>
        <a:xfrm xmlns:a="http://schemas.openxmlformats.org/drawingml/2006/main">
          <a:off x="4183915" y="178765"/>
          <a:ext cx="1360700" cy="72008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-10 154</a:t>
          </a:r>
          <a:r>
            <a:rPr lang="en-US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р.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-17,5%</a:t>
          </a:r>
          <a:endParaRPr lang="ru-RU" sz="105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0.47329</cdr:x>
      <cdr:y>0.41394</cdr:y>
    </cdr:from>
    <cdr:to>
      <cdr:x>0.6359</cdr:x>
      <cdr:y>0.54653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960440" y="1834951"/>
          <a:ext cx="1360699" cy="587759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 т. р.</a:t>
          </a:r>
        </a:p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</a:p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-1,6%</a:t>
          </a:r>
        </a:p>
      </cdr:txBody>
    </cdr:sp>
  </cdr:relSizeAnchor>
  <cdr:relSizeAnchor xmlns:cdr="http://schemas.openxmlformats.org/drawingml/2006/chartDrawing">
    <cdr:from>
      <cdr:x>0.47329</cdr:x>
      <cdr:y>0.60248</cdr:y>
    </cdr:from>
    <cdr:to>
      <cdr:x>0.63679</cdr:x>
      <cdr:y>0.73882</cdr:y>
    </cdr:to>
    <cdr:sp macro="" textlink="">
      <cdr:nvSpPr>
        <cdr:cNvPr id="5" name="Овал 4">
          <a:extLst xmlns:a="http://schemas.openxmlformats.org/drawingml/2006/main">
            <a:ext uri="{FF2B5EF4-FFF2-40B4-BE49-F238E27FC236}">
              <a16:creationId xmlns:a16="http://schemas.microsoft.com/office/drawing/2014/main" id="{7EB144D2-F6E9-4DEF-88C5-87391AA07A75}"/>
            </a:ext>
          </a:extLst>
        </cdr:cNvPr>
        <cdr:cNvSpPr/>
      </cdr:nvSpPr>
      <cdr:spPr>
        <a:xfrm xmlns:a="http://schemas.openxmlformats.org/drawingml/2006/main">
          <a:off x="3960412" y="2670725"/>
          <a:ext cx="1368180" cy="604386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+13 646 т. р. или +340,9%</a:t>
          </a:r>
        </a:p>
      </cdr:txBody>
    </cdr:sp>
  </cdr:relSizeAnchor>
  <cdr:relSizeAnchor xmlns:cdr="http://schemas.openxmlformats.org/drawingml/2006/chartDrawing">
    <cdr:from>
      <cdr:x>0.43305</cdr:x>
      <cdr:y>0.8038</cdr:y>
    </cdr:from>
    <cdr:to>
      <cdr:x>0.5858</cdr:x>
      <cdr:y>0.90126</cdr:y>
    </cdr:to>
    <cdr:sp macro="" textlink="">
      <cdr:nvSpPr>
        <cdr:cNvPr id="7" name="Овал 6">
          <a:extLst xmlns:a="http://schemas.openxmlformats.org/drawingml/2006/main">
            <a:ext uri="{FF2B5EF4-FFF2-40B4-BE49-F238E27FC236}">
              <a16:creationId xmlns:a16="http://schemas.microsoft.com/office/drawing/2014/main" id="{E41DCD38-4581-44BE-B2AB-192C8C273C8E}"/>
            </a:ext>
          </a:extLst>
        </cdr:cNvPr>
        <cdr:cNvSpPr/>
      </cdr:nvSpPr>
      <cdr:spPr>
        <a:xfrm xmlns:a="http://schemas.openxmlformats.org/drawingml/2006/main">
          <a:off x="3623667" y="3563143"/>
          <a:ext cx="1278193" cy="43203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-71 т. р.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69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1D2B6-022A-4814-A7F5-648CE3748979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451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69" y="9428451"/>
            <a:ext cx="2945984" cy="496574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5AD657-3708-48F9-BC9D-9B07AC24F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19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69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E768E2-818A-4C1D-8E1F-D51BE69EE127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93" y="4714226"/>
            <a:ext cx="5437491" cy="4467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69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E21D15-3A08-49E0-B75E-A9DE0B6EF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7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546" indent="-2909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917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484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050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783622-3FBD-4DF3-AD31-43A6E4BCEDEE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1D15-3A08-49E0-B75E-A9DE0B6EFA0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70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A8C4-54DC-489D-9044-0C4C8D835F4D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0DF0-EEA2-48B8-B44F-7EA90EE93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8971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3CE-57EA-496B-880F-9C52DEC40604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1CFE-24E6-45F0-A2C5-1C6D88E70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38007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02F2-33D3-4A99-A5CF-4B8FB984A6C3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0E4E-33D0-49E3-A3C9-BB539EDA2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12997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8A82-93D3-43B1-A14C-332E765FD996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3D38-E629-4863-A9CE-876C0AA49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044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F13F-7BE0-4E4E-BD1E-B752DC3128F0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41B0-21CB-4191-BE8D-482C143B7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1345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71A3-27EC-45F0-820D-20D929388C56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1AE0-20F9-4660-9462-62C7DE8F2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19608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3449-0A58-4B7A-87AB-7A751236331A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E828-C934-402F-AC9A-8DBA1CAE5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763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5442-1918-4EC3-BA15-9548B3140E15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AF16-915C-4E0C-B9F0-DB8D2C08C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04433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61E8-A5A5-4E72-9B61-13EBEBEDD2CF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4360-9C6A-4050-B28C-CFA406B01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45829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6DEE-BEBD-494F-9EC9-819E156FD5F1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7376-691D-422C-BE01-04D3AC428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502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FA39-F806-4FE2-B01A-CD5B8B15824F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34F7-AAA2-4A5C-BAD2-0DB646F4A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29826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F3D-A68F-4536-B597-630BC397F7AD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0EC3-E95F-4A7E-AF9D-ABB654E5C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0878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BAFE-AE4E-41DF-9126-92D0FD13B6EF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07B1-C7C5-4C4F-81CD-0EF326B4D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513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99000">
              <a:srgbClr val="9CBAF5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546A73-910E-4F30-93E6-4D12D7B5A774}" type="datetime1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FF24272-88AE-4B23-8BF7-2C3775070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8AF153-3AF7-49EA-91D7-63A475C7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319B6-1C54-4CD8-8676-57BC8D840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974FDCB-5017-448D-B421-6BAD5981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258" y="0"/>
            <a:ext cx="69135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 исполнении бюджета Слюдянского муниципального образования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7732742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D75B61-A988-463D-B120-D00621FDD77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31941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0753149"/>
              </p:ext>
            </p:extLst>
          </p:nvPr>
        </p:nvGraphicFramePr>
        <p:xfrm>
          <a:off x="539552" y="1404900"/>
          <a:ext cx="7344816" cy="351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23654"/>
              </p:ext>
            </p:extLst>
          </p:nvPr>
        </p:nvGraphicFramePr>
        <p:xfrm>
          <a:off x="1691680" y="1002151"/>
          <a:ext cx="5401021" cy="142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(+)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(-)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4 212,0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8 369,0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12 581,0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742" y="5042100"/>
            <a:ext cx="806489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В целом доходы от налогов на имущество за 2024 год исполнены на 86,7%. В сравнении с прошлым годом отмечается незначительное увеличение на +1,3%, из них: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 исполнен на 118,8%. Рост к уровню поступлений прошлого года составил +11,7% или +441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588" algn="just"/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Активная работа налоговой инспекции по урегулированию налоговой задолженности, как главного администратора вышеуказанных налогов, в том числе и земельного налога с физических лиц положительно повлияла на общий показатель собираемости. </a:t>
            </a:r>
          </a:p>
          <a:p>
            <a:pPr marL="352425" indent="-171450">
              <a:buFont typeface="Arial" panose="020B0604020202020204" pitchFamily="34" charset="0"/>
              <a:buChar char="•"/>
            </a:pP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Земельный налог с организаций исполнен  76,4%. Снижение роста в сравнении с прошлым годом на -3,2% обусловлено возвратом в декабре месяце 2024 года налога организациям в сумме 2 526,0 тыс. рублей. </a:t>
            </a:r>
          </a:p>
        </p:txBody>
      </p:sp>
      <p:sp>
        <p:nvSpPr>
          <p:cNvPr id="9" name="Стрелка вправо 8"/>
          <p:cNvSpPr/>
          <p:nvPr/>
        </p:nvSpPr>
        <p:spPr>
          <a:xfrm rot="962689">
            <a:off x="5275724" y="2469958"/>
            <a:ext cx="853353" cy="4559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1"/>
          <p:cNvSpPr txBox="1"/>
          <p:nvPr/>
        </p:nvSpPr>
        <p:spPr>
          <a:xfrm rot="955221">
            <a:off x="5272324" y="2576504"/>
            <a:ext cx="864096" cy="36004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-276 т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.р.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29848154"/>
              </p:ext>
            </p:extLst>
          </p:nvPr>
        </p:nvGraphicFramePr>
        <p:xfrm>
          <a:off x="185592" y="1370583"/>
          <a:ext cx="5472608" cy="535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5807" y="1004927"/>
            <a:ext cx="3266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поступления от арендной платы составили 5 138 т.р. (99,2%). В сравнении с прошлым годом наблюдается рост на +47,9%, в том числе: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доходов от арендной платы земельных участков на +108,8% обусловлен поступлением платежей в полном годовом объеме по новым договорам аренды земельных участков, заключенным в конце года. Активная работа специалистов по земельным отношениям и проведение мероприятий в досудебном порядке способствовали положительному результату прироста.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доходов от арендной платы за муниципальное имущество на -5,7% обусловлено не выполнением отдельными арендаторами обязательств по договору аренды, что повлияло на процент годового исполнения.</a:t>
            </a:r>
          </a:p>
        </p:txBody>
      </p:sp>
      <p:sp>
        <p:nvSpPr>
          <p:cNvPr id="2" name="Овал 1"/>
          <p:cNvSpPr/>
          <p:nvPr/>
        </p:nvSpPr>
        <p:spPr>
          <a:xfrm>
            <a:off x="2243768" y="2008719"/>
            <a:ext cx="1008112" cy="50405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49355" y="2106858"/>
            <a:ext cx="10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-106,0 т.р.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563888" y="1470437"/>
            <a:ext cx="1224136" cy="2592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+1 770,0 т.р.</a:t>
            </a:r>
          </a:p>
        </p:txBody>
      </p:sp>
    </p:spTree>
    <p:extLst>
      <p:ext uri="{BB962C8B-B14F-4D97-AF65-F5344CB8AC3E}">
        <p14:creationId xmlns:p14="http://schemas.microsoft.com/office/powerpoint/2010/main" val="1268913044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Прочие доходы от компенсации затрат в 2024 году (тыс. руб.)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1196752"/>
            <a:ext cx="757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составили в сумме 186,0 т.р. Исполнение данного показателя по году составило 92,3%.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данному виду доходов отнесено поступление средств на счёт за сдачу металлолома от ИП Устинов Д.А.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3C73F5-8D6A-40AB-A44E-1296D25DB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05" y="3462265"/>
            <a:ext cx="4771020" cy="3181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382583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2023 – 2024 годах 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83416548"/>
              </p:ext>
            </p:extLst>
          </p:nvPr>
        </p:nvGraphicFramePr>
        <p:xfrm>
          <a:off x="-108520" y="1118236"/>
          <a:ext cx="9977120" cy="560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744626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83"/>
            <a:ext cx="8229600" cy="56207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2023 – 2024 годах 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94878"/>
            <a:ext cx="2133600" cy="476250"/>
          </a:xfrm>
        </p:spPr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941141"/>
              </p:ext>
            </p:extLst>
          </p:nvPr>
        </p:nvGraphicFramePr>
        <p:xfrm>
          <a:off x="179512" y="585937"/>
          <a:ext cx="8367833" cy="44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6664" y="4957877"/>
            <a:ext cx="7931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общего объема безвозмездных поступлений обусловлено уменьшением размера субсидии бюджетам муниципальных образований на обеспечение мероприятий по переселению граждан из аварийного жилищного фонда, в том числе переселение граждан из аварийного жилищного фонда с учетом необходимости развития малоэтажного жилищного строительства, за счет средств, поступивших от публично-правовой компании «Фонд развития территорий» на 149 182,9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снижение безвозмездных поступлений в сравнении с прошлым годом составил -54,1% или -202 621,5 т.р.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CD4BDC8-DAB9-4F52-BDA3-8D5644F2FEB9}"/>
              </a:ext>
            </a:extLst>
          </p:cNvPr>
          <p:cNvSpPr/>
          <p:nvPr/>
        </p:nvSpPr>
        <p:spPr>
          <a:xfrm>
            <a:off x="7087703" y="1591693"/>
            <a:ext cx="1320185" cy="685179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-206 040 т. р.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-66%</a:t>
            </a:r>
          </a:p>
        </p:txBody>
      </p:sp>
    </p:spTree>
    <p:extLst>
      <p:ext uri="{BB962C8B-B14F-4D97-AF65-F5344CB8AC3E}">
        <p14:creationId xmlns:p14="http://schemas.microsoft.com/office/powerpoint/2010/main" val="586863359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29599"/>
              </p:ext>
            </p:extLst>
          </p:nvPr>
        </p:nvGraphicFramePr>
        <p:xfrm>
          <a:off x="-36513" y="404664"/>
          <a:ext cx="4608513" cy="480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434625" y="931847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в бюджет Слюдянского муниципального образования поступило 171 732 т. р. межбюджетных трансфертов, или 99,9% от планового показателя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103187"/>
            <a:ext cx="8569324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 поступила не в полном объеме, поскольку финансирование производилось исходя из потребности по фактически заключенным соглашениям с гражданами. 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 причине экономии денежных средств в результате проведения конкурсных процедур при заключении контрактов финансирование субсидии из областного бюджета осуществлялось не в полном объеме на реализацию отдельных муниципальных программ, что также повлияло на процент исполнения.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91998"/>
            <a:ext cx="2133600" cy="476250"/>
          </a:xfrm>
        </p:spPr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A55A04E-A4CB-4DE0-9052-520A67E02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59633"/>
              </p:ext>
            </p:extLst>
          </p:nvPr>
        </p:nvGraphicFramePr>
        <p:xfrm>
          <a:off x="3995936" y="2132855"/>
          <a:ext cx="4356100" cy="240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23479185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418536490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463996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2542387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8418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3881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171 798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171 732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9935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4484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106 316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106 174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5674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303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17 649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17 649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5756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277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083300"/>
          </a:xfrm>
        </p:spPr>
        <p:txBody>
          <a:bodyPr/>
          <a:lstStyle/>
          <a:p>
            <a:r>
              <a:rPr lang="ru-RU" alt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Слюдянского муниципального образования на 2024 год                                        утвержден решением Думы Слюдянского муниципального образования от 21 декабря 2023 года № 84 </a:t>
            </a:r>
            <a:r>
              <a:rPr lang="en-US" alt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alt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 «О бюджете СМО на 2024 год и на плановый период 2025 – 2026 годов»</a:t>
            </a:r>
            <a:r>
              <a:rPr lang="ru-RU" altLang="ru-RU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160E2B-8468-4311-AAAC-169141E62A79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3184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1B6AB6-FAFC-4E2D-AD31-4FD2D0310CDA}" type="slidenum">
              <a:rPr lang="ru-RU" altLang="ru-RU"/>
              <a:pPr/>
              <a:t>3</a:t>
            </a:fld>
            <a:endParaRPr lang="ru-RU" alt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24940"/>
              </p:ext>
            </p:extLst>
          </p:nvPr>
        </p:nvGraphicFramePr>
        <p:xfrm>
          <a:off x="31745" y="2274118"/>
          <a:ext cx="3065463" cy="198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8291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бюджета Слюдянского муниципального образования за 2024 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58369"/>
              </p:ext>
            </p:extLst>
          </p:nvPr>
        </p:nvGraphicFramePr>
        <p:xfrm>
          <a:off x="755576" y="1788949"/>
          <a:ext cx="178646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458 659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270 909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5" name="TextBox 6"/>
          <p:cNvSpPr txBox="1">
            <a:spLocks noChangeArrowheads="1"/>
          </p:cNvSpPr>
          <p:nvPr/>
        </p:nvSpPr>
        <p:spPr bwMode="auto">
          <a:xfrm>
            <a:off x="304855" y="1244787"/>
            <a:ext cx="2586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4116" name="TextBox 7"/>
          <p:cNvSpPr txBox="1">
            <a:spLocks noChangeArrowheads="1"/>
          </p:cNvSpPr>
          <p:nvPr/>
        </p:nvSpPr>
        <p:spPr bwMode="auto">
          <a:xfrm>
            <a:off x="3252519" y="1244787"/>
            <a:ext cx="267176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117" name="TextBox 8"/>
          <p:cNvSpPr txBox="1">
            <a:spLocks noChangeArrowheads="1"/>
          </p:cNvSpPr>
          <p:nvPr/>
        </p:nvSpPr>
        <p:spPr bwMode="auto">
          <a:xfrm>
            <a:off x="6201059" y="1094447"/>
            <a:ext cx="2695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Дефицит(-)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Профицит (+)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6362"/>
              </p:ext>
            </p:extLst>
          </p:nvPr>
        </p:nvGraphicFramePr>
        <p:xfrm>
          <a:off x="3723620" y="1752248"/>
          <a:ext cx="178752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455 261</a:t>
                      </a:r>
                    </a:p>
                  </a:txBody>
                  <a:tcPr marL="91481" marR="91481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270 005</a:t>
                      </a:r>
                    </a:p>
                  </a:txBody>
                  <a:tcPr marL="91481" marR="91481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70551"/>
              </p:ext>
            </p:extLst>
          </p:nvPr>
        </p:nvGraphicFramePr>
        <p:xfrm>
          <a:off x="6657627" y="1752248"/>
          <a:ext cx="178646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+3 398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+904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166469"/>
              </p:ext>
            </p:extLst>
          </p:nvPr>
        </p:nvGraphicFramePr>
        <p:xfrm>
          <a:off x="3177114" y="2315402"/>
          <a:ext cx="2822575" cy="191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467475"/>
              </p:ext>
            </p:extLst>
          </p:nvPr>
        </p:nvGraphicFramePr>
        <p:xfrm>
          <a:off x="1907704" y="4256906"/>
          <a:ext cx="5798362" cy="1951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27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план</a:t>
                      </a:r>
                    </a:p>
                  </a:txBody>
                  <a:tcPr marL="91447" marR="91447"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факт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 к 2023 году (%)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(+), снижение (-)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267 665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270 909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- 40,9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274 868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270 005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- 40,7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-7 203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+904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0511" y="6278434"/>
            <a:ext cx="852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муниципального долга по состоянию на 01.01.2025г. составил 1 912т.р., или 1,9% от объема налоговых и неналоговых доходов местного бюджета </a:t>
            </a:r>
          </a:p>
        </p:txBody>
      </p:sp>
      <p:graphicFrame>
        <p:nvGraphicFramePr>
          <p:cNvPr id="1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65264"/>
              </p:ext>
            </p:extLst>
          </p:nvPr>
        </p:nvGraphicFramePr>
        <p:xfrm>
          <a:off x="6137558" y="2421246"/>
          <a:ext cx="2822575" cy="191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971550" y="255588"/>
            <a:ext cx="7200900" cy="966787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Слюдянского муниципального образования по видам доходов за 2024 год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DE41BC-DA12-489D-A0C7-51D31DDC36E6}" type="slidenum">
              <a:rPr lang="ru-RU" altLang="ru-RU"/>
              <a:pPr/>
              <a:t>4</a:t>
            </a:fld>
            <a:endParaRPr lang="ru-RU" altLang="ru-RU" dirty="0"/>
          </a:p>
        </p:txBody>
      </p:sp>
      <p:grpSp>
        <p:nvGrpSpPr>
          <p:cNvPr id="5125" name="Группа 8"/>
          <p:cNvGrpSpPr>
            <a:grpSpLocks/>
          </p:cNvGrpSpPr>
          <p:nvPr/>
        </p:nvGrpSpPr>
        <p:grpSpPr bwMode="auto">
          <a:xfrm>
            <a:off x="361658" y="1088107"/>
            <a:ext cx="8449431" cy="2988974"/>
            <a:chOff x="426513" y="2652299"/>
            <a:chExt cx="9069516" cy="2990545"/>
          </a:xfrm>
        </p:grpSpPr>
        <p:sp>
          <p:nvSpPr>
            <p:cNvPr id="10" name="Полилиния 9"/>
            <p:cNvSpPr/>
            <p:nvPr/>
          </p:nvSpPr>
          <p:spPr>
            <a:xfrm>
              <a:off x="426513" y="4415492"/>
              <a:ext cx="1314038" cy="1201064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rgbClr val="99CCFF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67094" tIns="248282" rIns="267094" bIns="24828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90 152 т.р.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299036" y="2967578"/>
              <a:ext cx="1606520" cy="1425831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lIns="349446" tIns="319523" rIns="349446" bIns="31952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  732 т.р</a:t>
              </a:r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420304" y="3329161"/>
              <a:ext cx="606125" cy="5921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lIns="53810" tIns="155240" rIns="53810" bIns="15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519472" y="4448866"/>
              <a:ext cx="1351017" cy="1193978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lIns="206040" tIns="211323" rIns="206040" bIns="21132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9 025 т.р.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208123" y="3364253"/>
              <a:ext cx="455561" cy="620607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lIns="53810" tIns="83628" rIns="53810" bIns="83628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37382" y="2652299"/>
              <a:ext cx="2658647" cy="2307850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lIns="497961" tIns="363923" rIns="497961" bIns="36392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270 909т.р.</a:t>
              </a:r>
            </a:p>
          </p:txBody>
        </p:sp>
      </p:grpSp>
      <p:sp>
        <p:nvSpPr>
          <p:cNvPr id="2051" name="Стрелка вниз 2050"/>
          <p:cNvSpPr/>
          <p:nvPr/>
        </p:nvSpPr>
        <p:spPr>
          <a:xfrm>
            <a:off x="558006" y="4067343"/>
            <a:ext cx="827088" cy="26671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1751" y="6181264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6" name="TextBox 63"/>
          <p:cNvSpPr txBox="1">
            <a:spLocks noChangeArrowheads="1"/>
          </p:cNvSpPr>
          <p:nvPr/>
        </p:nvSpPr>
        <p:spPr bwMode="auto">
          <a:xfrm>
            <a:off x="-77787" y="6232488"/>
            <a:ext cx="2060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Сельскохозяйственный налог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трелка вниз 2050"/>
          <p:cNvSpPr/>
          <p:nvPr/>
        </p:nvSpPr>
        <p:spPr>
          <a:xfrm>
            <a:off x="4452536" y="3015053"/>
            <a:ext cx="827088" cy="40029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968285" y="6232240"/>
            <a:ext cx="1990725" cy="5335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0" name="TextBox 74"/>
          <p:cNvSpPr txBox="1">
            <a:spLocks noChangeArrowheads="1"/>
          </p:cNvSpPr>
          <p:nvPr/>
        </p:nvSpPr>
        <p:spPr bwMode="auto">
          <a:xfrm>
            <a:off x="1980659" y="6276978"/>
            <a:ext cx="20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неналоговые доходы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2 060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3992563" y="3611563"/>
            <a:ext cx="1919287" cy="620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000500" y="4316884"/>
            <a:ext cx="1919288" cy="5514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000500" y="4920034"/>
            <a:ext cx="1919288" cy="5314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5" name="TextBox 25"/>
          <p:cNvSpPr txBox="1">
            <a:spLocks noChangeArrowheads="1"/>
          </p:cNvSpPr>
          <p:nvPr/>
        </p:nvSpPr>
        <p:spPr bwMode="auto">
          <a:xfrm>
            <a:off x="4118590" y="3767111"/>
            <a:ext cx="1685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47 865т.р.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TextBox 81"/>
          <p:cNvSpPr txBox="1">
            <a:spLocks noChangeArrowheads="1"/>
          </p:cNvSpPr>
          <p:nvPr/>
        </p:nvSpPr>
        <p:spPr bwMode="auto">
          <a:xfrm>
            <a:off x="4021848" y="4434484"/>
            <a:ext cx="1938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106 174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TextBox 82"/>
          <p:cNvSpPr txBox="1">
            <a:spLocks noChangeArrowheads="1"/>
          </p:cNvSpPr>
          <p:nvPr/>
        </p:nvSpPr>
        <p:spPr bwMode="auto">
          <a:xfrm>
            <a:off x="4087690" y="5035269"/>
            <a:ext cx="183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121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80617"/>
              </p:ext>
            </p:extLst>
          </p:nvPr>
        </p:nvGraphicFramePr>
        <p:xfrm>
          <a:off x="6290468" y="3283978"/>
          <a:ext cx="2659063" cy="331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Овал 41"/>
          <p:cNvSpPr/>
          <p:nvPr/>
        </p:nvSpPr>
        <p:spPr>
          <a:xfrm>
            <a:off x="26779" y="5563535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50800" y="5651916"/>
            <a:ext cx="1874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12 581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876" y="4371604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-3175" y="4954285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49181" y="5023121"/>
            <a:ext cx="187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Акцизы по подакцизным товарам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10 013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Шестиугольник 4"/>
          <p:cNvSpPr/>
          <p:nvPr/>
        </p:nvSpPr>
        <p:spPr>
          <a:xfrm>
            <a:off x="78580" y="4385662"/>
            <a:ext cx="1835150" cy="5222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               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67 557т.р.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54902" y="5598577"/>
            <a:ext cx="1990725" cy="5742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992666" y="4964511"/>
            <a:ext cx="1990725" cy="5960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73"/>
          <p:cNvSpPr txBox="1">
            <a:spLocks noChangeArrowheads="1"/>
          </p:cNvSpPr>
          <p:nvPr/>
        </p:nvSpPr>
        <p:spPr bwMode="auto">
          <a:xfrm>
            <a:off x="1994609" y="5598577"/>
            <a:ext cx="20240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1 641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001838" y="4373370"/>
            <a:ext cx="1990725" cy="551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Box 72"/>
          <p:cNvSpPr txBox="1">
            <a:spLocks noChangeArrowheads="1"/>
          </p:cNvSpPr>
          <p:nvPr/>
        </p:nvSpPr>
        <p:spPr bwMode="auto">
          <a:xfrm>
            <a:off x="1963373" y="5065316"/>
            <a:ext cx="2117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186 т.р.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22"/>
          <p:cNvSpPr txBox="1">
            <a:spLocks noChangeArrowheads="1"/>
          </p:cNvSpPr>
          <p:nvPr/>
        </p:nvSpPr>
        <p:spPr bwMode="auto">
          <a:xfrm>
            <a:off x="2022112" y="4448823"/>
            <a:ext cx="20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5 138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2527301" y="4078080"/>
            <a:ext cx="827088" cy="24989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Полилиния 57"/>
          <p:cNvSpPr/>
          <p:nvPr/>
        </p:nvSpPr>
        <p:spPr bwMode="auto">
          <a:xfrm>
            <a:off x="1122242" y="1345318"/>
            <a:ext cx="1505542" cy="1459663"/>
          </a:xfrm>
          <a:custGeom>
            <a:avLst/>
            <a:gdLst>
              <a:gd name="connsiteX0" fmla="*/ 0 w 1302866"/>
              <a:gd name="connsiteY0" fmla="*/ 669470 h 1338940"/>
              <a:gd name="connsiteX1" fmla="*/ 651433 w 1302866"/>
              <a:gd name="connsiteY1" fmla="*/ 0 h 1338940"/>
              <a:gd name="connsiteX2" fmla="*/ 1302866 w 1302866"/>
              <a:gd name="connsiteY2" fmla="*/ 669470 h 1338940"/>
              <a:gd name="connsiteX3" fmla="*/ 651433 w 1302866"/>
              <a:gd name="connsiteY3" fmla="*/ 1338940 h 1338940"/>
              <a:gd name="connsiteX4" fmla="*/ 0 w 1302866"/>
              <a:gd name="connsiteY4" fmla="*/ 669470 h 13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66" h="1338940">
                <a:moveTo>
                  <a:pt x="0" y="669470"/>
                </a:moveTo>
                <a:cubicBezTo>
                  <a:pt x="0" y="299732"/>
                  <a:pt x="291656" y="0"/>
                  <a:pt x="651433" y="0"/>
                </a:cubicBezTo>
                <a:cubicBezTo>
                  <a:pt x="1011210" y="0"/>
                  <a:pt x="1302866" y="299732"/>
                  <a:pt x="1302866" y="669470"/>
                </a:cubicBezTo>
                <a:cubicBezTo>
                  <a:pt x="1302866" y="1039208"/>
                  <a:pt x="1011210" y="1338940"/>
                  <a:pt x="651433" y="1338940"/>
                </a:cubicBezTo>
                <a:cubicBezTo>
                  <a:pt x="291656" y="1338940"/>
                  <a:pt x="0" y="1039208"/>
                  <a:pt x="0" y="669470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545388"/>
              <a:satOff val="-21713"/>
              <a:lumOff val="-9411"/>
              <a:alphaOff val="0"/>
            </a:schemeClr>
          </a:fillRef>
          <a:effectRef idx="2">
            <a:schemeClr val="accent5">
              <a:hueOff val="-7545388"/>
              <a:satOff val="-21713"/>
              <a:lumOff val="-9411"/>
              <a:alphaOff val="0"/>
            </a:schemeClr>
          </a:effectRef>
          <a:fontRef idx="minor">
            <a:schemeClr val="lt1"/>
          </a:fontRef>
        </p:style>
        <p:txBody>
          <a:bodyPr lIns="206040" tIns="211323" rIns="206040" bIns="21132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99 177 т.р.</a:t>
            </a:r>
          </a:p>
        </p:txBody>
      </p:sp>
      <p:sp>
        <p:nvSpPr>
          <p:cNvPr id="59" name="Стрелка вниз 58"/>
          <p:cNvSpPr/>
          <p:nvPr/>
        </p:nvSpPr>
        <p:spPr>
          <a:xfrm rot="1970421">
            <a:off x="1020316" y="2685695"/>
            <a:ext cx="717622" cy="29162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Стрелка вниз 62"/>
          <p:cNvSpPr/>
          <p:nvPr/>
        </p:nvSpPr>
        <p:spPr>
          <a:xfrm rot="19670294">
            <a:off x="2055332" y="2684030"/>
            <a:ext cx="717622" cy="28886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A0FC347-4C42-4AC5-9914-0F09B5ACF47C}"/>
              </a:ext>
            </a:extLst>
          </p:cNvPr>
          <p:cNvSpPr/>
          <p:nvPr/>
        </p:nvSpPr>
        <p:spPr>
          <a:xfrm>
            <a:off x="4035849" y="5508439"/>
            <a:ext cx="1919288" cy="5314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82">
            <a:extLst>
              <a:ext uri="{FF2B5EF4-FFF2-40B4-BE49-F238E27FC236}">
                <a16:creationId xmlns:a16="http://schemas.microsoft.com/office/drawing/2014/main" id="{4486E3F8-CF70-4A86-BBAD-5FBC60E4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63" y="5568183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17 649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22C8F40-1ADB-4A7A-8796-DD7CEB1D2A5B}"/>
              </a:ext>
            </a:extLst>
          </p:cNvPr>
          <p:cNvSpPr/>
          <p:nvPr/>
        </p:nvSpPr>
        <p:spPr>
          <a:xfrm>
            <a:off x="4042140" y="6129657"/>
            <a:ext cx="1919288" cy="5314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82">
            <a:extLst>
              <a:ext uri="{FF2B5EF4-FFF2-40B4-BE49-F238E27FC236}">
                <a16:creationId xmlns:a16="http://schemas.microsoft.com/office/drawing/2014/main" id="{A5A8666D-C56D-4F7D-903F-F0E20717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63" y="6179915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Возврат остатков субсидий прошлых лет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-77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"/>
            <a:ext cx="8229600" cy="970608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исполнения доходов бюджета Слюдянского муниципального образования в 2024 году (тыс. руб.)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654248"/>
              </p:ext>
            </p:extLst>
          </p:nvPr>
        </p:nvGraphicFramePr>
        <p:xfrm>
          <a:off x="210344" y="1422102"/>
          <a:ext cx="8507288" cy="50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Овал 3"/>
          <p:cNvSpPr/>
          <p:nvPr/>
        </p:nvSpPr>
        <p:spPr>
          <a:xfrm>
            <a:off x="1691680" y="989499"/>
            <a:ext cx="5544616" cy="6201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270 909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</p:txBody>
      </p:sp>
    </p:spTree>
    <p:extLst>
      <p:ext uri="{BB962C8B-B14F-4D97-AF65-F5344CB8AC3E}">
        <p14:creationId xmlns:p14="http://schemas.microsoft.com/office/powerpoint/2010/main" val="1311899782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00735828"/>
              </p:ext>
            </p:extLst>
          </p:nvPr>
        </p:nvGraphicFramePr>
        <p:xfrm>
          <a:off x="215516" y="1060649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66738" y="260350"/>
            <a:ext cx="8147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исполнения налоговых и неналоговых доходов бюджета Слюдянского муниципального образования в 2024 году, тыс. руб.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3EA7E2-1FD0-4A55-B63A-6C7CFDF325B3}"/>
              </a:ext>
            </a:extLst>
          </p:cNvPr>
          <p:cNvSpPr/>
          <p:nvPr/>
        </p:nvSpPr>
        <p:spPr>
          <a:xfrm>
            <a:off x="7920372" y="1340768"/>
            <a:ext cx="1008112" cy="38184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+16,7%</a:t>
            </a:r>
          </a:p>
        </p:txBody>
      </p:sp>
    </p:spTree>
    <p:extLst>
      <p:ext uri="{BB962C8B-B14F-4D97-AF65-F5344CB8AC3E}">
        <p14:creationId xmlns:p14="http://schemas.microsoft.com/office/powerpoint/2010/main" val="807264594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25613" y="23015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Доля налоговых и неналоговых доходов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2023 – 2024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143" y="5929090"/>
            <a:ext cx="817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в структуре налоговых и неналоговых поступлений доходной части бюджета занимает налог на доходы физических лиц (НДФЛ).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2D2E219-28D6-4724-B40F-749B4E5B6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200404"/>
              </p:ext>
            </p:extLst>
          </p:nvPr>
        </p:nvGraphicFramePr>
        <p:xfrm>
          <a:off x="4572000" y="1061150"/>
          <a:ext cx="4265857" cy="502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4EE5B3E-6ECA-41FE-8305-4F2F33BF1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831651"/>
              </p:ext>
            </p:extLst>
          </p:nvPr>
        </p:nvGraphicFramePr>
        <p:xfrm>
          <a:off x="270139" y="1061150"/>
          <a:ext cx="4104456" cy="503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9851391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в 2023 – 2024 годах,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5525667"/>
              </p:ext>
            </p:extLst>
          </p:nvPr>
        </p:nvGraphicFramePr>
        <p:xfrm>
          <a:off x="195864" y="1277987"/>
          <a:ext cx="44049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1220569"/>
            <a:ext cx="3816423" cy="4832092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году составило 105,6%.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является основным налогом в составе налоговых и неналоговых доходов и составляет 68,1% от фактических поступлений. В сравнении с прошлым годом наблюдается положительный рост налога на сумму                9 669 тыс. руб. или на 16,7%.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налога обеспечен поступлением в конце года отчисленного налога на доходы физических лиц от выплаченной заработной платы в полном объеме за декабрь месяц предприятиям железнодорожного транспорта, образовательным учреждениям и другими организациям функционирующим на территории городского поселения. Действующий механизм единого налогового платежа и единого налогового счета, заработавший с января 2023 года, привел к положительному эффекту и сказался на данном увеличении НДФЛ.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Стрелка вправо 6"/>
          <p:cNvSpPr/>
          <p:nvPr/>
        </p:nvSpPr>
        <p:spPr>
          <a:xfrm rot="20215530">
            <a:off x="1262838" y="1441828"/>
            <a:ext cx="2164773" cy="82571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+9 669 или +16,7%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30943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Акцизы по подакцизным товарам (продукции) производимым на территории Российской Федерации</a:t>
            </a:r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2431AC-9CAB-480A-B5EA-0BFC6E9CA059}" type="slidenum">
              <a:rPr lang="ru-RU" altLang="ru-RU"/>
              <a:pPr/>
              <a:t>9</a:t>
            </a:fld>
            <a:endParaRPr lang="ru-RU" altLang="ru-RU" dirty="0"/>
          </a:p>
        </p:txBody>
      </p:sp>
      <p:sp>
        <p:nvSpPr>
          <p:cNvPr id="21" name="Двойная стрелка влево/вправо 3"/>
          <p:cNvSpPr/>
          <p:nvPr/>
        </p:nvSpPr>
        <p:spPr>
          <a:xfrm>
            <a:off x="3564384" y="2276872"/>
            <a:ext cx="1906588" cy="979488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+ 13,1%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265600253"/>
              </p:ext>
            </p:extLst>
          </p:nvPr>
        </p:nvGraphicFramePr>
        <p:xfrm>
          <a:off x="4676172" y="1920337"/>
          <a:ext cx="4471580" cy="37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4" name="TextBox 27"/>
          <p:cNvSpPr txBox="1">
            <a:spLocks noChangeArrowheads="1"/>
          </p:cNvSpPr>
          <p:nvPr/>
        </p:nvSpPr>
        <p:spPr bwMode="auto">
          <a:xfrm>
            <a:off x="6263468" y="3585368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10 013т.р.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196752"/>
            <a:ext cx="17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1196752"/>
            <a:ext cx="17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8593" y="4960614"/>
            <a:ext cx="3168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сравнении с прошлым годом рост составил +13,1,0%. Перевыполнение обусловлено повышением цены и относительной устойчивости стоимости ставки акцизов отдельных видов подакцизной продукции. На 2024 год установлен дифференцированный норматив отчислений в местный бюджет в размере 0,09024%.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644033DE-0F1B-4BA8-A90D-E12EEADE8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259457"/>
              </p:ext>
            </p:extLst>
          </p:nvPr>
        </p:nvGraphicFramePr>
        <p:xfrm>
          <a:off x="-33564" y="1909273"/>
          <a:ext cx="4471580" cy="37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27">
            <a:extLst>
              <a:ext uri="{FF2B5EF4-FFF2-40B4-BE49-F238E27FC236}">
                <a16:creationId xmlns:a16="http://schemas.microsoft.com/office/drawing/2014/main" id="{0E1D458C-538A-4D8F-8C54-04976FA3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732" y="3585368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8 855 т.р.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22000</TotalTime>
  <Words>1672</Words>
  <Application>Microsoft Office PowerPoint</Application>
  <PresentationFormat>Экран (4:3)</PresentationFormat>
  <Paragraphs>242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Бюджет Слюдянского муниципального образования на 2024 год                                        утвержден решением Думы Слюдянского муниципального образования от 21 декабря 2023 года № 84 V-ГД «О бюджете СМО на 2024 год и на плановый период 2025 – 2026 годов»  </vt:lpstr>
      <vt:lpstr>Презентация PowerPoint</vt:lpstr>
      <vt:lpstr>Состав доходов бюджета Слюдянского муниципального образования по видам доходов за 2024 год </vt:lpstr>
      <vt:lpstr>Структура исполнения доходов бюджета Слюдянского муниципального образования в 2024 году (тыс. руб.)</vt:lpstr>
      <vt:lpstr>Презентация PowerPoint</vt:lpstr>
      <vt:lpstr>Презентация PowerPoint</vt:lpstr>
      <vt:lpstr>Налог на доходы физических лиц в 2023 – 2024 годах, тыс. руб.</vt:lpstr>
      <vt:lpstr>Акцизы по подакцизным товарам (продукции) производимым на территории Российской Федерации</vt:lpstr>
      <vt:lpstr>Презентация PowerPoint</vt:lpstr>
      <vt:lpstr>Презентация PowerPoint</vt:lpstr>
      <vt:lpstr>Презентация PowerPoint</vt:lpstr>
      <vt:lpstr>Штрафы, санкции, возмещение ущерба  в 2023 – 2024 годах (тыс. руб.)</vt:lpstr>
      <vt:lpstr>Динамика безвозмездных поступлений в 2023 – 2024 годах (тыс. руб.)</vt:lpstr>
      <vt:lpstr>Безвозмездные поступления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Зарбуева Белек Борбак-Ооловна</cp:lastModifiedBy>
  <cp:revision>1140</cp:revision>
  <cp:lastPrinted>2024-04-10T00:24:11Z</cp:lastPrinted>
  <dcterms:created xsi:type="dcterms:W3CDTF">2014-03-19T09:08:37Z</dcterms:created>
  <dcterms:modified xsi:type="dcterms:W3CDTF">2025-04-22T00:29:55Z</dcterms:modified>
</cp:coreProperties>
</file>