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41" r:id="rId2"/>
    <p:sldId id="475" r:id="rId3"/>
    <p:sldId id="497" r:id="rId4"/>
    <p:sldId id="528" r:id="rId5"/>
    <p:sldId id="532" r:id="rId6"/>
    <p:sldId id="533" r:id="rId7"/>
    <p:sldId id="491" r:id="rId8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">
          <p15:clr>
            <a:srgbClr val="A4A3A4"/>
          </p15:clr>
        </p15:guide>
        <p15:guide id="2" pos="130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C323"/>
    <a:srgbClr val="1EB8C8"/>
    <a:srgbClr val="CC3300"/>
    <a:srgbClr val="09DD22"/>
    <a:srgbClr val="5519CD"/>
    <a:srgbClr val="8E5886"/>
    <a:srgbClr val="1785CF"/>
    <a:srgbClr val="E600CB"/>
    <a:srgbClr val="78974F"/>
    <a:srgbClr val="974F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3829" autoAdjust="0"/>
  </p:normalViewPr>
  <p:slideViewPr>
    <p:cSldViewPr snapToGrid="0">
      <p:cViewPr varScale="1">
        <p:scale>
          <a:sx n="72" d="100"/>
          <a:sy n="72" d="100"/>
        </p:scale>
        <p:origin x="1710" y="54"/>
      </p:cViewPr>
      <p:guideLst>
        <p:guide orient="horz" pos="311"/>
        <p:guide pos="13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647E178-C5A4-450A-81D0-B4A9C87F0D2F}" type="datetimeFigureOut">
              <a:rPr lang="ru-RU"/>
              <a:pPr>
                <a:defRPr/>
              </a:pPr>
              <a:t>02.10.2023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8DB8BB8-6A18-4E9F-80EC-5D36C019B5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38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37B60-6D6E-496E-A78C-9984886DA5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8598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F8AF2-9E8A-4653-A3B7-8CF434BB0A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331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78D8DE-B66B-4AB3-9EEC-8DF245C60E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34327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83B701-CC03-458D-9F01-54BB089496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8799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DBB3B9-9069-4BE4-B2AB-5AEAD898BE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291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F3EC10-98BC-4970-ACD9-00C370C693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6047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27E2C-82C8-4772-A678-43E44104C2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0114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A8C331-30B6-4749-AAFD-E2616519FF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26392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6B7934-E0F2-4C62-9019-08CDB54003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2170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0C9E0-0DF3-485A-A1EC-2476465BD3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9897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68E4F3-6C8B-43B3-BC52-2FCA895A80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9138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10D88-BA6A-4494-AE88-61661E2BF8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5173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/>
            </a:lvl1pPr>
          </a:lstStyle>
          <a:p>
            <a:pPr>
              <a:defRPr/>
            </a:pPr>
            <a:fld id="{EC697425-F1DD-4DF4-B0E4-E253896456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8.jpeg"/><Relationship Id="rId7" Type="http://schemas.openxmlformats.org/officeDocument/2006/relationships/image" Target="../media/image21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habalina_ea\Desktop\ДОКЛАД_2018\РАСТРЫ\для презентации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4" y="62146"/>
            <a:ext cx="8997949" cy="5557846"/>
          </a:xfrm>
          <a:prstGeom prst="rect">
            <a:avLst/>
          </a:prstGeom>
          <a:gradFill>
            <a:gsLst>
              <a:gs pos="0">
                <a:schemeClr val="accent1">
                  <a:shade val="30000"/>
                  <a:satMod val="115000"/>
                </a:schemeClr>
              </a:gs>
              <a:gs pos="55000">
                <a:schemeClr val="bg1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5400000" scaled="0"/>
          </a:gradFill>
        </p:spPr>
      </p:pic>
      <p:sp>
        <p:nvSpPr>
          <p:cNvPr id="4" name="Прямоугольник 3"/>
          <p:cNvSpPr/>
          <p:nvPr/>
        </p:nvSpPr>
        <p:spPr bwMode="auto">
          <a:xfrm>
            <a:off x="0" y="-1"/>
            <a:ext cx="9144000" cy="5495925"/>
          </a:xfrm>
          <a:prstGeom prst="rect">
            <a:avLst/>
          </a:prstGeom>
          <a:gradFill flip="none" rotWithShape="1">
            <a:gsLst>
              <a:gs pos="100000">
                <a:srgbClr val="C8E9EC">
                  <a:alpha val="20000"/>
                </a:srgbClr>
              </a:gs>
              <a:gs pos="0">
                <a:schemeClr val="bg1"/>
              </a:gs>
              <a:gs pos="12000">
                <a:schemeClr val="bg1">
                  <a:alpha val="32000"/>
                  <a:lumMod val="43000"/>
                  <a:lumOff val="57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 w="635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/>
              <a:t>Приложение №1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/>
              <a:t>к решению Думы Слюдянского муниципального образования </a:t>
            </a:r>
          </a:p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№59 </a:t>
            </a: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V</a:t>
            </a: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-</a:t>
            </a:r>
            <a:r>
              <a:rPr lang="ru-RU" dirty="0"/>
              <a:t>ГД от 28.09.2023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6400800"/>
            <a:ext cx="9144000" cy="48418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5483225"/>
            <a:ext cx="9144000" cy="140017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2055" name="Прямоугольник 1"/>
          <p:cNvSpPr>
            <a:spLocks noChangeArrowheads="1"/>
          </p:cNvSpPr>
          <p:nvPr/>
        </p:nvSpPr>
        <p:spPr bwMode="auto">
          <a:xfrm>
            <a:off x="0" y="1878013"/>
            <a:ext cx="9147175" cy="1408112"/>
          </a:xfrm>
          <a:prstGeom prst="rect">
            <a:avLst/>
          </a:prstGeom>
          <a:solidFill>
            <a:schemeClr val="bg1">
              <a:alpha val="3215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</p:txBody>
      </p:sp>
      <p:sp>
        <p:nvSpPr>
          <p:cNvPr id="3" name="Text Box 27"/>
          <p:cNvSpPr txBox="1">
            <a:spLocks noChangeArrowheads="1"/>
          </p:cNvSpPr>
          <p:nvPr/>
        </p:nvSpPr>
        <p:spPr bwMode="auto">
          <a:xfrm>
            <a:off x="304800" y="2228126"/>
            <a:ext cx="85471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ru-RU" sz="2000" b="1" spc="10" dirty="0">
                <a:latin typeface="+mj-lt"/>
                <a:cs typeface="Times New Roman" panose="02020603050405020304" pitchFamily="18" charset="0"/>
              </a:rPr>
              <a:t>ВНЕСЕНИЕ ИЗМЕНЕНИЙ В ГЕНЕРАЛЬНЫЙ ПЛАН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ru-RU" sz="2000" b="1" spc="10" dirty="0">
                <a:latin typeface="+mj-lt"/>
                <a:cs typeface="Times New Roman" panose="02020603050405020304" pitchFamily="18" charset="0"/>
              </a:rPr>
              <a:t>СЛЮДЯНСКОГО МУНИЦИПАЛЬНОГО ОБРАЗОВАНИЯ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" r="1368"/>
          <a:stretch/>
        </p:blipFill>
        <p:spPr bwMode="auto">
          <a:xfrm>
            <a:off x="-1" y="477838"/>
            <a:ext cx="9144001" cy="580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Прямоугольник 1"/>
          <p:cNvSpPr>
            <a:spLocks noChangeArrowheads="1"/>
          </p:cNvSpPr>
          <p:nvPr/>
        </p:nvSpPr>
        <p:spPr bwMode="auto">
          <a:xfrm>
            <a:off x="-9525" y="0"/>
            <a:ext cx="9153525" cy="6894513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635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6269038"/>
            <a:ext cx="9153525" cy="61912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3078" name="Text Box 27"/>
          <p:cNvSpPr txBox="1">
            <a:spLocks noChangeArrowheads="1"/>
          </p:cNvSpPr>
          <p:nvPr/>
        </p:nvSpPr>
        <p:spPr bwMode="auto">
          <a:xfrm>
            <a:off x="298450" y="629510"/>
            <a:ext cx="8547100" cy="89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>
                <a:cs typeface="Times New Roman" pitchFamily="18" charset="0"/>
              </a:rPr>
              <a:t>ВНЕСЕНИЕ ИЗМЕНЕНИЙ В ГЕНЕРАЛЬНЫЙ ПЛАН ЗАКЛЮЧАЮТСЯ В СЛЕДУЮЩЕМ:</a:t>
            </a:r>
          </a:p>
        </p:txBody>
      </p:sp>
      <p:sp>
        <p:nvSpPr>
          <p:cNvPr id="3079" name="Rectangle 2"/>
          <p:cNvSpPr>
            <a:spLocks noChangeArrowheads="1"/>
          </p:cNvSpPr>
          <p:nvPr/>
        </p:nvSpPr>
        <p:spPr bwMode="auto">
          <a:xfrm>
            <a:off x="0" y="0"/>
            <a:ext cx="9144000" cy="477838"/>
          </a:xfrm>
          <a:prstGeom prst="rect">
            <a:avLst/>
          </a:prstGeom>
          <a:solidFill>
            <a:srgbClr val="828282">
              <a:alpha val="9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</p:txBody>
      </p:sp>
      <p:sp>
        <p:nvSpPr>
          <p:cNvPr id="3080" name="Text Box 3"/>
          <p:cNvSpPr txBox="1">
            <a:spLocks noChangeArrowheads="1"/>
          </p:cNvSpPr>
          <p:nvPr/>
        </p:nvSpPr>
        <p:spPr bwMode="auto">
          <a:xfrm>
            <a:off x="74613" y="98425"/>
            <a:ext cx="900271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300" b="1" dirty="0">
                <a:solidFill>
                  <a:schemeClr val="bg1"/>
                </a:solidFill>
              </a:rPr>
              <a:t>ВНЕСЕНИЕ ИЗМЕНЕНИЙ В ГЕНЕРАЛЬНЫЙ ПЛАН </a:t>
            </a:r>
            <a:r>
              <a:rPr lang="ru-RU" sz="1300" b="1" dirty="0">
                <a:solidFill>
                  <a:schemeClr val="bg1"/>
                </a:solidFill>
              </a:rPr>
              <a:t>СЛЮДЯНСКОГО МУНИЦИПАЛЬНОГО ОБРАЗОВАНИЯ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300" b="1" dirty="0">
              <a:solidFill>
                <a:schemeClr val="bg1"/>
              </a:solidFill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1532800"/>
            <a:ext cx="883602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838200" indent="-8382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838200" indent="-8382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838200" indent="-8382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838200" indent="-8382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12954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17526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22098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26670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200" b="1" spc="30" dirty="0">
                <a:latin typeface="+mn-lt"/>
                <a:cs typeface="Times New Roman" pitchFamily="18" charset="0"/>
              </a:rPr>
              <a:t>1. </a:t>
            </a:r>
            <a:r>
              <a:rPr lang="ru-RU" altLang="ru-RU" sz="1200" spc="30" dirty="0">
                <a:latin typeface="+mn-lt"/>
                <a:cs typeface="Times New Roman" pitchFamily="18" charset="0"/>
              </a:rPr>
              <a:t>ПРИВЕДЕНИЕ МАТЕРИАЛОВ ГЕНЕРАЛЬНОГО ПЛАНА </a:t>
            </a:r>
            <a:r>
              <a:rPr lang="ru-RU" sz="1200" spc="30" dirty="0">
                <a:latin typeface="+mn-lt"/>
                <a:cs typeface="Times New Roman" pitchFamily="18" charset="0"/>
              </a:rPr>
              <a:t>В СООТВЕТСТВИЕ ДОКУМЕНТАМИ ТЕРРИТОРИАЛЬНОГО ЗОНИРОВАНИЯ РОССИЙСКОЙ ФЕДЕРАЦИИ, ИРКУТСКОЙ ОБЛАСТИ, МУНИЦИПАЛЬНОГО РАЙОНА, А ТАКЖЕ ОТРАСЛЕВЫМ И МУНЦИПАЛЬНЫМ ПРОГРАММАМ</a:t>
            </a:r>
            <a:r>
              <a:rPr lang="ru-RU" altLang="ru-RU" sz="1200" spc="30" dirty="0">
                <a:latin typeface="+mn-lt"/>
                <a:cs typeface="Times New Roman" pitchFamily="18" charset="0"/>
              </a:rPr>
              <a:t>;</a:t>
            </a: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0" y="2414739"/>
            <a:ext cx="8794750" cy="737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838200" indent="-8382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838200" indent="-8382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838200" indent="-8382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838200" indent="-8382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12954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17526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22098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26670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200" b="1" spc="30" dirty="0">
                <a:latin typeface="+mn-lt"/>
                <a:cs typeface="Times New Roman" pitchFamily="18" charset="0"/>
              </a:rPr>
              <a:t>2. </a:t>
            </a:r>
            <a:r>
              <a:rPr lang="ru-RU" altLang="ru-RU" sz="1200" spc="30" dirty="0">
                <a:latin typeface="+mn-lt"/>
                <a:cs typeface="Times New Roman" pitchFamily="18" charset="0"/>
              </a:rPr>
              <a:t>ВЫПОЛНЕНЫ ИЗМЕНЕНИЯ И ДОПОЛНЕНИЯ ВЫЯВЛЕННЫЕ АДМИНИСТРАЦИЕЙ СЛЮДЯНСКОГО ГОРОДСКОГО ПОСЕЛЕНИЯ, УЧТЕНЫ ЗАЯВЛЕНИЯ ФИЗИЧЕСКИХ И ЮРИДИЧЕСКИХ ЛИЦ</a:t>
            </a:r>
            <a:r>
              <a:rPr lang="ru-RU" sz="1200" spc="30" dirty="0">
                <a:latin typeface="+mn-lt"/>
                <a:cs typeface="Times New Roman" pitchFamily="18" charset="0"/>
              </a:rPr>
              <a:t>; </a:t>
            </a:r>
            <a:endParaRPr lang="ru-RU" altLang="ru-RU" sz="1200" spc="30" dirty="0">
              <a:latin typeface="+mn-lt"/>
              <a:cs typeface="Times New Roman" pitchFamily="18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0" y="4069485"/>
            <a:ext cx="8856662" cy="485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838200" indent="-8382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838200" indent="-8382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838200" indent="-8382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838200" indent="-8382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12954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17526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22098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26670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200" b="1" spc="30" dirty="0">
                <a:latin typeface="+mn-lt"/>
                <a:cs typeface="Times New Roman" pitchFamily="18" charset="0"/>
              </a:rPr>
              <a:t>5. </a:t>
            </a:r>
            <a:r>
              <a:rPr lang="ru-RU" altLang="ru-RU" sz="1200" spc="30" dirty="0">
                <a:latin typeface="+mn-lt"/>
                <a:cs typeface="Times New Roman" pitchFamily="18" charset="0"/>
              </a:rPr>
              <a:t>ВЫПОЛНЕНА </a:t>
            </a:r>
            <a:r>
              <a:rPr lang="ru-RU" sz="1200" spc="30" dirty="0">
                <a:latin typeface="+mn-lt"/>
                <a:cs typeface="Times New Roman" pitchFamily="18" charset="0"/>
              </a:rPr>
              <a:t>КОРРЕКТИРОВКА ПЕРЕСЕЧЕНИЙ ФУНКЦИОНАЛЬНЫХ ЗОН И ЗЕМЕЛЬНЫХ УЧАСТКОВ, А ТАКЖЕ ТЕРРИТОРИАЛЬНЫХ ЗОН, СТОЯЩИХ НА КАДАСТРОВОМ  УЧЕТЕ</a:t>
            </a:r>
            <a:r>
              <a:rPr lang="ru-RU" altLang="ru-RU" sz="1200" spc="30" dirty="0">
                <a:latin typeface="+mn-lt"/>
                <a:cs typeface="Times New Roman" pitchFamily="18" charset="0"/>
              </a:rPr>
              <a:t>;</a:t>
            </a: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3599053"/>
            <a:ext cx="8856663" cy="360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838200" indent="-8382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838200" indent="-8382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838200" indent="-8382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838200" indent="-8382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12954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17526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22098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26670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eaLnBrk="1" hangingPunct="1">
              <a:spcBef>
                <a:spcPct val="0"/>
              </a:spcBef>
              <a:buNone/>
              <a:defRPr/>
            </a:pPr>
            <a:r>
              <a:rPr lang="ru-RU" altLang="ru-RU" sz="1200" b="1" spc="30" dirty="0">
                <a:latin typeface="+mn-lt"/>
                <a:cs typeface="Times New Roman" pitchFamily="18" charset="0"/>
              </a:rPr>
              <a:t>4. </a:t>
            </a:r>
            <a:r>
              <a:rPr lang="ru-RU" sz="1200" spc="30" dirty="0">
                <a:latin typeface="+mn-lt"/>
                <a:cs typeface="Times New Roman" pitchFamily="18" charset="0"/>
              </a:rPr>
              <a:t>УТОЧНЕНА ИНФОРМАЦИЯ ПО ЛЕСНОМУ ФОНДУ И МИНЕРАЛЬНЫМ РЕСУРСАМ;</a:t>
            </a:r>
            <a:endParaRPr lang="ru-RU" altLang="ru-RU" sz="1200" spc="30" dirty="0">
              <a:latin typeface="+mn-lt"/>
              <a:cs typeface="Times New Roman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4494632"/>
            <a:ext cx="88566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838200" indent="-8382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838200" indent="-8382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838200" indent="-8382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838200" indent="-8382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12954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17526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22098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26670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eaLnBrk="1" hangingPunct="1">
              <a:spcBef>
                <a:spcPct val="0"/>
              </a:spcBef>
              <a:buNone/>
              <a:defRPr/>
            </a:pPr>
            <a:r>
              <a:rPr lang="ru-RU" altLang="ru-RU" sz="1200" b="1" spc="30" dirty="0">
                <a:latin typeface="+mn-lt"/>
                <a:cs typeface="Times New Roman" pitchFamily="18" charset="0"/>
              </a:rPr>
              <a:t>6. </a:t>
            </a:r>
            <a:r>
              <a:rPr lang="ru-RU" sz="1200" spc="30" dirty="0">
                <a:latin typeface="+mn-lt"/>
                <a:cs typeface="Times New Roman" pitchFamily="18" charset="0"/>
              </a:rPr>
              <a:t>АКТУАЛИЗИРОВАНА ИНФОРМАЦИЯ ПО ЗОНАМ С ОСОБЫМИ УСЛОВИЯМИ ИСПОЛЬЗОВАНИЯ ТЕРРИТОРИИ, СОГЛАСНО СВЕДЕНИЯМ ВНЕСЕННЫМ В ЕГРН. </a:t>
            </a:r>
            <a:endParaRPr lang="ru-RU" altLang="ru-RU" sz="1200" spc="30" dirty="0">
              <a:latin typeface="+mn-lt"/>
              <a:cs typeface="Times New Roman" pitchFamily="18" charset="0"/>
            </a:endParaRPr>
          </a:p>
        </p:txBody>
      </p:sp>
      <p:sp>
        <p:nvSpPr>
          <p:cNvPr id="19" name="Rectangle 13"/>
          <p:cNvSpPr>
            <a:spLocks noChangeArrowheads="1"/>
          </p:cNvSpPr>
          <p:nvPr/>
        </p:nvSpPr>
        <p:spPr bwMode="auto">
          <a:xfrm>
            <a:off x="0" y="3063941"/>
            <a:ext cx="88566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838200" indent="-8382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838200" indent="-8382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838200" indent="-8382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838200" indent="-8382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12954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17526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22098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26670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200" b="1" spc="30" dirty="0">
                <a:latin typeface="+mn-lt"/>
                <a:cs typeface="Times New Roman" pitchFamily="18" charset="0"/>
              </a:rPr>
              <a:t>3. </a:t>
            </a:r>
            <a:r>
              <a:rPr lang="ru-RU" altLang="ru-RU" sz="1200" spc="30" dirty="0">
                <a:latin typeface="+mn-lt"/>
                <a:cs typeface="Times New Roman" pitchFamily="18" charset="0"/>
              </a:rPr>
              <a:t>АКТУАЛИЗИРОВАН ЭКОНОМИЧЕСКИЙ РАЗДЕЛ, УТОЧНЕН ПРОГНОЗ ЧИСЛЕННОСТИ НАСЕЛЕНИЯ ГОРОДА СЛЮДЯНКА</a:t>
            </a:r>
            <a:r>
              <a:rPr lang="ru-RU" sz="1200" spc="30" dirty="0">
                <a:latin typeface="+mn-lt"/>
                <a:cs typeface="Times New Roman" pitchFamily="18" charset="0"/>
              </a:rPr>
              <a:t>;</a:t>
            </a:r>
            <a:endParaRPr lang="ru-RU" altLang="ru-RU" sz="1200" spc="30" dirty="0">
              <a:latin typeface="+mn-lt"/>
              <a:cs typeface="Times New Roman" pitchFamily="18" charset="0"/>
            </a:endParaRPr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0" y="5037557"/>
            <a:ext cx="88566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838200" indent="-8382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838200" indent="-83820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838200" indent="-8382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838200" indent="-8382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838200" indent="-8382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12954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17526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22098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2667000" indent="-8382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indent="0" eaLnBrk="1" hangingPunct="1">
              <a:spcBef>
                <a:spcPct val="0"/>
              </a:spcBef>
              <a:buNone/>
              <a:defRPr/>
            </a:pPr>
            <a:r>
              <a:rPr lang="ru-RU" altLang="ru-RU" sz="1200" b="1" spc="30" dirty="0">
                <a:latin typeface="+mn-lt"/>
                <a:cs typeface="Times New Roman" pitchFamily="18" charset="0"/>
              </a:rPr>
              <a:t>7. </a:t>
            </a:r>
            <a:r>
              <a:rPr lang="ru-RU" sz="1200" spc="30" dirty="0">
                <a:latin typeface="+mn-lt"/>
                <a:cs typeface="Times New Roman" pitchFamily="18" charset="0"/>
              </a:rPr>
              <a:t>АКТУАЛИЗИРОВАНА ИНФОРМАЦИЯ О ПЛАНИРУМЫХ ОБЪЕКТАХ ФЕДЕРАЛЬНОГО, РЕГИОНАЛЬНОГО И МЕСТНОГО ЗНАЧЕНИЯ</a:t>
            </a:r>
            <a:endParaRPr lang="ru-RU" altLang="ru-RU" sz="1200" spc="30" dirty="0"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4" grpId="0"/>
      <p:bldP spid="1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9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" r="1368"/>
          <a:stretch/>
        </p:blipFill>
        <p:spPr bwMode="auto">
          <a:xfrm>
            <a:off x="-1" y="434708"/>
            <a:ext cx="9144001" cy="580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53525" cy="6894513"/>
          </a:xfrm>
          <a:prstGeom prst="rect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635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/>
          </a:p>
        </p:txBody>
      </p:sp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0" y="0"/>
            <a:ext cx="9144000" cy="477838"/>
          </a:xfrm>
          <a:prstGeom prst="rect">
            <a:avLst/>
          </a:prstGeom>
          <a:solidFill>
            <a:srgbClr val="828282">
              <a:alpha val="9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</p:txBody>
      </p:sp>
      <p:sp>
        <p:nvSpPr>
          <p:cNvPr id="5126" name="Text Box 3"/>
          <p:cNvSpPr txBox="1">
            <a:spLocks noChangeArrowheads="1"/>
          </p:cNvSpPr>
          <p:nvPr/>
        </p:nvSpPr>
        <p:spPr bwMode="auto">
          <a:xfrm>
            <a:off x="74613" y="98425"/>
            <a:ext cx="900271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300" b="1" dirty="0">
                <a:solidFill>
                  <a:schemeClr val="bg1"/>
                </a:solidFill>
              </a:rPr>
              <a:t>ВНЕСЕНИЕ ИЗМЕНЕНИЙ В ГЕНЕРАЛЬНЫЙ ПЛАН </a:t>
            </a:r>
            <a:r>
              <a:rPr lang="ru-RU" sz="1300" b="1" dirty="0">
                <a:solidFill>
                  <a:schemeClr val="bg1"/>
                </a:solidFill>
              </a:rPr>
              <a:t>СЛЮДЯНСКОГО МУНИЦИПАЛЬНОГО ОБРАЗОВАНИЯ</a:t>
            </a:r>
            <a:endParaRPr lang="ru-RU" altLang="ru-RU" sz="1300" b="1" dirty="0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300" b="1" dirty="0">
              <a:solidFill>
                <a:schemeClr val="bg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6269038"/>
            <a:ext cx="9153525" cy="61912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3" name="TextBox 2"/>
          <p:cNvSpPr txBox="1"/>
          <p:nvPr/>
        </p:nvSpPr>
        <p:spPr>
          <a:xfrm>
            <a:off x="85403" y="833159"/>
            <a:ext cx="25223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УТВЕРЖДЕННОЕ ЗОНИРОВАНИЕ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6150" y="1056778"/>
            <a:ext cx="2586539" cy="22452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/>
          <a:srcRect r="2814"/>
          <a:stretch/>
        </p:blipFill>
        <p:spPr>
          <a:xfrm>
            <a:off x="5916149" y="3103169"/>
            <a:ext cx="2586540" cy="14354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t="18362"/>
          <a:stretch/>
        </p:blipFill>
        <p:spPr>
          <a:xfrm>
            <a:off x="5935736" y="4523638"/>
            <a:ext cx="2596604" cy="6943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5736" y="5181161"/>
            <a:ext cx="2586542" cy="108152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637" y="1184983"/>
            <a:ext cx="4018269" cy="503356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753473" y="902465"/>
            <a:ext cx="25223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ПЛАНИРУЕМОЕ ЗОНИРОВАНИЕ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9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" r="1368"/>
          <a:stretch/>
        </p:blipFill>
        <p:spPr bwMode="auto">
          <a:xfrm>
            <a:off x="-1" y="434708"/>
            <a:ext cx="9144001" cy="580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53525" cy="689451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/>
          </a:p>
        </p:txBody>
      </p:sp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0" y="0"/>
            <a:ext cx="9144000" cy="477838"/>
          </a:xfrm>
          <a:prstGeom prst="rect">
            <a:avLst/>
          </a:prstGeom>
          <a:solidFill>
            <a:srgbClr val="828282">
              <a:alpha val="9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</p:txBody>
      </p:sp>
      <p:sp>
        <p:nvSpPr>
          <p:cNvPr id="5126" name="Text Box 3"/>
          <p:cNvSpPr txBox="1">
            <a:spLocks noChangeArrowheads="1"/>
          </p:cNvSpPr>
          <p:nvPr/>
        </p:nvSpPr>
        <p:spPr bwMode="auto">
          <a:xfrm>
            <a:off x="74613" y="98425"/>
            <a:ext cx="900271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300" b="1" dirty="0">
                <a:solidFill>
                  <a:schemeClr val="bg1"/>
                </a:solidFill>
              </a:rPr>
              <a:t>ВНЕСЕНИЕ ИЗМЕНЕНИЙ В ГЕНЕРАЛЬНЫЙ ПЛАН </a:t>
            </a:r>
            <a:r>
              <a:rPr lang="ru-RU" sz="1300" b="1" dirty="0">
                <a:solidFill>
                  <a:schemeClr val="bg1"/>
                </a:solidFill>
              </a:rPr>
              <a:t>СЛЮДЯНСКОГО МУНИЦИПАЛЬНОГО ОБРАЗОВАНИЯ</a:t>
            </a:r>
            <a:endParaRPr lang="ru-RU" altLang="ru-RU" sz="1300" b="1" dirty="0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300" b="1" dirty="0">
              <a:solidFill>
                <a:schemeClr val="bg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6269038"/>
            <a:ext cx="9153525" cy="61912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/>
          </a:p>
        </p:txBody>
      </p:sp>
      <p:pic>
        <p:nvPicPr>
          <p:cNvPr id="2051" name="Picture 3" descr="C:\Users\shabalina_ea\Desktop\ДОКЛАД_2018\РАСТРЫ\для презентации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71" y="1162895"/>
            <a:ext cx="8246856" cy="509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95148" y="471219"/>
            <a:ext cx="90488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/>
              <a:t>В 2018 ГОДУ ГРАНИЦЫ НАСЕЛЕННОГО ПУНКТА Г. СЛЮДЯНКА ВНЕСЕНЫ В  ЕДИНЫЙ ГОСУДАРСТВЕННЫЙ РЕЕСТР НЕДВИЖИМОСТИ. ПЛОЩАДЬ ТЕРРИТОРИИ В ГРАНИЦАХ НАСЕЛЕННОГО ПУНКТА СОСТАВЛЯЕТ 4269 ГА. ПРОЕКТОМ НЕ ПРЕДУСМАТРИВАЕТСЯ ИЗМЕНЕНИЙ ГРАНИЦ Г. СЛЮДЯНКА И П.БУРОВЩИНА</a:t>
            </a:r>
          </a:p>
        </p:txBody>
      </p:sp>
      <p:pic>
        <p:nvPicPr>
          <p:cNvPr id="2053" name="Picture 5" descr="C:\Users\shabalina_ea\Desktop\ДОКЛАД_2018\РАСТРЫ\для презентаци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75" y="1243012"/>
            <a:ext cx="4365625" cy="489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07101" y="4114800"/>
            <a:ext cx="12458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г. </a:t>
            </a:r>
            <a:r>
              <a:rPr lang="ru-RU" sz="1200" b="1" dirty="0"/>
              <a:t>СЛЮДЯНКА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7264" y="4905555"/>
            <a:ext cx="12666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/>
              <a:t>П. СУХОЙ РУЧЕЙ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34383" y="5488059"/>
            <a:ext cx="12698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100" b="1" dirty="0"/>
              <a:t>П.БУРОВЩИНА</a:t>
            </a:r>
          </a:p>
        </p:txBody>
      </p:sp>
    </p:spTree>
    <p:extLst>
      <p:ext uri="{BB962C8B-B14F-4D97-AF65-F5344CB8AC3E}">
        <p14:creationId xmlns:p14="http://schemas.microsoft.com/office/powerpoint/2010/main" val="15168045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20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9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" r="1368"/>
          <a:stretch/>
        </p:blipFill>
        <p:spPr bwMode="auto">
          <a:xfrm>
            <a:off x="-1" y="434708"/>
            <a:ext cx="9144001" cy="580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53525" cy="689451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/>
          </a:p>
        </p:txBody>
      </p:sp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0" y="0"/>
            <a:ext cx="9144000" cy="477838"/>
          </a:xfrm>
          <a:prstGeom prst="rect">
            <a:avLst/>
          </a:prstGeom>
          <a:solidFill>
            <a:srgbClr val="828282">
              <a:alpha val="9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</p:txBody>
      </p:sp>
      <p:sp>
        <p:nvSpPr>
          <p:cNvPr id="5126" name="Text Box 3"/>
          <p:cNvSpPr txBox="1">
            <a:spLocks noChangeArrowheads="1"/>
          </p:cNvSpPr>
          <p:nvPr/>
        </p:nvSpPr>
        <p:spPr bwMode="auto">
          <a:xfrm>
            <a:off x="74613" y="98425"/>
            <a:ext cx="900271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300" b="1" dirty="0">
                <a:solidFill>
                  <a:schemeClr val="bg1"/>
                </a:solidFill>
              </a:rPr>
              <a:t>ВНЕСЕНИЕ ИЗМЕНЕНИЙ В ГЕНЕРАЛЬНЫЙ ПЛАН </a:t>
            </a:r>
            <a:r>
              <a:rPr lang="ru-RU" sz="1300" b="1" dirty="0">
                <a:solidFill>
                  <a:schemeClr val="bg1"/>
                </a:solidFill>
              </a:rPr>
              <a:t>СЛЮДЯНСКОГО МУНИЦИПАЛЬНОГО ОБРАЗОВАНИЯ</a:t>
            </a:r>
            <a:endParaRPr lang="ru-RU" altLang="ru-RU" sz="1300" b="1" dirty="0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300" b="1" dirty="0">
              <a:solidFill>
                <a:schemeClr val="bg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6269038"/>
            <a:ext cx="9153525" cy="61912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51" name="TextBox 20"/>
          <p:cNvSpPr txBox="1">
            <a:spLocks noChangeArrowheads="1"/>
          </p:cNvSpPr>
          <p:nvPr/>
        </p:nvSpPr>
        <p:spPr bwMode="auto">
          <a:xfrm>
            <a:off x="5597550" y="747746"/>
            <a:ext cx="3546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С СН-З НА Ж1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38:25:010116:166, 38:25:010116:167, 38:25:010116:168 </a:t>
            </a:r>
          </a:p>
        </p:txBody>
      </p:sp>
      <p:sp>
        <p:nvSpPr>
          <p:cNvPr id="53" name="TextBox 20"/>
          <p:cNvSpPr txBox="1">
            <a:spLocks noChangeArrowheads="1"/>
          </p:cNvSpPr>
          <p:nvPr/>
        </p:nvSpPr>
        <p:spPr bwMode="auto">
          <a:xfrm>
            <a:off x="5257800" y="483530"/>
            <a:ext cx="3886200" cy="2000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700" b="1" spc="30" dirty="0">
                <a:cs typeface="Times New Roman" pitchFamily="18" charset="0"/>
              </a:rPr>
              <a:t>КОРРЕКТИРОВКА ФУНКЦИОНАЛЬНОГО ЗОНИРОВАНИЯ</a:t>
            </a:r>
            <a:endParaRPr lang="ru-RU" altLang="ru-RU" sz="700" b="1" dirty="0">
              <a:cs typeface="Times New Roman" pitchFamily="18" charset="0"/>
            </a:endParaRPr>
          </a:p>
        </p:txBody>
      </p:sp>
      <p:sp>
        <p:nvSpPr>
          <p:cNvPr id="59" name="Овал 58"/>
          <p:cNvSpPr/>
          <p:nvPr/>
        </p:nvSpPr>
        <p:spPr bwMode="auto">
          <a:xfrm>
            <a:off x="5381573" y="843882"/>
            <a:ext cx="142036" cy="142036"/>
          </a:xfrm>
          <a:prstGeom prst="ellipse">
            <a:avLst/>
          </a:prstGeom>
          <a:solidFill>
            <a:srgbClr val="7030A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Овал 60"/>
          <p:cNvSpPr/>
          <p:nvPr/>
        </p:nvSpPr>
        <p:spPr bwMode="auto">
          <a:xfrm>
            <a:off x="5381573" y="1107031"/>
            <a:ext cx="142036" cy="142036"/>
          </a:xfrm>
          <a:prstGeom prst="ellipse">
            <a:avLst/>
          </a:prstGeom>
          <a:solidFill>
            <a:srgbClr val="FFFF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20"/>
          <p:cNvSpPr txBox="1">
            <a:spLocks noChangeArrowheads="1"/>
          </p:cNvSpPr>
          <p:nvPr/>
        </p:nvSpPr>
        <p:spPr bwMode="auto">
          <a:xfrm>
            <a:off x="5597550" y="997344"/>
            <a:ext cx="3546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С СН-З НА Ж1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38:25:010118:200</a:t>
            </a:r>
          </a:p>
        </p:txBody>
      </p:sp>
      <p:sp>
        <p:nvSpPr>
          <p:cNvPr id="64" name="Овал 63"/>
          <p:cNvSpPr/>
          <p:nvPr/>
        </p:nvSpPr>
        <p:spPr bwMode="auto">
          <a:xfrm>
            <a:off x="5381573" y="1348742"/>
            <a:ext cx="142036" cy="142036"/>
          </a:xfrm>
          <a:prstGeom prst="ellipse">
            <a:avLst/>
          </a:prstGeom>
          <a:solidFill>
            <a:srgbClr val="92D050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TextBox 20"/>
          <p:cNvSpPr txBox="1">
            <a:spLocks noChangeArrowheads="1"/>
          </p:cNvSpPr>
          <p:nvPr/>
        </p:nvSpPr>
        <p:spPr bwMode="auto">
          <a:xfrm>
            <a:off x="5597550" y="1233030"/>
            <a:ext cx="354644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ЗАЯВИТЕЛЬ ПРОСИЛ П-2, НА СОВЕЩАНИИ С АДМИНИСТРАЦИЕЙ РЕШИЛИ ОСТАВИЛИ Ж-1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38:25:010105:120</a:t>
            </a:r>
          </a:p>
        </p:txBody>
      </p:sp>
      <p:sp>
        <p:nvSpPr>
          <p:cNvPr id="68" name="Овал 67"/>
          <p:cNvSpPr/>
          <p:nvPr/>
        </p:nvSpPr>
        <p:spPr bwMode="auto">
          <a:xfrm>
            <a:off x="5381573" y="1657018"/>
            <a:ext cx="142036" cy="142036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TextBox 20"/>
          <p:cNvSpPr txBox="1">
            <a:spLocks noChangeArrowheads="1"/>
          </p:cNvSpPr>
          <p:nvPr/>
        </p:nvSpPr>
        <p:spPr bwMode="auto">
          <a:xfrm>
            <a:off x="5597550" y="1567871"/>
            <a:ext cx="3546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ИЗМЕНЕНА НА Ж-1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38:25:00000:1540</a:t>
            </a:r>
          </a:p>
        </p:txBody>
      </p:sp>
      <p:sp>
        <p:nvSpPr>
          <p:cNvPr id="71" name="Овал 70"/>
          <p:cNvSpPr/>
          <p:nvPr/>
        </p:nvSpPr>
        <p:spPr bwMode="auto">
          <a:xfrm>
            <a:off x="5381573" y="2130826"/>
            <a:ext cx="142036" cy="142036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TextBox 20"/>
          <p:cNvSpPr txBox="1">
            <a:spLocks noChangeArrowheads="1"/>
          </p:cNvSpPr>
          <p:nvPr/>
        </p:nvSpPr>
        <p:spPr bwMode="auto">
          <a:xfrm>
            <a:off x="5597550" y="2057273"/>
            <a:ext cx="3546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ИЗМЕНЕНА НА Ж-1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ЭНТУЗИАСТОВ 20</a:t>
            </a:r>
          </a:p>
        </p:txBody>
      </p:sp>
      <p:sp>
        <p:nvSpPr>
          <p:cNvPr id="76" name="Овал 75"/>
          <p:cNvSpPr/>
          <p:nvPr/>
        </p:nvSpPr>
        <p:spPr bwMode="auto">
          <a:xfrm>
            <a:off x="5381573" y="2491160"/>
            <a:ext cx="142036" cy="142036"/>
          </a:xfrm>
          <a:prstGeom prst="ellipse">
            <a:avLst/>
          </a:prstGeom>
          <a:solidFill>
            <a:srgbClr val="CC0099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TextBox 20"/>
          <p:cNvSpPr txBox="1">
            <a:spLocks noChangeArrowheads="1"/>
          </p:cNvSpPr>
          <p:nvPr/>
        </p:nvSpPr>
        <p:spPr bwMode="auto">
          <a:xfrm>
            <a:off x="5597550" y="2305594"/>
            <a:ext cx="35464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НА Ж-1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38:25:010105:124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38:25:010105:853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38:25:010105:854</a:t>
            </a:r>
          </a:p>
        </p:txBody>
      </p:sp>
      <p:sp>
        <p:nvSpPr>
          <p:cNvPr id="79" name="Овал 78"/>
          <p:cNvSpPr/>
          <p:nvPr/>
        </p:nvSpPr>
        <p:spPr bwMode="auto">
          <a:xfrm>
            <a:off x="5381573" y="2890780"/>
            <a:ext cx="142036" cy="14203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TextBox 20"/>
          <p:cNvSpPr txBox="1">
            <a:spLocks noChangeArrowheads="1"/>
          </p:cNvSpPr>
          <p:nvPr/>
        </p:nvSpPr>
        <p:spPr bwMode="auto">
          <a:xfrm>
            <a:off x="5597550" y="2801741"/>
            <a:ext cx="3546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ИЗМЕНЕНА НА Ж-2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38:25:010116:2186</a:t>
            </a:r>
          </a:p>
        </p:txBody>
      </p:sp>
      <p:sp>
        <p:nvSpPr>
          <p:cNvPr id="81" name="TextBox 20"/>
          <p:cNvSpPr txBox="1">
            <a:spLocks noChangeArrowheads="1"/>
          </p:cNvSpPr>
          <p:nvPr/>
        </p:nvSpPr>
        <p:spPr bwMode="auto">
          <a:xfrm>
            <a:off x="5586755" y="3055158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ИЗМЕНИЛАСЬ ФУНКЦИОНАЛЬНАЯ ЗОНА С СН-З НА Ж-2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38:25:010116:65</a:t>
            </a:r>
          </a:p>
        </p:txBody>
      </p:sp>
      <p:sp>
        <p:nvSpPr>
          <p:cNvPr id="84" name="Овал 83"/>
          <p:cNvSpPr/>
          <p:nvPr/>
        </p:nvSpPr>
        <p:spPr bwMode="auto">
          <a:xfrm>
            <a:off x="5381573" y="3135683"/>
            <a:ext cx="142036" cy="142036"/>
          </a:xfrm>
          <a:prstGeom prst="ellipse">
            <a:avLst/>
          </a:prstGeom>
          <a:solidFill>
            <a:srgbClr val="00FF99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TextBox 20"/>
          <p:cNvSpPr txBox="1">
            <a:spLocks noChangeArrowheads="1"/>
          </p:cNvSpPr>
          <p:nvPr/>
        </p:nvSpPr>
        <p:spPr bwMode="auto">
          <a:xfrm>
            <a:off x="5597550" y="3313829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ИЗМЕНИЛАСЬ ФУНКЦИОНАЛЬНАЯ ЗОНА С СН-З НА Ж-2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38:25:010116:65</a:t>
            </a:r>
          </a:p>
        </p:txBody>
      </p:sp>
      <p:sp>
        <p:nvSpPr>
          <p:cNvPr id="86" name="Овал 85"/>
          <p:cNvSpPr/>
          <p:nvPr/>
        </p:nvSpPr>
        <p:spPr bwMode="auto">
          <a:xfrm>
            <a:off x="5381573" y="3384545"/>
            <a:ext cx="142036" cy="142036"/>
          </a:xfrm>
          <a:prstGeom prst="ellipse">
            <a:avLst/>
          </a:prstGeom>
          <a:solidFill>
            <a:srgbClr val="FF0000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Овал 89"/>
          <p:cNvSpPr/>
          <p:nvPr/>
        </p:nvSpPr>
        <p:spPr bwMode="auto">
          <a:xfrm>
            <a:off x="5381573" y="3645321"/>
            <a:ext cx="142036" cy="142036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TextBox 20"/>
          <p:cNvSpPr txBox="1">
            <a:spLocks noChangeArrowheads="1"/>
          </p:cNvSpPr>
          <p:nvPr/>
        </p:nvSpPr>
        <p:spPr bwMode="auto">
          <a:xfrm>
            <a:off x="5597550" y="3576731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ИЗМЕНЕНА НА Ж-2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38:25:010129:75</a:t>
            </a:r>
          </a:p>
        </p:txBody>
      </p:sp>
      <p:sp>
        <p:nvSpPr>
          <p:cNvPr id="94" name="Овал 93"/>
          <p:cNvSpPr/>
          <p:nvPr/>
        </p:nvSpPr>
        <p:spPr bwMode="auto">
          <a:xfrm>
            <a:off x="5381573" y="3904960"/>
            <a:ext cx="144000" cy="144000"/>
          </a:xfrm>
          <a:prstGeom prst="ellipse">
            <a:avLst/>
          </a:prstGeom>
          <a:solidFill>
            <a:srgbClr val="0066FF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TextBox 20"/>
          <p:cNvSpPr txBox="1">
            <a:spLocks noChangeArrowheads="1"/>
          </p:cNvSpPr>
          <p:nvPr/>
        </p:nvSpPr>
        <p:spPr bwMode="auto">
          <a:xfrm>
            <a:off x="5597550" y="3822255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ИЗМЕНЕНА НА ОД-2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38:25:010125:913 </a:t>
            </a:r>
          </a:p>
        </p:txBody>
      </p:sp>
      <p:sp>
        <p:nvSpPr>
          <p:cNvPr id="98" name="Овал 97"/>
          <p:cNvSpPr/>
          <p:nvPr/>
        </p:nvSpPr>
        <p:spPr bwMode="auto">
          <a:xfrm>
            <a:off x="5381573" y="4128273"/>
            <a:ext cx="144000" cy="144000"/>
          </a:xfrm>
          <a:prstGeom prst="ellipse">
            <a:avLst/>
          </a:prstGeom>
          <a:solidFill>
            <a:srgbClr val="FF66FF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9" name="TextBox 20"/>
          <p:cNvSpPr txBox="1">
            <a:spLocks noChangeArrowheads="1"/>
          </p:cNvSpPr>
          <p:nvPr/>
        </p:nvSpPr>
        <p:spPr bwMode="auto">
          <a:xfrm>
            <a:off x="5597550" y="4061447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ИЗМЕНЕНА НА ОД-1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38:25:010107:52</a:t>
            </a:r>
          </a:p>
        </p:txBody>
      </p:sp>
      <p:sp>
        <p:nvSpPr>
          <p:cNvPr id="102" name="Овал 101"/>
          <p:cNvSpPr/>
          <p:nvPr/>
        </p:nvSpPr>
        <p:spPr bwMode="auto">
          <a:xfrm>
            <a:off x="5399736" y="4426142"/>
            <a:ext cx="142036" cy="142036"/>
          </a:xfrm>
          <a:prstGeom prst="ellipse">
            <a:avLst/>
          </a:prstGeom>
          <a:solidFill>
            <a:srgbClr val="FFC000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3" name="TextBox 20"/>
          <p:cNvSpPr txBox="1">
            <a:spLocks noChangeArrowheads="1"/>
          </p:cNvSpPr>
          <p:nvPr/>
        </p:nvSpPr>
        <p:spPr bwMode="auto">
          <a:xfrm>
            <a:off x="5612790" y="4360412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С СН-З НА ОД-1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38:25:010116:47 </a:t>
            </a:r>
          </a:p>
        </p:txBody>
      </p:sp>
      <p:sp>
        <p:nvSpPr>
          <p:cNvPr id="106" name="Овал 105"/>
          <p:cNvSpPr/>
          <p:nvPr/>
        </p:nvSpPr>
        <p:spPr bwMode="auto">
          <a:xfrm>
            <a:off x="5401023" y="4737522"/>
            <a:ext cx="144000" cy="144000"/>
          </a:xfrm>
          <a:prstGeom prst="ellipse">
            <a:avLst/>
          </a:prstGeom>
          <a:solidFill>
            <a:srgbClr val="E600CB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TextBox 20"/>
          <p:cNvSpPr txBox="1">
            <a:spLocks noChangeArrowheads="1"/>
          </p:cNvSpPr>
          <p:nvPr/>
        </p:nvSpPr>
        <p:spPr bwMode="auto">
          <a:xfrm>
            <a:off x="5605245" y="4654746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С Ж-1 НА ОД-1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38:25:010115:159 </a:t>
            </a:r>
          </a:p>
        </p:txBody>
      </p:sp>
      <p:sp>
        <p:nvSpPr>
          <p:cNvPr id="110" name="Овал 109"/>
          <p:cNvSpPr/>
          <p:nvPr/>
        </p:nvSpPr>
        <p:spPr bwMode="auto">
          <a:xfrm>
            <a:off x="5406296" y="5017881"/>
            <a:ext cx="144000" cy="144000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1" name="TextBox 20"/>
          <p:cNvSpPr txBox="1">
            <a:spLocks noChangeArrowheads="1"/>
          </p:cNvSpPr>
          <p:nvPr/>
        </p:nvSpPr>
        <p:spPr bwMode="auto">
          <a:xfrm>
            <a:off x="5625489" y="4937049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С П-4 НА ОД-1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38:25:010101:11 </a:t>
            </a:r>
          </a:p>
        </p:txBody>
      </p:sp>
      <p:sp>
        <p:nvSpPr>
          <p:cNvPr id="112" name="TextBox 20"/>
          <p:cNvSpPr txBox="1">
            <a:spLocks noChangeArrowheads="1"/>
          </p:cNvSpPr>
          <p:nvPr/>
        </p:nvSpPr>
        <p:spPr bwMode="auto">
          <a:xfrm>
            <a:off x="5625488" y="5231383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С Ж-1 НА ОД-1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38:25:010111:110</a:t>
            </a:r>
          </a:p>
        </p:txBody>
      </p:sp>
      <p:sp>
        <p:nvSpPr>
          <p:cNvPr id="114" name="Овал 113"/>
          <p:cNvSpPr/>
          <p:nvPr/>
        </p:nvSpPr>
        <p:spPr bwMode="auto">
          <a:xfrm>
            <a:off x="5407583" y="5307262"/>
            <a:ext cx="144000" cy="144000"/>
          </a:xfrm>
          <a:prstGeom prst="ellipse">
            <a:avLst/>
          </a:prstGeom>
          <a:solidFill>
            <a:srgbClr val="09DD22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6" name="Овал 115"/>
          <p:cNvSpPr/>
          <p:nvPr/>
        </p:nvSpPr>
        <p:spPr bwMode="auto">
          <a:xfrm>
            <a:off x="5406296" y="5611877"/>
            <a:ext cx="144000" cy="144000"/>
          </a:xfrm>
          <a:prstGeom prst="ellipse">
            <a:avLst/>
          </a:prstGeom>
          <a:solidFill>
            <a:schemeClr val="accent5">
              <a:lumMod val="25000"/>
            </a:schemeClr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7" name="TextBox 20"/>
          <p:cNvSpPr txBox="1">
            <a:spLocks noChangeArrowheads="1"/>
          </p:cNvSpPr>
          <p:nvPr/>
        </p:nvSpPr>
        <p:spPr bwMode="auto">
          <a:xfrm>
            <a:off x="5625488" y="5525645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С П-1  НА ОД-1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38:25:010105:1270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"/>
          <a:stretch/>
        </p:blipFill>
        <p:spPr>
          <a:xfrm>
            <a:off x="65087" y="520811"/>
            <a:ext cx="5005141" cy="56555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57" y="4008527"/>
            <a:ext cx="170703" cy="1767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2305" y="4342245"/>
            <a:ext cx="170703" cy="1707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3448" y="2869321"/>
            <a:ext cx="170703" cy="1767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0769" y="2957720"/>
            <a:ext cx="170703" cy="1767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71787" y="2975654"/>
            <a:ext cx="170703" cy="170703"/>
          </a:xfrm>
          <a:prstGeom prst="rect">
            <a:avLst/>
          </a:prstGeom>
        </p:spPr>
      </p:pic>
      <p:sp>
        <p:nvSpPr>
          <p:cNvPr id="83" name="Овал 82"/>
          <p:cNvSpPr/>
          <p:nvPr/>
        </p:nvSpPr>
        <p:spPr bwMode="auto">
          <a:xfrm>
            <a:off x="2450592" y="4058207"/>
            <a:ext cx="142036" cy="14203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Овал 88"/>
          <p:cNvSpPr/>
          <p:nvPr/>
        </p:nvSpPr>
        <p:spPr bwMode="auto">
          <a:xfrm>
            <a:off x="2606319" y="4150538"/>
            <a:ext cx="142036" cy="142036"/>
          </a:xfrm>
          <a:prstGeom prst="ellipse">
            <a:avLst/>
          </a:prstGeom>
          <a:solidFill>
            <a:srgbClr val="00FF99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38360" y="3978757"/>
            <a:ext cx="170703" cy="170703"/>
          </a:xfrm>
          <a:prstGeom prst="rect">
            <a:avLst/>
          </a:prstGeom>
        </p:spPr>
      </p:pic>
      <p:sp>
        <p:nvSpPr>
          <p:cNvPr id="97" name="Овал 96"/>
          <p:cNvSpPr/>
          <p:nvPr/>
        </p:nvSpPr>
        <p:spPr bwMode="auto">
          <a:xfrm>
            <a:off x="3281839" y="3277719"/>
            <a:ext cx="144000" cy="144000"/>
          </a:xfrm>
          <a:prstGeom prst="ellipse">
            <a:avLst/>
          </a:prstGeom>
          <a:solidFill>
            <a:srgbClr val="0066FF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97845" y="2829977"/>
            <a:ext cx="170703" cy="17679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30686" y="3849127"/>
            <a:ext cx="170703" cy="176799"/>
          </a:xfrm>
          <a:prstGeom prst="rect">
            <a:avLst/>
          </a:prstGeom>
        </p:spPr>
      </p:pic>
      <p:sp>
        <p:nvSpPr>
          <p:cNvPr id="100" name="Овал 99"/>
          <p:cNvSpPr/>
          <p:nvPr/>
        </p:nvSpPr>
        <p:spPr bwMode="auto">
          <a:xfrm>
            <a:off x="1798490" y="2301087"/>
            <a:ext cx="144000" cy="144000"/>
          </a:xfrm>
          <a:prstGeom prst="ellipse">
            <a:avLst/>
          </a:prstGeom>
          <a:solidFill>
            <a:schemeClr val="bg2">
              <a:lumMod val="75000"/>
            </a:schemeClr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035761" y="3024166"/>
            <a:ext cx="176799" cy="17070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74987" y="3038838"/>
            <a:ext cx="158510" cy="158510"/>
          </a:xfrm>
          <a:prstGeom prst="rect">
            <a:avLst/>
          </a:prstGeom>
        </p:spPr>
      </p:pic>
      <p:sp>
        <p:nvSpPr>
          <p:cNvPr id="105" name="TextBox 20"/>
          <p:cNvSpPr txBox="1">
            <a:spLocks noChangeArrowheads="1"/>
          </p:cNvSpPr>
          <p:nvPr/>
        </p:nvSpPr>
        <p:spPr bwMode="auto">
          <a:xfrm>
            <a:off x="5605245" y="5790875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С П-2  НА ОД-1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38:25:010107:628</a:t>
            </a:r>
          </a:p>
        </p:txBody>
      </p:sp>
      <p:sp>
        <p:nvSpPr>
          <p:cNvPr id="118" name="TextBox 20"/>
          <p:cNvSpPr txBox="1">
            <a:spLocks noChangeArrowheads="1"/>
          </p:cNvSpPr>
          <p:nvPr/>
        </p:nvSpPr>
        <p:spPr bwMode="auto">
          <a:xfrm>
            <a:off x="5586755" y="1819586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С П-2  НА ОД-1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38:25:010115:2, 38:25:010115:526</a:t>
            </a:r>
          </a:p>
        </p:txBody>
      </p:sp>
      <p:sp>
        <p:nvSpPr>
          <p:cNvPr id="120" name="Овал 119"/>
          <p:cNvSpPr/>
          <p:nvPr/>
        </p:nvSpPr>
        <p:spPr bwMode="auto">
          <a:xfrm>
            <a:off x="5413060" y="5872763"/>
            <a:ext cx="144000" cy="144000"/>
          </a:xfrm>
          <a:prstGeom prst="ellipse">
            <a:avLst/>
          </a:prstGeom>
          <a:solidFill>
            <a:srgbClr val="1EB8C8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2" name="Овал 121"/>
          <p:cNvSpPr/>
          <p:nvPr/>
        </p:nvSpPr>
        <p:spPr bwMode="auto">
          <a:xfrm>
            <a:off x="2146769" y="2734812"/>
            <a:ext cx="144000" cy="144000"/>
          </a:xfrm>
          <a:prstGeom prst="ellipse">
            <a:avLst/>
          </a:prstGeom>
          <a:solidFill>
            <a:srgbClr val="1EB8C8"/>
          </a:solidFill>
          <a:ln w="190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3" name="Овал 122"/>
          <p:cNvSpPr/>
          <p:nvPr/>
        </p:nvSpPr>
        <p:spPr bwMode="auto">
          <a:xfrm>
            <a:off x="5376892" y="1893913"/>
            <a:ext cx="142036" cy="142036"/>
          </a:xfrm>
          <a:prstGeom prst="ellipse">
            <a:avLst/>
          </a:prstGeom>
          <a:solidFill>
            <a:srgbClr val="BFC323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38542" y="3412614"/>
            <a:ext cx="170703" cy="17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6569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9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" r="1368"/>
          <a:stretch/>
        </p:blipFill>
        <p:spPr bwMode="auto">
          <a:xfrm>
            <a:off x="-1" y="434708"/>
            <a:ext cx="9144001" cy="580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"/>
          <p:cNvSpPr>
            <a:spLocks noChangeArrowheads="1"/>
          </p:cNvSpPr>
          <p:nvPr/>
        </p:nvSpPr>
        <p:spPr bwMode="auto">
          <a:xfrm>
            <a:off x="0" y="0"/>
            <a:ext cx="9153525" cy="689451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 dirty="0"/>
          </a:p>
        </p:txBody>
      </p:sp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0" y="0"/>
            <a:ext cx="9144000" cy="477838"/>
          </a:xfrm>
          <a:prstGeom prst="rect">
            <a:avLst/>
          </a:prstGeom>
          <a:solidFill>
            <a:srgbClr val="828282">
              <a:alpha val="9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</p:txBody>
      </p:sp>
      <p:sp>
        <p:nvSpPr>
          <p:cNvPr id="5126" name="Text Box 3"/>
          <p:cNvSpPr txBox="1">
            <a:spLocks noChangeArrowheads="1"/>
          </p:cNvSpPr>
          <p:nvPr/>
        </p:nvSpPr>
        <p:spPr bwMode="auto">
          <a:xfrm>
            <a:off x="74613" y="98425"/>
            <a:ext cx="9002712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ru-RU" altLang="ru-RU" sz="1300" b="1" dirty="0">
                <a:solidFill>
                  <a:schemeClr val="bg1"/>
                </a:solidFill>
              </a:rPr>
              <a:t>ВНЕСЕНИЕ ИЗМЕНЕНИЙ В ГЕНЕРАЛЬНЫЙ ПЛАН </a:t>
            </a:r>
            <a:r>
              <a:rPr lang="ru-RU" sz="1300" b="1" dirty="0">
                <a:solidFill>
                  <a:schemeClr val="bg1"/>
                </a:solidFill>
              </a:rPr>
              <a:t>СЛЮДЯНСКОГО МУНИЦИПАЛЬНОГО ОБРАЗОВАНИЯ</a:t>
            </a:r>
            <a:endParaRPr lang="ru-RU" altLang="ru-RU" sz="1300" b="1" dirty="0">
              <a:solidFill>
                <a:schemeClr val="bg1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300" b="1" dirty="0">
              <a:solidFill>
                <a:schemeClr val="bg1"/>
              </a:solidFill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6269038"/>
            <a:ext cx="9153525" cy="61912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51" name="TextBox 20"/>
          <p:cNvSpPr txBox="1">
            <a:spLocks noChangeArrowheads="1"/>
          </p:cNvSpPr>
          <p:nvPr/>
        </p:nvSpPr>
        <p:spPr bwMode="auto">
          <a:xfrm>
            <a:off x="5597550" y="747746"/>
            <a:ext cx="3546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С Ж-1  НА П-2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38:25:010111:192 </a:t>
            </a:r>
          </a:p>
        </p:txBody>
      </p:sp>
      <p:sp>
        <p:nvSpPr>
          <p:cNvPr id="53" name="TextBox 20"/>
          <p:cNvSpPr txBox="1">
            <a:spLocks noChangeArrowheads="1"/>
          </p:cNvSpPr>
          <p:nvPr/>
        </p:nvSpPr>
        <p:spPr bwMode="auto">
          <a:xfrm>
            <a:off x="5257800" y="483530"/>
            <a:ext cx="3886200" cy="20005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700" b="1" spc="30" dirty="0">
                <a:cs typeface="Times New Roman" pitchFamily="18" charset="0"/>
              </a:rPr>
              <a:t>КОРРЕКТИРОВКА ФУНКЦИОНАЛЬНОГО ЗОНИРОВАНИЯ</a:t>
            </a:r>
            <a:endParaRPr lang="ru-RU" altLang="ru-RU" sz="700" b="1" dirty="0">
              <a:cs typeface="Times New Roman" pitchFamily="18" charset="0"/>
            </a:endParaRPr>
          </a:p>
        </p:txBody>
      </p:sp>
      <p:sp>
        <p:nvSpPr>
          <p:cNvPr id="59" name="Овал 58"/>
          <p:cNvSpPr/>
          <p:nvPr/>
        </p:nvSpPr>
        <p:spPr bwMode="auto">
          <a:xfrm>
            <a:off x="5381573" y="843882"/>
            <a:ext cx="142036" cy="142036"/>
          </a:xfrm>
          <a:prstGeom prst="ellipse">
            <a:avLst/>
          </a:prstGeom>
          <a:solidFill>
            <a:srgbClr val="7030A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Овал 60"/>
          <p:cNvSpPr/>
          <p:nvPr/>
        </p:nvSpPr>
        <p:spPr bwMode="auto">
          <a:xfrm>
            <a:off x="5381573" y="1107031"/>
            <a:ext cx="142036" cy="142036"/>
          </a:xfrm>
          <a:prstGeom prst="ellipse">
            <a:avLst/>
          </a:prstGeom>
          <a:solidFill>
            <a:srgbClr val="FFFF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2" name="TextBox 20"/>
          <p:cNvSpPr txBox="1">
            <a:spLocks noChangeArrowheads="1"/>
          </p:cNvSpPr>
          <p:nvPr/>
        </p:nvSpPr>
        <p:spPr bwMode="auto">
          <a:xfrm>
            <a:off x="5597550" y="997344"/>
            <a:ext cx="35464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С Ж-1  НА П-2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38:25:010107:688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38:25:010107:689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38:25:010107:690 </a:t>
            </a:r>
          </a:p>
        </p:txBody>
      </p:sp>
      <p:sp>
        <p:nvSpPr>
          <p:cNvPr id="68" name="Овал 67"/>
          <p:cNvSpPr/>
          <p:nvPr/>
        </p:nvSpPr>
        <p:spPr bwMode="auto">
          <a:xfrm>
            <a:off x="5381573" y="1580816"/>
            <a:ext cx="142036" cy="142036"/>
          </a:xfrm>
          <a:prstGeom prst="ellipse">
            <a:avLst/>
          </a:prstGeom>
          <a:solidFill>
            <a:srgbClr val="00B0F0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9" name="TextBox 20"/>
          <p:cNvSpPr txBox="1">
            <a:spLocks noChangeArrowheads="1"/>
          </p:cNvSpPr>
          <p:nvPr/>
        </p:nvSpPr>
        <p:spPr bwMode="auto">
          <a:xfrm>
            <a:off x="5597550" y="1491668"/>
            <a:ext cx="3546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ИЗМЕНИЛАСЬ НА П-2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БОЛОТНАЯ 22</a:t>
            </a:r>
          </a:p>
        </p:txBody>
      </p:sp>
      <p:sp>
        <p:nvSpPr>
          <p:cNvPr id="71" name="Овал 70"/>
          <p:cNvSpPr/>
          <p:nvPr/>
        </p:nvSpPr>
        <p:spPr bwMode="auto">
          <a:xfrm>
            <a:off x="5381573" y="2130826"/>
            <a:ext cx="142036" cy="142036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TextBox 20"/>
          <p:cNvSpPr txBox="1">
            <a:spLocks noChangeArrowheads="1"/>
          </p:cNvSpPr>
          <p:nvPr/>
        </p:nvSpPr>
        <p:spPr bwMode="auto">
          <a:xfrm>
            <a:off x="5597550" y="2057273"/>
            <a:ext cx="3546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ИЗМЕНИЛАСЬ ФУНКЦИОНАЛЬНАЯ ЗОНА С Р-1 НА СХ-1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700" b="1" dirty="0">
                <a:cs typeface="Times New Roman" pitchFamily="18" charset="0"/>
              </a:rPr>
              <a:t>38:25:000000:932 </a:t>
            </a:r>
          </a:p>
        </p:txBody>
      </p:sp>
      <p:sp>
        <p:nvSpPr>
          <p:cNvPr id="76" name="Овал 75"/>
          <p:cNvSpPr/>
          <p:nvPr/>
        </p:nvSpPr>
        <p:spPr bwMode="auto">
          <a:xfrm>
            <a:off x="5381573" y="2423424"/>
            <a:ext cx="142036" cy="142036"/>
          </a:xfrm>
          <a:prstGeom prst="ellipse">
            <a:avLst/>
          </a:prstGeom>
          <a:solidFill>
            <a:srgbClr val="CC0099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7" name="TextBox 20"/>
          <p:cNvSpPr txBox="1">
            <a:spLocks noChangeArrowheads="1"/>
          </p:cNvSpPr>
          <p:nvPr/>
        </p:nvSpPr>
        <p:spPr bwMode="auto">
          <a:xfrm>
            <a:off x="5625488" y="2342207"/>
            <a:ext cx="354644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ИЗМЕНИЛАСЬ ФУНКЦИОНАЛЬНАЯ ЗОНА С СН-5 НА СХ-2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38:25:010108:14 </a:t>
            </a:r>
          </a:p>
        </p:txBody>
      </p:sp>
      <p:sp>
        <p:nvSpPr>
          <p:cNvPr id="79" name="Овал 78"/>
          <p:cNvSpPr/>
          <p:nvPr/>
        </p:nvSpPr>
        <p:spPr bwMode="auto">
          <a:xfrm>
            <a:off x="5376892" y="2788020"/>
            <a:ext cx="142036" cy="14203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TextBox 20"/>
          <p:cNvSpPr txBox="1">
            <a:spLocks noChangeArrowheads="1"/>
          </p:cNvSpPr>
          <p:nvPr/>
        </p:nvSpPr>
        <p:spPr bwMode="auto">
          <a:xfrm>
            <a:off x="5597550" y="2606069"/>
            <a:ext cx="35464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ИЗМЕНЕНА НА Ж-1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38:25:010108:19, 25,56,57,70,73,85,96,99,114,115,116,117,127,152,154,161,190,203,217,233,337,381,383,475,650,652,700,842,857,862,886,888,889</a:t>
            </a:r>
          </a:p>
        </p:txBody>
      </p:sp>
      <p:sp>
        <p:nvSpPr>
          <p:cNvPr id="81" name="TextBox 20"/>
          <p:cNvSpPr txBox="1">
            <a:spLocks noChangeArrowheads="1"/>
          </p:cNvSpPr>
          <p:nvPr/>
        </p:nvSpPr>
        <p:spPr bwMode="auto">
          <a:xfrm>
            <a:off x="5586755" y="3148295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ИЗМЕНЕНА С П-2 НА Р-1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38:25:010116:1359</a:t>
            </a:r>
          </a:p>
        </p:txBody>
      </p:sp>
      <p:sp>
        <p:nvSpPr>
          <p:cNvPr id="84" name="Овал 83"/>
          <p:cNvSpPr/>
          <p:nvPr/>
        </p:nvSpPr>
        <p:spPr bwMode="auto">
          <a:xfrm>
            <a:off x="5381573" y="3211886"/>
            <a:ext cx="142036" cy="142036"/>
          </a:xfrm>
          <a:prstGeom prst="ellipse">
            <a:avLst/>
          </a:prstGeom>
          <a:solidFill>
            <a:srgbClr val="00FF99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TextBox 20"/>
          <p:cNvSpPr txBox="1">
            <a:spLocks noChangeArrowheads="1"/>
          </p:cNvSpPr>
          <p:nvPr/>
        </p:nvSpPr>
        <p:spPr bwMode="auto">
          <a:xfrm>
            <a:off x="5597550" y="3457765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ИЗМЕНЕНА С СН-5 НА Р-3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38:25:000000:1685 </a:t>
            </a:r>
          </a:p>
        </p:txBody>
      </p:sp>
      <p:sp>
        <p:nvSpPr>
          <p:cNvPr id="86" name="Овал 85"/>
          <p:cNvSpPr/>
          <p:nvPr/>
        </p:nvSpPr>
        <p:spPr bwMode="auto">
          <a:xfrm>
            <a:off x="5381573" y="3536948"/>
            <a:ext cx="142036" cy="142036"/>
          </a:xfrm>
          <a:prstGeom prst="ellipse">
            <a:avLst/>
          </a:prstGeom>
          <a:solidFill>
            <a:srgbClr val="FF0000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" name="Овал 89"/>
          <p:cNvSpPr/>
          <p:nvPr/>
        </p:nvSpPr>
        <p:spPr bwMode="auto">
          <a:xfrm>
            <a:off x="5381573" y="3916257"/>
            <a:ext cx="142036" cy="142036"/>
          </a:xfrm>
          <a:prstGeom prst="ellipse">
            <a:avLst/>
          </a:prstGeom>
          <a:solidFill>
            <a:schemeClr val="bg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TextBox 20"/>
          <p:cNvSpPr txBox="1">
            <a:spLocks noChangeArrowheads="1"/>
          </p:cNvSpPr>
          <p:nvPr/>
        </p:nvSpPr>
        <p:spPr bwMode="auto">
          <a:xfrm>
            <a:off x="5597550" y="3847667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ФУНКЦИОНАЛЬНАЯ ЗОНА ИЗМЕНЕНА С П-1 НА Р-2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38:25:010125:1051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9"/>
          <a:stretch/>
        </p:blipFill>
        <p:spPr>
          <a:xfrm>
            <a:off x="65087" y="520811"/>
            <a:ext cx="5005141" cy="5655509"/>
          </a:xfrm>
          <a:prstGeom prst="rect">
            <a:avLst/>
          </a:prstGeom>
        </p:spPr>
      </p:pic>
      <p:sp>
        <p:nvSpPr>
          <p:cNvPr id="118" name="TextBox 20"/>
          <p:cNvSpPr txBox="1">
            <a:spLocks noChangeArrowheads="1"/>
          </p:cNvSpPr>
          <p:nvPr/>
        </p:nvSpPr>
        <p:spPr bwMode="auto">
          <a:xfrm>
            <a:off x="5586755" y="1819586"/>
            <a:ext cx="34905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УМЕНЬШИЛИ ФУНКЦИОНАЛЬНУЮ ЗОНУ ПЗ ПО ГРАНИЦАМ УЧАСТКА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700" b="1" dirty="0">
                <a:cs typeface="Times New Roman" pitchFamily="18" charset="0"/>
              </a:rPr>
              <a:t>38:25:010116:52</a:t>
            </a:r>
          </a:p>
        </p:txBody>
      </p:sp>
      <p:sp>
        <p:nvSpPr>
          <p:cNvPr id="123" name="Овал 122"/>
          <p:cNvSpPr/>
          <p:nvPr/>
        </p:nvSpPr>
        <p:spPr bwMode="auto">
          <a:xfrm>
            <a:off x="5376892" y="1893913"/>
            <a:ext cx="142036" cy="142036"/>
          </a:xfrm>
          <a:prstGeom prst="ellipse">
            <a:avLst/>
          </a:prstGeom>
          <a:solidFill>
            <a:srgbClr val="BFC323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9189" y="3892320"/>
            <a:ext cx="170703" cy="1707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2114" y="1163715"/>
            <a:ext cx="170703" cy="17070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4448" y="2560791"/>
            <a:ext cx="170703" cy="17070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9648" y="2279698"/>
            <a:ext cx="170703" cy="170703"/>
          </a:xfrm>
          <a:prstGeom prst="rect">
            <a:avLst/>
          </a:prstGeom>
        </p:spPr>
      </p:pic>
      <p:sp>
        <p:nvSpPr>
          <p:cNvPr id="73" name="Овал 72"/>
          <p:cNvSpPr/>
          <p:nvPr/>
        </p:nvSpPr>
        <p:spPr bwMode="auto">
          <a:xfrm>
            <a:off x="2571278" y="3813490"/>
            <a:ext cx="142036" cy="142036"/>
          </a:xfrm>
          <a:prstGeom prst="ellipse">
            <a:avLst/>
          </a:prstGeom>
          <a:solidFill>
            <a:srgbClr val="00FF99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98817" y="4418102"/>
            <a:ext cx="170703" cy="176799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20315" y="2925047"/>
            <a:ext cx="170703" cy="170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87744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520" b="16980"/>
          <a:stretch/>
        </p:blipFill>
        <p:spPr>
          <a:xfrm>
            <a:off x="194733" y="50798"/>
            <a:ext cx="5909733" cy="5444067"/>
          </a:xfrm>
          <a:prstGeom prst="rect">
            <a:avLst/>
          </a:prstGeom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6400800"/>
            <a:ext cx="9144000" cy="48418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5483225"/>
            <a:ext cx="9144000" cy="1400175"/>
          </a:xfrm>
          <a:prstGeom prst="rect">
            <a:avLst/>
          </a:prstGeom>
          <a:solidFill>
            <a:schemeClr val="bg2">
              <a:lumMod val="75000"/>
              <a:alpha val="90000"/>
            </a:schemeClr>
          </a:solidFill>
          <a:ln>
            <a:noFill/>
          </a:ln>
          <a:effectLst/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altLang="ru-RU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345" y="5557"/>
            <a:ext cx="9144000" cy="5486400"/>
          </a:xfrm>
          <a:prstGeom prst="rect">
            <a:avLst/>
          </a:prstGeom>
          <a:gradFill flip="none" rotWithShape="1">
            <a:gsLst>
              <a:gs pos="100000">
                <a:srgbClr val="C8E9EC">
                  <a:alpha val="20000"/>
                </a:srgbClr>
              </a:gs>
              <a:gs pos="0">
                <a:schemeClr val="bg1"/>
              </a:gs>
              <a:gs pos="12000">
                <a:schemeClr val="bg1">
                  <a:alpha val="32000"/>
                  <a:lumMod val="43000"/>
                  <a:lumOff val="57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ln w="635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000" tIns="46800" rIns="90000" bIns="4680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463" name="Прямоугольник 1"/>
          <p:cNvSpPr>
            <a:spLocks noChangeArrowheads="1"/>
          </p:cNvSpPr>
          <p:nvPr/>
        </p:nvSpPr>
        <p:spPr bwMode="auto">
          <a:xfrm>
            <a:off x="0" y="1878013"/>
            <a:ext cx="9147175" cy="1408112"/>
          </a:xfrm>
          <a:prstGeom prst="rect">
            <a:avLst/>
          </a:prstGeom>
          <a:solidFill>
            <a:schemeClr val="bg1">
              <a:alpha val="3215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</p:txBody>
      </p:sp>
      <p:sp>
        <p:nvSpPr>
          <p:cNvPr id="2053" name="Text Box 27"/>
          <p:cNvSpPr txBox="1">
            <a:spLocks noChangeArrowheads="1"/>
          </p:cNvSpPr>
          <p:nvPr/>
        </p:nvSpPr>
        <p:spPr bwMode="auto">
          <a:xfrm>
            <a:off x="2700867" y="2582069"/>
            <a:ext cx="5988054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ru-RU" sz="2000" b="1" spc="10" dirty="0">
                <a:latin typeface="+mj-lt"/>
                <a:cs typeface="Times New Roman" panose="02020603050405020304" pitchFamily="18" charset="0"/>
              </a:rPr>
              <a:t>СПАСИБО ЗА ВНИМАНИЕ</a:t>
            </a:r>
            <a:endParaRPr lang="en-US" sz="2000" b="1" spc="10" dirty="0">
              <a:latin typeface="+mj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635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0000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noFill/>
        <a:ln w="6350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0000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17645</TotalTime>
  <Words>489</Words>
  <Application>Microsoft Office PowerPoint</Application>
  <PresentationFormat>Экран (4:3)</PresentationFormat>
  <Paragraphs>89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Irkutskgiprodor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dgsp_tmp</dc:creator>
  <cp:lastModifiedBy>Ольга Сергеевна Заколодкина</cp:lastModifiedBy>
  <cp:revision>760</cp:revision>
  <cp:lastPrinted>2020-03-12T02:20:18Z</cp:lastPrinted>
  <dcterms:created xsi:type="dcterms:W3CDTF">2010-03-05T02:38:38Z</dcterms:created>
  <dcterms:modified xsi:type="dcterms:W3CDTF">2023-10-02T01:07:15Z</dcterms:modified>
</cp:coreProperties>
</file>