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92" r:id="rId3"/>
    <p:sldId id="293" r:id="rId4"/>
    <p:sldId id="295" r:id="rId5"/>
    <p:sldId id="257" r:id="rId6"/>
    <p:sldId id="268" r:id="rId7"/>
    <p:sldId id="259" r:id="rId8"/>
    <p:sldId id="260" r:id="rId9"/>
    <p:sldId id="261" r:id="rId10"/>
    <p:sldId id="276" r:id="rId11"/>
    <p:sldId id="270" r:id="rId12"/>
    <p:sldId id="262" r:id="rId13"/>
    <p:sldId id="296" r:id="rId14"/>
    <p:sldId id="297" r:id="rId15"/>
    <p:sldId id="298" r:id="rId16"/>
    <p:sldId id="299" r:id="rId17"/>
    <p:sldId id="271" r:id="rId18"/>
    <p:sldId id="265" r:id="rId19"/>
    <p:sldId id="267" r:id="rId20"/>
    <p:sldId id="274" r:id="rId21"/>
    <p:sldId id="280" r:id="rId22"/>
    <p:sldId id="275" r:id="rId23"/>
    <p:sldId id="294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433" autoAdjust="0"/>
  </p:normalViewPr>
  <p:slideViewPr>
    <p:cSldViewPr snapToGrid="0">
      <p:cViewPr varScale="1">
        <p:scale>
          <a:sx n="112" d="100"/>
          <a:sy n="112" d="100"/>
        </p:scale>
        <p:origin x="51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3967264508603183E-2"/>
          <c:y val="4.4861391929187387E-2"/>
          <c:w val="0.89083600661028584"/>
          <c:h val="0.7254601948800731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2012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2.1389347249456225E-3"/>
                  <c:y val="-2.24483398692073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543209876543213E-3"/>
                  <c:y val="-1.4030163304472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4.6296296296296424E-3"/>
                  <c:y val="-5.61206532178897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Областной бюджет</c:v>
                </c:pt>
                <c:pt idx="1">
                  <c:v>Софинансирование бюджет СМО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7178</c:v>
                </c:pt>
                <c:pt idx="1">
                  <c:v>377.8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2013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9.2592592592592934E-3"/>
                  <c:y val="-1.68361959653669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275414097623139E-2"/>
                  <c:y val="-3.71380406399341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6234567901234612E-2"/>
                  <c:y val="-2.80603266089448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Областной бюджет</c:v>
                </c:pt>
                <c:pt idx="1">
                  <c:v>Софинансирование бюджет СМО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9576.2999999999993</c:v>
                </c:pt>
                <c:pt idx="1">
                  <c:v>504.02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2014</c:v>
                </c:pt>
              </c:strCache>
            </c:strRef>
          </c:tx>
          <c:spPr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3.7994038426233077E-2"/>
                  <c:y val="-2.30263144641113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5.1925185849185117E-2"/>
                  <c:y val="-6.65204640074328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Областной бюджет</c:v>
                </c:pt>
                <c:pt idx="1">
                  <c:v>Софинансирование бюджет СМО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6361.7</c:v>
                </c:pt>
                <c:pt idx="1">
                  <c:v>334.83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3059910216397441E-2"/>
                  <c:y val="-2.30263144641113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7.7254544800007263E-2"/>
                  <c:y val="-3.07017526188151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Областной бюджет</c:v>
                </c:pt>
                <c:pt idx="1">
                  <c:v>Софинансирование бюджет СМО</c:v>
                </c:pt>
              </c:strCache>
            </c:strRef>
          </c:cat>
          <c:val>
            <c:numRef>
              <c:f>Лист1!$E$2:$E$3</c:f>
              <c:numCache>
                <c:formatCode>0.00</c:formatCode>
                <c:ptCount val="2"/>
                <c:pt idx="0">
                  <c:v>4270.8</c:v>
                </c:pt>
                <c:pt idx="1">
                  <c:v>474.53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9342984"/>
        <c:axId val="225544664"/>
        <c:axId val="0"/>
      </c:bar3DChart>
      <c:catAx>
        <c:axId val="993429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25544664"/>
        <c:crosses val="autoZero"/>
        <c:auto val="1"/>
        <c:lblAlgn val="ctr"/>
        <c:lblOffset val="100"/>
        <c:noMultiLvlLbl val="0"/>
      </c:catAx>
      <c:valAx>
        <c:axId val="2255446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934298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2598943805620506"/>
          <c:y val="0.85972421606781457"/>
          <c:w val="0.34211427749150397"/>
          <c:h val="7.1011098965608796E-2"/>
        </c:manualLayout>
      </c:layout>
      <c:overlay val="0"/>
      <c:txPr>
        <a:bodyPr/>
        <a:lstStyle/>
        <a:p>
          <a:pPr algn="just">
            <a:defRPr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3967264508603183E-2"/>
          <c:y val="4.4861391929187387E-2"/>
          <c:w val="0.89083600661028584"/>
          <c:h val="0.7254601948800731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0131743580328822E-2"/>
                  <c:y val="-5.62865464678278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8954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2012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9391020383253146E-2"/>
                  <c:y val="-8.64103244917389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6234567901234612E-2"/>
                  <c:y val="-2.80603266089448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7555.8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2013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2.4456892173417556E-2"/>
                  <c:y val="-6.28888334663608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10080.32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2014</c:v>
                </c:pt>
              </c:strCache>
            </c:strRef>
          </c:tx>
          <c:spPr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3.6727570478691886E-2"/>
                  <c:y val="-6.90789433923341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General</c:formatCode>
                <c:ptCount val="1"/>
                <c:pt idx="0">
                  <c:v>6696.53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3059910216397393E-2"/>
                  <c:y val="-5.884502585272913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24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General</c:formatCode>
                <c:ptCount val="1"/>
                <c:pt idx="0">
                  <c:v>4745.33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3323112"/>
        <c:axId val="99837184"/>
        <c:axId val="0"/>
      </c:bar3DChart>
      <c:catAx>
        <c:axId val="1633231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9837184"/>
        <c:crosses val="autoZero"/>
        <c:auto val="1"/>
        <c:lblAlgn val="ctr"/>
        <c:lblOffset val="100"/>
        <c:noMultiLvlLbl val="0"/>
      </c:catAx>
      <c:valAx>
        <c:axId val="998371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332311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2598943805620506"/>
          <c:y val="0.85972421606781457"/>
          <c:w val="0.42764294658626556"/>
          <c:h val="7.1011098965608796E-2"/>
        </c:manualLayout>
      </c:layout>
      <c:overlay val="0"/>
      <c:txPr>
        <a:bodyPr/>
        <a:lstStyle/>
        <a:p>
          <a:pPr algn="just">
            <a:defRPr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05DB3C-AEC0-4FD5-AA43-5ED62FCFFF64}" type="datetimeFigureOut">
              <a:rPr lang="ru-RU" smtClean="0"/>
              <a:pPr/>
              <a:t>28.01.2016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E8106B-DE2E-4955-AD8B-CB9E96DDF5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088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106B-DE2E-4955-AD8B-CB9E96DDF514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313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106B-DE2E-4955-AD8B-CB9E96DDF514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260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106B-DE2E-4955-AD8B-CB9E96DDF514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802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106B-DE2E-4955-AD8B-CB9E96DDF514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8852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106B-DE2E-4955-AD8B-CB9E96DDF514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160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C2E74-B8D1-436B-B9B7-FEB8EDBBC150}" type="datetimeFigureOut">
              <a:rPr lang="ru-RU" smtClean="0"/>
              <a:pPr/>
              <a:t>28.01.2016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1A33-EBD5-4B3C-A002-2130EF81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4160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C2E74-B8D1-436B-B9B7-FEB8EDBBC150}" type="datetimeFigureOut">
              <a:rPr lang="ru-RU" smtClean="0"/>
              <a:pPr/>
              <a:t>28.01.2016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1A33-EBD5-4B3C-A002-2130EF81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259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C2E74-B8D1-436B-B9B7-FEB8EDBBC150}" type="datetimeFigureOut">
              <a:rPr lang="ru-RU" smtClean="0"/>
              <a:pPr/>
              <a:t>28.01.2016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1A33-EBD5-4B3C-A002-2130EF81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707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C2E74-B8D1-436B-B9B7-FEB8EDBBC150}" type="datetimeFigureOut">
              <a:rPr lang="ru-RU" smtClean="0"/>
              <a:pPr/>
              <a:t>28.01.2016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1A33-EBD5-4B3C-A002-2130EF81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212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C2E74-B8D1-436B-B9B7-FEB8EDBBC150}" type="datetimeFigureOut">
              <a:rPr lang="ru-RU" smtClean="0"/>
              <a:pPr/>
              <a:t>28.01.2016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1A33-EBD5-4B3C-A002-2130EF81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1083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C2E74-B8D1-436B-B9B7-FEB8EDBBC150}" type="datetimeFigureOut">
              <a:rPr lang="ru-RU" smtClean="0"/>
              <a:pPr/>
              <a:t>28.01.2016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1A33-EBD5-4B3C-A002-2130EF81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5457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C2E74-B8D1-436B-B9B7-FEB8EDBBC150}" type="datetimeFigureOut">
              <a:rPr lang="ru-RU" smtClean="0"/>
              <a:pPr/>
              <a:t>28.01.2016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1A33-EBD5-4B3C-A002-2130EF81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859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C2E74-B8D1-436B-B9B7-FEB8EDBBC150}" type="datetimeFigureOut">
              <a:rPr lang="ru-RU" smtClean="0"/>
              <a:pPr/>
              <a:t>28.01.2016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1A33-EBD5-4B3C-A002-2130EF81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094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C2E74-B8D1-436B-B9B7-FEB8EDBBC150}" type="datetimeFigureOut">
              <a:rPr lang="ru-RU" smtClean="0"/>
              <a:pPr/>
              <a:t>28.01.2016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1A33-EBD5-4B3C-A002-2130EF81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560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C2E74-B8D1-436B-B9B7-FEB8EDBBC150}" type="datetimeFigureOut">
              <a:rPr lang="ru-RU" smtClean="0"/>
              <a:pPr/>
              <a:t>28.01.2016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1A33-EBD5-4B3C-A002-2130EF81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396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C2E74-B8D1-436B-B9B7-FEB8EDBBC150}" type="datetimeFigureOut">
              <a:rPr lang="ru-RU" smtClean="0"/>
              <a:pPr/>
              <a:t>28.01.2016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1A33-EBD5-4B3C-A002-2130EF81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882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8C2E74-B8D1-436B-B9B7-FEB8EDBBC150}" type="datetimeFigureOut">
              <a:rPr lang="ru-RU" smtClean="0"/>
              <a:pPr/>
              <a:t>28.01.2016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D1A33-EBD5-4B3C-A002-2130EF81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705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39503" y="766812"/>
            <a:ext cx="9144000" cy="4729213"/>
          </a:xfrm>
        </p:spPr>
        <p:txBody>
          <a:bodyPr>
            <a:noAutofit/>
          </a:bodyPr>
          <a:lstStyle/>
          <a:p>
            <a:r>
              <a:rPr lang="ru-RU" sz="10000" b="1" dirty="0" smtClean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50800" dir="5400000" algn="ctr" rotWithShape="0">
                    <a:schemeClr val="accent1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0" b="1" dirty="0" smtClean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50800" dir="5400000" algn="ctr" rotWithShape="0">
                    <a:schemeClr val="accent1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0" b="1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50800" dir="5400000" algn="ctr" rotWithShape="0">
                    <a:schemeClr val="accent1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0" b="1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50800" dir="5400000" algn="ctr" rotWithShape="0">
                    <a:schemeClr val="accent1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0" b="1" dirty="0" smtClean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50800" dir="5400000" algn="ctr" rotWithShape="0">
                    <a:schemeClr val="accent1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0" b="1" dirty="0" smtClean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50800" dir="5400000" algn="ctr" rotWithShape="0">
                    <a:schemeClr val="accent1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0" b="1" dirty="0" smtClean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50800" dir="5400000" algn="ctr" rotWithShape="0">
                    <a:schemeClr val="accent1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Народные инициативы 2015 год</a:t>
            </a:r>
            <a:endParaRPr lang="ru-RU" sz="10000" b="1" dirty="0"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50800" dir="5400000" algn="ctr" rotWithShape="0">
                  <a:schemeClr val="accent1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98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116377" cy="139333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сквера в г. Слюдянке по ул. Слюдянских Красногвардейцев в районе дома № </a:t>
            </a:r>
            <a:r>
              <a:rPr lang="ru-RU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758463"/>
            <a:ext cx="5181600" cy="4418500"/>
          </a:xfrm>
        </p:spPr>
        <p:txBody>
          <a:bodyPr/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758462"/>
            <a:ext cx="5181600" cy="4418501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62" y="2242686"/>
            <a:ext cx="5791200" cy="44949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791" y="2242686"/>
            <a:ext cx="5986913" cy="449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20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02131"/>
            <a:ext cx="10515600" cy="1556331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участка автомобильной дороги в г. Слюдянке от дома № 116 по ул. Ленина до дома № 15 по ул. Парижской Коммуны.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758463"/>
            <a:ext cx="5181600" cy="4418500"/>
          </a:xfrm>
        </p:spPr>
        <p:txBody>
          <a:bodyPr/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758462"/>
            <a:ext cx="5181600" cy="4418501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58190"/>
            <a:ext cx="6006547" cy="42832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4" y="2355783"/>
            <a:ext cx="5835717" cy="428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1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11015"/>
            <a:ext cx="10515600" cy="1547447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участка автомобильной дороги в г. Слюдянке от дома № 116 по ул. Ленина до дома № 15 по ул. Парижской Коммуны.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922585"/>
            <a:ext cx="5181600" cy="4254378"/>
          </a:xfrm>
        </p:spPr>
        <p:txBody>
          <a:bodyPr/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922585"/>
            <a:ext cx="5181600" cy="4254378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77440"/>
            <a:ext cx="6006548" cy="43313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2" y="2377440"/>
            <a:ext cx="5897880" cy="433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39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11015"/>
            <a:ext cx="10515600" cy="1547447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участка автомобильной дороги в г. Слюдянке от дома № 116 по ул. Ленина до дома № 15 по ул. Парижской Коммуны.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922585"/>
            <a:ext cx="5181600" cy="4254378"/>
          </a:xfrm>
        </p:spPr>
        <p:txBody>
          <a:bodyPr/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922585"/>
            <a:ext cx="5181600" cy="4254378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924" y="2338939"/>
            <a:ext cx="5761906" cy="43698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47" y="2338938"/>
            <a:ext cx="6025415" cy="436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25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11015"/>
            <a:ext cx="10515600" cy="1547447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участка автомобильной дороги в г. Слюдянке от дома № 116 по ул. Ленина до дома № 15 по ул. Парижской Коммуны.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922585"/>
            <a:ext cx="5181600" cy="4254378"/>
          </a:xfrm>
        </p:spPr>
        <p:txBody>
          <a:bodyPr/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922585"/>
            <a:ext cx="5181600" cy="4254378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310063"/>
            <a:ext cx="6079540" cy="44613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4" y="2310063"/>
            <a:ext cx="5734251" cy="446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0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11015"/>
            <a:ext cx="10515600" cy="1547447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участка автомобильной дороги в г. Слюдянке от дома № 116 по ул. Ленина до дома № 15 по ул. Парижской Коммуны.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922585"/>
            <a:ext cx="5181600" cy="4254378"/>
          </a:xfrm>
        </p:spPr>
        <p:txBody>
          <a:bodyPr/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922585"/>
            <a:ext cx="5181600" cy="4254378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919" y="2360470"/>
            <a:ext cx="6322787" cy="42809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96" y="2360471"/>
            <a:ext cx="5500036" cy="428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3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11015"/>
            <a:ext cx="10515600" cy="1547447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участка автомобильной дороги в г. Слюдянке от дома № 116 по ул. Ленина до дома № 15 по ул. Парижской Коммуны.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922585"/>
            <a:ext cx="5181600" cy="4254378"/>
          </a:xfrm>
        </p:spPr>
        <p:txBody>
          <a:bodyPr/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922585"/>
            <a:ext cx="5181600" cy="4254378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310062"/>
            <a:ext cx="6052686" cy="44276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15" y="2305250"/>
            <a:ext cx="5780772" cy="443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99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05773" y="888520"/>
            <a:ext cx="10368951" cy="4701396"/>
          </a:xfrm>
        </p:spPr>
        <p:txBody>
          <a:bodyPr>
            <a:normAutofit fontScale="90000"/>
            <a:scene3d>
              <a:camera prst="orthographicFront"/>
              <a:lightRig rig="sunset" dir="t"/>
            </a:scene3d>
            <a:sp3d extrusionH="57150" prstMaterial="metal">
              <a:bevelT w="57150" h="38100" prst="hardEdge"/>
              <a:bevelB w="50800" h="38100" prst="riblet"/>
            </a:sp3d>
          </a:bodyPr>
          <a:lstStyle/>
          <a:p>
            <a:r>
              <a:rPr lang="ru-RU" b="1" dirty="0" smtClean="0">
                <a:effectLst>
                  <a:glow rad="127000">
                    <a:schemeClr val="accent2">
                      <a:lumMod val="60000"/>
                      <a:lumOff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Дополнительные мероприятия перечня проектов народных инициатив на экономию, образовавшуюся в результате проведения аукционов</a:t>
            </a:r>
            <a:endParaRPr lang="ru-RU" b="1" dirty="0">
              <a:effectLst>
                <a:glow rad="127000">
                  <a:schemeClr val="accent2">
                    <a:lumMod val="60000"/>
                    <a:lumOff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63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11015"/>
            <a:ext cx="10515600" cy="154744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участка автомобильной дороги в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г.Слюдянке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ул. Комсомольской от дома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до дома № 24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922585"/>
            <a:ext cx="5181600" cy="4254378"/>
          </a:xfrm>
        </p:spPr>
        <p:txBody>
          <a:bodyPr/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922585"/>
            <a:ext cx="5181600" cy="4254378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80" y="2316479"/>
            <a:ext cx="5800024" cy="44674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99" y="2316479"/>
            <a:ext cx="5988518" cy="446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60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11015"/>
            <a:ext cx="10515600" cy="154744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участка автомобильной дороги в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г.Слюдянке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ул. Комсомольской от дома </a:t>
            </a:r>
            <a:b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1 до дома № 24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922585"/>
            <a:ext cx="5181600" cy="4254378"/>
          </a:xfrm>
        </p:spPr>
        <p:txBody>
          <a:bodyPr/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922585"/>
            <a:ext cx="5181600" cy="4254378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4" y="2379646"/>
            <a:ext cx="5915526" cy="43099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825" y="2379646"/>
            <a:ext cx="5877409" cy="430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29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/>
            </a:gs>
            <a:gs pos="74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20000"/>
                <a:lumOff val="80000"/>
              </a:schemeClr>
            </a:gs>
            <a:gs pos="100000">
              <a:schemeClr val="accent3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4823691"/>
              </p:ext>
            </p:extLst>
          </p:nvPr>
        </p:nvGraphicFramePr>
        <p:xfrm>
          <a:off x="1679696" y="1600200"/>
          <a:ext cx="10027889" cy="4963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826727" y="479815"/>
            <a:ext cx="8206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Объемы финансирования проекта народных инициатив,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сравнении  с прошлыми периодами, тыс.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год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40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11015"/>
            <a:ext cx="10515600" cy="154744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участка автомобильной дороги в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г.Слюдянке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ул. Комсомольской от дома </a:t>
            </a:r>
            <a:b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1 до дома № 24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922585"/>
            <a:ext cx="5181600" cy="4254378"/>
          </a:xfrm>
        </p:spPr>
        <p:txBody>
          <a:bodyPr/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922585"/>
            <a:ext cx="5181600" cy="4254378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83" y="2454291"/>
            <a:ext cx="5844139" cy="42107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459554"/>
            <a:ext cx="5829283" cy="420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49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11015"/>
            <a:ext cx="10515600" cy="154744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участка автомобильной дороги в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г.Слюдянке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ул. Комсомольской от дома </a:t>
            </a:r>
            <a:b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1 до дома № 24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922585"/>
            <a:ext cx="5181600" cy="4254378"/>
          </a:xfrm>
        </p:spPr>
        <p:txBody>
          <a:bodyPr/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922585"/>
            <a:ext cx="5181600" cy="4254378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4" y="2336693"/>
            <a:ext cx="5915526" cy="44298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336693"/>
            <a:ext cx="5786772" cy="442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1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11015"/>
            <a:ext cx="10515600" cy="154744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участка автомобильной дороги в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г.Слюдянке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ул. Комсомольской от дома </a:t>
            </a:r>
            <a:b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1 до дома № 24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922585"/>
            <a:ext cx="5181600" cy="4254378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922585"/>
            <a:ext cx="5181600" cy="4254378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3" y="2379615"/>
            <a:ext cx="5852619" cy="42040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379614"/>
            <a:ext cx="5935579" cy="420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77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39503" y="766812"/>
            <a:ext cx="9144000" cy="4729213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7000" b="1" dirty="0" smtClean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50800" dir="5400000" algn="ctr" rotWithShape="0">
                    <a:schemeClr val="accent1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внимание!</a:t>
            </a:r>
            <a:endParaRPr lang="ru-RU" sz="7000" b="1" dirty="0"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50800" dir="5400000" algn="ctr" rotWithShape="0">
                  <a:schemeClr val="accent1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18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/>
            </a:gs>
            <a:gs pos="74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20000"/>
                <a:lumOff val="80000"/>
              </a:schemeClr>
            </a:gs>
            <a:gs pos="100000">
              <a:schemeClr val="accent3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5572058"/>
              </p:ext>
            </p:extLst>
          </p:nvPr>
        </p:nvGraphicFramePr>
        <p:xfrm>
          <a:off x="1679696" y="1600200"/>
          <a:ext cx="10027889" cy="4963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789602" y="479815"/>
            <a:ext cx="82807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Объемы финансирования проектов народных инициатив </a:t>
            </a:r>
          </a:p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областной и местный </a:t>
            </a: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бюджеты, </a:t>
            </a: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 </a:t>
            </a: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год</a:t>
            </a: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64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15280">
              <a:schemeClr val="accent2">
                <a:lumMod val="40000"/>
                <a:lumOff val="6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878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ПРОЕКТОВ НАРОДНЫХ ИНИЦИАТИВ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3309073"/>
              </p:ext>
            </p:extLst>
          </p:nvPr>
        </p:nvGraphicFramePr>
        <p:xfrm>
          <a:off x="77003" y="1289786"/>
          <a:ext cx="12060454" cy="5524900"/>
        </p:xfrm>
        <a:graphic>
          <a:graphicData uri="http://schemas.openxmlformats.org/drawingml/2006/table">
            <a:tbl>
              <a:tblPr/>
              <a:tblGrid>
                <a:gridCol w="365759"/>
                <a:gridCol w="5727033"/>
                <a:gridCol w="789271"/>
                <a:gridCol w="1087655"/>
                <a:gridCol w="1049154"/>
                <a:gridCol w="1174281"/>
                <a:gridCol w="1867301"/>
              </a:tblGrid>
              <a:tr h="46499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8591" marR="8591" marT="85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Наименование мероприятия с количественными характеристиками</a:t>
                      </a:r>
                    </a:p>
                  </a:txBody>
                  <a:tcPr marL="8591" marR="8591" marT="85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Срок реализации</a:t>
                      </a:r>
                    </a:p>
                  </a:txBody>
                  <a:tcPr marL="8591" marR="8591" marT="85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Объем финансирования - всего, руб.</a:t>
                      </a:r>
                    </a:p>
                  </a:txBody>
                  <a:tcPr marL="8591" marR="8591" marT="85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В том числе из:</a:t>
                      </a:r>
                    </a:p>
                  </a:txBody>
                  <a:tcPr marL="8591" marR="8591" marT="8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Номер пункта </a:t>
                      </a:r>
                      <a:b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статьи 14 </a:t>
                      </a:r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ФЗ от </a:t>
                      </a:r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06.10.2003</a:t>
                      </a:r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 № 131-ФЗ «Об общих принципах организации местного самоуправления в Российской Федерации»</a:t>
                      </a:r>
                    </a:p>
                  </a:txBody>
                  <a:tcPr marL="8591" marR="8591" marT="85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943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областного        бюджета, руб.</a:t>
                      </a:r>
                    </a:p>
                  </a:txBody>
                  <a:tcPr marL="8591" marR="8591" marT="85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 местного        бюджета, руб.</a:t>
                      </a:r>
                    </a:p>
                  </a:txBody>
                  <a:tcPr marL="8591" marR="8591" marT="85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051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8591" marR="8591" marT="8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Благоустройство аллеи в </a:t>
                      </a:r>
                      <a:r>
                        <a:rPr lang="ru-RU" sz="1500" b="1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г.Слюдянке</a:t>
                      </a:r>
                      <a:r>
                        <a:rPr lang="ru-RU" sz="15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 от дома № 103 по ул. Ленина до дома № 2А по ул. Ленинградской.</a:t>
                      </a:r>
                    </a:p>
                  </a:txBody>
                  <a:tcPr marL="8591" marR="8591" marT="85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>
                          <a:effectLst/>
                          <a:latin typeface="Times New Roman" panose="02020603050405020304" pitchFamily="18" charset="0"/>
                        </a:rPr>
                        <a:t>до 15 декабря 2015 года</a:t>
                      </a:r>
                    </a:p>
                  </a:txBody>
                  <a:tcPr marL="8591" marR="8591" marT="85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2 117 502,67</a:t>
                      </a:r>
                    </a:p>
                  </a:txBody>
                  <a:tcPr marL="8591" marR="8591" marT="8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2 117 502,67</a:t>
                      </a:r>
                    </a:p>
                  </a:txBody>
                  <a:tcPr marL="8591" marR="8591" marT="8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591" marR="8591" marT="8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14.1.19</a:t>
                      </a:r>
                    </a:p>
                  </a:txBody>
                  <a:tcPr marL="8591" marR="8591" marT="8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8591" marR="8591" marT="8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Благоустройство сквера в г. Слюдянке по ул. Слюдянских Красногвардейцев в районе дома № 63.</a:t>
                      </a:r>
                    </a:p>
                  </a:txBody>
                  <a:tcPr marL="8591" marR="8591" marT="85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866 399,00</a:t>
                      </a:r>
                    </a:p>
                  </a:txBody>
                  <a:tcPr marL="8591" marR="8591" marT="8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866 399,00</a:t>
                      </a:r>
                    </a:p>
                  </a:txBody>
                  <a:tcPr marL="8591" marR="8591" marT="8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591" marR="8591" marT="8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14.1.19</a:t>
                      </a:r>
                    </a:p>
                  </a:txBody>
                  <a:tcPr marL="8591" marR="8591" marT="8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939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8591" marR="8591" marT="8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Ремонт участка автомобильной дороги в г. Слюдянке от дома № 116 по ул. Ленина до дома № 15 по ул. Парижской Коммуны.</a:t>
                      </a:r>
                    </a:p>
                  </a:txBody>
                  <a:tcPr marL="8591" marR="8591" marT="85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924 788,90</a:t>
                      </a:r>
                    </a:p>
                  </a:txBody>
                  <a:tcPr marL="8591" marR="8591" marT="8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450 255,90</a:t>
                      </a:r>
                    </a:p>
                  </a:txBody>
                  <a:tcPr marL="8591" marR="8591" marT="8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474 533,00</a:t>
                      </a:r>
                    </a:p>
                  </a:txBody>
                  <a:tcPr marL="8591" marR="8591" marT="8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14.1.5</a:t>
                      </a:r>
                    </a:p>
                  </a:txBody>
                  <a:tcPr marL="8591" marR="8591" marT="8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387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591" marR="8591" marT="8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>
                          <a:effectLst/>
                          <a:latin typeface="Times New Roman" panose="02020603050405020304" pitchFamily="18" charset="0"/>
                        </a:rPr>
                        <a:t>ИТОГО:</a:t>
                      </a:r>
                    </a:p>
                  </a:txBody>
                  <a:tcPr marL="8591" marR="8591" marT="8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591" marR="8591" marT="8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3 908 690,57</a:t>
                      </a:r>
                    </a:p>
                  </a:txBody>
                  <a:tcPr marL="8591" marR="8591" marT="8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3 434 157,57</a:t>
                      </a:r>
                    </a:p>
                  </a:txBody>
                  <a:tcPr marL="8591" marR="8591" marT="8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474 533,00</a:t>
                      </a:r>
                    </a:p>
                  </a:txBody>
                  <a:tcPr marL="8591" marR="8591" marT="8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591" marR="8591" marT="8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65159">
                <a:tc gridSpan="7"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Дополнительные </a:t>
                      </a:r>
                      <a:r>
                        <a:rPr lang="ru-RU" sz="15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мероприятия</a:t>
                      </a:r>
                      <a:r>
                        <a:rPr lang="ru-RU" sz="15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591" marR="8591" marT="8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91" marR="8591" marT="8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91" marR="8591" marT="8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91" marR="8591" marT="8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91" marR="8591" marT="8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084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8591" marR="8591" marT="85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Ремонт участка автомобильной дороги в г</a:t>
                      </a:r>
                      <a:r>
                        <a:rPr lang="ru-RU" sz="15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. Слюдянке </a:t>
                      </a:r>
                      <a:r>
                        <a:rPr lang="ru-RU" sz="15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по ул. Комсомольской от дома № 1 до дома № 24</a:t>
                      </a:r>
                    </a:p>
                  </a:txBody>
                  <a:tcPr marL="8591" marR="8591" marT="85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до 15 </a:t>
                      </a:r>
                      <a:r>
                        <a:rPr lang="ru-RU" sz="15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декабря 2015 </a:t>
                      </a:r>
                      <a:r>
                        <a:rPr lang="ru-RU" sz="15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года</a:t>
                      </a:r>
                    </a:p>
                  </a:txBody>
                  <a:tcPr marL="8591" marR="8591" marT="85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836 642,43</a:t>
                      </a:r>
                    </a:p>
                  </a:txBody>
                  <a:tcPr marL="8591" marR="8591" marT="8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836 642,43</a:t>
                      </a:r>
                    </a:p>
                  </a:txBody>
                  <a:tcPr marL="8591" marR="8591" marT="8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8591" marR="8591" marT="8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14.1.5</a:t>
                      </a:r>
                    </a:p>
                  </a:txBody>
                  <a:tcPr marL="8591" marR="8591" marT="85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550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591" marR="8591" marT="8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ИТОГО:</a:t>
                      </a:r>
                    </a:p>
                  </a:txBody>
                  <a:tcPr marL="8591" marR="8591" marT="8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591" marR="8591" marT="8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1" i="0" u="none" strike="noStrike">
                          <a:effectLst/>
                          <a:latin typeface="Times New Roman" panose="02020603050405020304" pitchFamily="18" charset="0"/>
                        </a:rPr>
                        <a:t>836 642,43</a:t>
                      </a:r>
                    </a:p>
                  </a:txBody>
                  <a:tcPr marL="8591" marR="8591" marT="8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1" i="0" u="none" strike="noStrike">
                          <a:effectLst/>
                          <a:latin typeface="Times New Roman" panose="02020603050405020304" pitchFamily="18" charset="0"/>
                        </a:rPr>
                        <a:t>836 642,43</a:t>
                      </a:r>
                    </a:p>
                  </a:txBody>
                  <a:tcPr marL="8591" marR="8591" marT="8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8591" marR="8591" marT="8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591" marR="8591" marT="8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354994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591" marR="8591" marT="8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Всего по мероприятиям:</a:t>
                      </a:r>
                    </a:p>
                  </a:txBody>
                  <a:tcPr marL="8591" marR="8591" marT="8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591" marR="8591" marT="8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4 745 333,00</a:t>
                      </a:r>
                    </a:p>
                  </a:txBody>
                  <a:tcPr marL="8591" marR="8591" marT="8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4 270 800,00</a:t>
                      </a:r>
                    </a:p>
                  </a:txBody>
                  <a:tcPr marL="8591" marR="8591" marT="8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474 533,00</a:t>
                      </a:r>
                    </a:p>
                  </a:txBody>
                  <a:tcPr marL="8591" marR="8591" marT="8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591" marR="8591" marT="8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9077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36">
              <a:schemeClr val="accent2">
                <a:lumMod val="60000"/>
                <a:lumOff val="40000"/>
              </a:schemeClr>
            </a:gs>
            <a:gs pos="25125">
              <a:srgbClr val="F6BD96"/>
            </a:gs>
            <a:gs pos="15000">
              <a:schemeClr val="accent2">
                <a:lumMod val="40000"/>
                <a:lumOff val="6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60805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аллеи в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г.Слюдянке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дома № 103 по ул. Ленина до дома № 2А по ул. Ленинградской.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2086707"/>
            <a:ext cx="5181600" cy="4090255"/>
          </a:xfrm>
        </p:spPr>
        <p:txBody>
          <a:bodyPr/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2086707"/>
            <a:ext cx="5181600" cy="4090256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993" y="2589195"/>
            <a:ext cx="5789714" cy="39126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90" y="2589195"/>
            <a:ext cx="5569818" cy="391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29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21583"/>
          </a:xfrm>
        </p:spPr>
        <p:txBody>
          <a:bodyPr>
            <a:normAutofit/>
          </a:bodyPr>
          <a:lstStyle/>
          <a:p>
            <a:pPr algn="ctr"/>
            <a:r>
              <a:rPr lang="ru-RU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аллеи в </a:t>
            </a:r>
            <a:r>
              <a:rPr lang="ru-RU" sz="3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г.Слюдянке</a:t>
            </a:r>
            <a:r>
              <a:rPr lang="ru-RU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 дома № 103 по ул. Ленина до дома № 2А по ул. Ленинградской.</a:t>
            </a:r>
            <a:endParaRPr lang="ru-RU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2086707"/>
            <a:ext cx="5181600" cy="4090255"/>
          </a:xfrm>
        </p:spPr>
        <p:txBody>
          <a:bodyPr/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2086707"/>
            <a:ext cx="5181600" cy="4090256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69945"/>
            <a:ext cx="5841315" cy="41544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62" y="2569945"/>
            <a:ext cx="5743074" cy="415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47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2158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сквера в г. Слюдянке по ул. Слюдянских Красногвардейцев в районе дома № 63.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2086707"/>
            <a:ext cx="5181600" cy="4090255"/>
          </a:xfrm>
        </p:spPr>
        <p:txBody>
          <a:bodyPr/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2086707"/>
            <a:ext cx="5181600" cy="4090256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91" y="2543619"/>
            <a:ext cx="5795210" cy="42085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2543619"/>
            <a:ext cx="5859380" cy="420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25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077876" cy="139333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сквера в г. Слюдянке по ул. Слюдянских Красногвардейцев в районе дома № 63.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758463"/>
            <a:ext cx="5181600" cy="4418500"/>
          </a:xfrm>
        </p:spPr>
        <p:txBody>
          <a:bodyPr/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758462"/>
            <a:ext cx="5181600" cy="4418501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86" y="2242687"/>
            <a:ext cx="5879614" cy="43794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42687"/>
            <a:ext cx="5896468" cy="437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37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87501" cy="139333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сквера в г. Слюдянке по ул. Слюдянских Красногвардейцев в районе дома № </a:t>
            </a:r>
            <a:r>
              <a:rPr lang="ru-RU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758463"/>
            <a:ext cx="5181600" cy="4418500"/>
          </a:xfrm>
        </p:spPr>
        <p:txBody>
          <a:bodyPr/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758462"/>
            <a:ext cx="5181600" cy="4418501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18" y="2223436"/>
            <a:ext cx="5898682" cy="44805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835" y="2223436"/>
            <a:ext cx="6021788" cy="448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76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1701</TotalTime>
  <Words>621</Words>
  <Application>Microsoft Office PowerPoint</Application>
  <PresentationFormat>Широкоэкранный</PresentationFormat>
  <Paragraphs>133</Paragraphs>
  <Slides>23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Тема Office</vt:lpstr>
      <vt:lpstr>   Народные инициативы 2015 год</vt:lpstr>
      <vt:lpstr>Презентация PowerPoint</vt:lpstr>
      <vt:lpstr>Презентация PowerPoint</vt:lpstr>
      <vt:lpstr>ПЕРЕЧЕНЬ ПРОЕКТОВ НАРОДНЫХ ИНИЦИАТИВ</vt:lpstr>
      <vt:lpstr>Благоустройство аллеи в г.Слюдянке от дома № 103 по ул. Ленина до дома № 2А по ул. Ленинградской.</vt:lpstr>
      <vt:lpstr>Благоустройство аллеи в г.Слюдянке от дома № 103 по ул. Ленина до дома № 2А по ул. Ленинградской.</vt:lpstr>
      <vt:lpstr>Благоустройство сквера в г. Слюдянке по ул. Слюдянских Красногвардейцев в районе дома № 63.</vt:lpstr>
      <vt:lpstr>Благоустройство сквера в г. Слюдянке по ул. Слюдянских Красногвардейцев в районе дома № 63.</vt:lpstr>
      <vt:lpstr>Благоустройство сквера в г. Слюдянке по ул. Слюдянских Красногвардейцев в районе дома № 63</vt:lpstr>
      <vt:lpstr>Благоустройство сквера в г. Слюдянке по ул. Слюдянских Красногвардейцев в районе дома № 63</vt:lpstr>
      <vt:lpstr>Ремонт участка автомобильной дороги в г. Слюдянке от дома № 116 по ул. Ленина до дома № 15 по ул. Парижской Коммуны.</vt:lpstr>
      <vt:lpstr>Ремонт участка автомобильной дороги в г. Слюдянке от дома № 116 по ул. Ленина до дома № 15 по ул. Парижской Коммуны.</vt:lpstr>
      <vt:lpstr>Ремонт участка автомобильной дороги в г. Слюдянке от дома № 116 по ул. Ленина до дома № 15 по ул. Парижской Коммуны.</vt:lpstr>
      <vt:lpstr>Ремонт участка автомобильной дороги в г. Слюдянке от дома № 116 по ул. Ленина до дома № 15 по ул. Парижской Коммуны.</vt:lpstr>
      <vt:lpstr>Ремонт участка автомобильной дороги в г. Слюдянке от дома № 116 по ул. Ленина до дома № 15 по ул. Парижской Коммуны.</vt:lpstr>
      <vt:lpstr>Ремонт участка автомобильной дороги в г. Слюдянке от дома № 116 по ул. Ленина до дома № 15 по ул. Парижской Коммуны.</vt:lpstr>
      <vt:lpstr>Дополнительные мероприятия перечня проектов народных инициатив на экономию, образовавшуюся в результате проведения аукционов</vt:lpstr>
      <vt:lpstr>Ремонт участка автомобильной дороги в г.Слюдянке по ул. Комсомольской от дома  № 1 до дома № 24</vt:lpstr>
      <vt:lpstr>Ремонт участка автомобильной дороги в г.Слюдянке по ул. Комсомольской от дома  № 1 до дома № 24</vt:lpstr>
      <vt:lpstr>Ремонт участка автомобильной дороги в г.Слюдянке по ул. Комсомольской от дома  № 1 до дома № 24</vt:lpstr>
      <vt:lpstr>Ремонт участка автомобильной дороги в г.Слюдянке по ул. Комсомольской от дома  № 1 до дома № 24</vt:lpstr>
      <vt:lpstr>Ремонт участка автомобильной дороги в г.Слюдянке по ул. Комсомольской от дома  № 1 до дома № 24</vt:lpstr>
      <vt:lpstr>Благодарю за внимание!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Народные инициативы 2014 год</dc:title>
  <dc:creator>Евгения Владимировна Криволапова</dc:creator>
  <cp:lastModifiedBy>Евгения Владимировна Криволапова</cp:lastModifiedBy>
  <cp:revision>196</cp:revision>
  <dcterms:created xsi:type="dcterms:W3CDTF">2014-05-13T06:08:19Z</dcterms:created>
  <dcterms:modified xsi:type="dcterms:W3CDTF">2016-01-28T00:20:25Z</dcterms:modified>
</cp:coreProperties>
</file>