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269BED1D-1B7C-86AA-319A-59C1695F0998}">
  <a:tblStyle styleId="{269BED1D-1B7C-86AA-319A-59C1695F0998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78" autoAdjust="0"/>
  </p:normalViewPr>
  <p:slideViewPr>
    <p:cSldViewPr>
      <p:cViewPr varScale="1">
        <p:scale>
          <a:sx n="109" d="100"/>
          <a:sy n="109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3999" y="1122362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5"/>
            <a:ext cx="7734299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198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365125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9" y="1681162"/>
            <a:ext cx="5157785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9" y="2505074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7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7" y="98742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399"/>
            <a:ext cx="3932237" cy="381158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198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pPr>
                <a:defRPr/>
              </a:pPr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268520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3998" y="249684"/>
            <a:ext cx="9144000" cy="5849014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compatLnSpc="0">
            <a:noAutofit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 sz="7200" b="1" i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Отчет </a:t>
            </a:r>
            <a:r>
              <a:rPr lang="ru-RU" sz="7200" b="1" i="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 </a:t>
            </a:r>
            <a:r>
              <a:rPr sz="7200" b="1" i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реализации </a:t>
            </a:r>
            <a:r>
              <a:rPr sz="7200" b="1" i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мероприятий перечня проектов «Народные инициативы» </a:t>
            </a:r>
            <a:r>
              <a:rPr lang="ru-RU" sz="7200" b="1" i="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7200" b="1" i="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sz="7200" b="1" i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2021 г</a:t>
            </a:r>
            <a:r>
              <a:rPr lang="ru-RU" sz="7200" b="1" i="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од</a:t>
            </a:r>
            <a:endParaRPr sz="7200" b="1" i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572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Поставка спортивной площадки для воркаута в городе Слюдянка для установки (своими силами) в парке Железнодорожник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224590" y="1328287"/>
            <a:ext cx="5795210" cy="4848676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b="1"/>
              <a:t>     </a:t>
            </a:r>
            <a:r>
              <a:rPr lang="ru-RU" b="1">
                <a:latin typeface="Times New Roman"/>
                <a:cs typeface="Times New Roman"/>
              </a:rPr>
              <a:t>ДО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909912" y="1405288"/>
            <a:ext cx="5443888" cy="4771675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b="1"/>
              <a:t> </a:t>
            </a:r>
            <a:r>
              <a:rPr lang="ru-RU" b="1">
                <a:latin typeface="Times New Roman"/>
                <a:cs typeface="Times New Roman"/>
              </a:rPr>
              <a:t>ПОСЛЕ</a:t>
            </a:r>
          </a:p>
        </p:txBody>
      </p:sp>
      <p:pic>
        <p:nvPicPr>
          <p:cNvPr id="1168123828" name="Рисунок 11681238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24589" y="2358131"/>
            <a:ext cx="5671844" cy="4253883"/>
          </a:xfrm>
          <a:prstGeom prst="rect">
            <a:avLst/>
          </a:prstGeom>
        </p:spPr>
      </p:pic>
      <p:pic>
        <p:nvPicPr>
          <p:cNvPr id="1139027900" name="Рисунок 113902789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77993" y="2358131"/>
            <a:ext cx="5585865" cy="4183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8259109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8572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Поставка спортивной площадки для воркаута в городе Слюдянка для установки (своими силами) в парке Железнодорожник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788107705" name="Объект 2"/>
          <p:cNvSpPr>
            <a:spLocks noGrp="1"/>
          </p:cNvSpPr>
          <p:nvPr>
            <p:ph sz="half" idx="1"/>
          </p:nvPr>
        </p:nvSpPr>
        <p:spPr bwMode="auto">
          <a:xfrm>
            <a:off x="224589" y="1328286"/>
            <a:ext cx="5795209" cy="4848675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b="1"/>
              <a:t>     </a:t>
            </a:r>
            <a:r>
              <a:rPr lang="ru-RU" b="1">
                <a:latin typeface="Times New Roman"/>
                <a:cs typeface="Times New Roman"/>
              </a:rPr>
              <a:t>ДО</a:t>
            </a:r>
          </a:p>
        </p:txBody>
      </p:sp>
      <p:sp>
        <p:nvSpPr>
          <p:cNvPr id="1657639545" name="Объект 3"/>
          <p:cNvSpPr>
            <a:spLocks noGrp="1"/>
          </p:cNvSpPr>
          <p:nvPr>
            <p:ph sz="half" idx="2"/>
          </p:nvPr>
        </p:nvSpPr>
        <p:spPr bwMode="auto">
          <a:xfrm>
            <a:off x="5909911" y="1405287"/>
            <a:ext cx="5443887" cy="4771674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b="1"/>
              <a:t> </a:t>
            </a:r>
            <a:r>
              <a:rPr lang="ru-RU" b="1">
                <a:latin typeface="Times New Roman"/>
                <a:cs typeface="Times New Roman"/>
              </a:rPr>
              <a:t>ПОСЛЕ</a:t>
            </a:r>
          </a:p>
        </p:txBody>
      </p:sp>
      <p:pic>
        <p:nvPicPr>
          <p:cNvPr id="1214928198" name="Рисунок 121492819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19799" y="2403196"/>
            <a:ext cx="5860546" cy="4388897"/>
          </a:xfrm>
          <a:prstGeom prst="rect">
            <a:avLst/>
          </a:prstGeom>
        </p:spPr>
      </p:pic>
      <p:pic>
        <p:nvPicPr>
          <p:cNvPr id="94592766" name="Рисунок 9459276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345" y="2403196"/>
            <a:ext cx="5858359" cy="4393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572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Поставка декоративных часов с подсветкой для установки (своими силами) на водонапорной башне в городе Слюдянка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224590" y="1328287"/>
            <a:ext cx="5795210" cy="4848676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b="1"/>
              <a:t>     </a:t>
            </a:r>
            <a:r>
              <a:rPr lang="ru-RU" b="1">
                <a:latin typeface="Times New Roman"/>
                <a:cs typeface="Times New Roman"/>
              </a:rPr>
              <a:t>ДО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909912" y="1405288"/>
            <a:ext cx="5443888" cy="4771675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endParaRPr lang="ru-RU" b="1">
              <a:latin typeface="Times New Roman"/>
              <a:cs typeface="Times New Roman"/>
            </a:endParaRPr>
          </a:p>
          <a:p>
            <a:pPr>
              <a:defRPr/>
            </a:pPr>
            <a:endParaRPr lang="ru-RU" b="1">
              <a:latin typeface="Times New Roman"/>
              <a:cs typeface="Times New Roman"/>
            </a:endParaRPr>
          </a:p>
        </p:txBody>
      </p:sp>
      <p:pic>
        <p:nvPicPr>
          <p:cNvPr id="733831884" name="Рисунок 73383188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30498" y="1528515"/>
            <a:ext cx="3883725" cy="5170639"/>
          </a:xfrm>
          <a:prstGeom prst="rect">
            <a:avLst/>
          </a:prstGeom>
        </p:spPr>
      </p:pic>
      <p:pic>
        <p:nvPicPr>
          <p:cNvPr id="1475868331" name="Рисунок 147586833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77343" y="1507354"/>
            <a:ext cx="3976455" cy="5191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572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Поставка декоративных часов с подсветкой для установки (своими силами) на водонапорной башне в городе </a:t>
            </a:r>
            <a:r>
              <a:rPr lang="ru-RU" sz="3200" b="1" i="0" u="none" strike="noStrike" cap="none" spc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Слюдянка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224590" y="1328287"/>
            <a:ext cx="5795210" cy="4848676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b="1" dirty="0"/>
              <a:t>     </a:t>
            </a:r>
            <a:r>
              <a:rPr lang="ru-RU" b="1" dirty="0" smtClean="0">
                <a:latin typeface="Times New Roman"/>
                <a:cs typeface="Times New Roman"/>
              </a:rPr>
              <a:t>ДО</a:t>
            </a:r>
            <a:endParaRPr lang="ru-RU" b="1" dirty="0">
              <a:latin typeface="Times New Roman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909912" y="1405288"/>
            <a:ext cx="5443888" cy="4771675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b="1" dirty="0" smtClean="0">
                <a:latin typeface="Times New Roman"/>
                <a:cs typeface="Times New Roman"/>
              </a:rPr>
              <a:t>ПОСЛЕ</a:t>
            </a:r>
            <a:endParaRPr lang="ru-RU" b="1" dirty="0">
              <a:latin typeface="Times New Roman"/>
              <a:cs typeface="Times New Roman"/>
            </a:endParaRPr>
          </a:p>
          <a:p>
            <a:pPr>
              <a:defRPr/>
            </a:pP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733831884" name="Рисунок 73383188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30498" y="1528515"/>
            <a:ext cx="3883725" cy="5170639"/>
          </a:xfrm>
          <a:prstGeom prst="rect">
            <a:avLst/>
          </a:prstGeom>
        </p:spPr>
      </p:pic>
      <p:pic>
        <p:nvPicPr>
          <p:cNvPr id="2050" name="Picture 2" descr="D:\Мои документы\My Received Files\Шеремет Анастасия Александровна\изображение_viber_2022-01-11_11-04-44-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5539" y="-9644154"/>
            <a:ext cx="3071834" cy="4099195"/>
          </a:xfrm>
          <a:prstGeom prst="rect">
            <a:avLst/>
          </a:prstGeom>
          <a:noFill/>
        </p:spPr>
      </p:pic>
      <p:pic>
        <p:nvPicPr>
          <p:cNvPr id="2051" name="Picture 3" descr="D:\Мои документы\My Received Files\Шеремет Анастасия Александровна\изображение_viber_2022-01-11_11-04-44-7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60" y="1571612"/>
            <a:ext cx="3714776" cy="51204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39503" y="766812"/>
            <a:ext cx="9144000" cy="472921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7000" b="1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latin typeface="Times New Roman"/>
                <a:cs typeface="Times New Roman"/>
              </a:rPr>
              <a:t>Благодарю 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55889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700" b="1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ПЕРЕЧЕНЬ </a:t>
            </a:r>
            <a:r>
              <a:rPr lang="ru-RU" sz="37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ПРОЕКТОВ</a:t>
            </a:r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3"/>
          <p:cNvSpPr txBox="1"/>
          <p:nvPr/>
        </p:nvSpPr>
        <p:spPr bwMode="auto">
          <a:xfrm>
            <a:off x="64525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11" name="Таблица 11"/>
          <p:cNvGraphicFramePr>
            <a:graphicFrameLocks noGrp="1"/>
          </p:cNvGraphicFramePr>
          <p:nvPr>
            <p:ph idx="1"/>
          </p:nvPr>
        </p:nvGraphicFramePr>
        <p:xfrm>
          <a:off x="361601" y="1097346"/>
          <a:ext cx="11408049" cy="5322802"/>
        </p:xfrm>
        <a:graphic>
          <a:graphicData uri="http://schemas.openxmlformats.org/drawingml/2006/table">
            <a:tbl>
              <a:tblPr firstRow="1" firstCol="1" bandRow="1">
                <a:tableStyleId>{269BED1D-1B7C-86AA-319A-59C1695F0998}</a:tableStyleId>
              </a:tblPr>
              <a:tblGrid>
                <a:gridCol w="360000"/>
                <a:gridCol w="2970000"/>
                <a:gridCol w="1364047"/>
                <a:gridCol w="1425951"/>
                <a:gridCol w="1286338"/>
                <a:gridCol w="4001713"/>
              </a:tblGrid>
              <a:tr h="243902"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cs typeface="Times New Roman"/>
                        </a:rPr>
                        <a:t>п</a:t>
                      </a:r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Наименование мероприятия</a:t>
                      </a:r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Объем финансирования - всего, руб.</a:t>
                      </a:r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>
                          <a:latin typeface="Times New Roman"/>
                        </a:rPr>
                        <a:t>в том числе из:</a:t>
                      </a:r>
                      <a:endParaRPr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>
                          <a:latin typeface="Times New Roman"/>
                        </a:rPr>
                        <a:t>Выполнено по мероприятию</a:t>
                      </a:r>
                      <a:endParaRPr/>
                    </a:p>
                  </a:txBody>
                  <a:tcPr marL="9525" marR="9525" marT="9525" marB="0" anchor="ctr">
                    <a:lnR w="12700" algn="ctr">
                      <a:noFill/>
                    </a:lnR>
                  </a:tcPr>
                </a:tc>
              </a:tr>
              <a:tr h="583892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>
                          <a:latin typeface="Times New Roman"/>
                        </a:rPr>
                        <a:t>областного бюджета, руб.</a:t>
                      </a:r>
                      <a:endParaRPr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>
                          <a:latin typeface="Times New Roman"/>
                        </a:rPr>
                        <a:t>местного бюджета, руб.</a:t>
                      </a:r>
                      <a:endParaRPr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589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800"/>
                        <a:t>1.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i="0" u="none" strike="noStrike" cap="none" spc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Устройство спортивного многофункционального хоккейного корта в городе </a:t>
                      </a:r>
                      <a:r>
                        <a:rPr lang="ru-RU" sz="1200" b="1" i="0" u="none" strike="noStrike" cap="none" spc="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Слюдянка</a:t>
                      </a:r>
                      <a:r>
                        <a:rPr lang="ru-RU" sz="1200" b="1" i="0" u="none" strike="noStrike" cap="none" spc="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 улице  Парижской Коммуны в районе дома № </a:t>
                      </a:r>
                      <a:r>
                        <a:rPr lang="ru-RU" sz="1200" b="1" i="0" u="none" strike="noStrike" cap="none" spc="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</a:rPr>
                        <a:t>2 738 603,10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</a:rPr>
                        <a:t>2 546 900,80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</a:rPr>
                        <a:t>191 702,30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Изготовлено основание для корта, установлено ограждение, ворота, защитная </a:t>
                      </a:r>
                      <a:r>
                        <a:rPr sz="1200" b="0" i="0" u="none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сетка</a:t>
                      </a:r>
                      <a:r>
                        <a:rPr lang="ru-RU" sz="1200" b="0" i="0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освещение.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R w="12700" algn="ctr">
                      <a:noFill/>
                    </a:lnR>
                  </a:tcPr>
                </a:tc>
              </a:tr>
              <a:tr h="81673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2.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Обустройство общественного пространства в городе Слюдянка в микрорайоне Березовый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</a:rPr>
                        <a:t>877 809,30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</a:rPr>
                        <a:t>816 362,62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</a:rPr>
                        <a:t>61 446,68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Установлены опоры освещения, </a:t>
                      </a:r>
                      <a:r>
                        <a:rPr sz="1200" b="0" i="0" u="none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отсып</a:t>
                      </a:r>
                      <a:r>
                        <a:rPr lang="ru-RU" sz="1200" b="0" i="0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</a:t>
                      </a:r>
                      <a:r>
                        <a:rPr sz="1200" b="0" i="0" u="none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пешеходн</a:t>
                      </a:r>
                      <a:r>
                        <a:rPr lang="ru-RU" sz="1200" b="0" i="0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ая</a:t>
                      </a:r>
                      <a:r>
                        <a:rPr sz="1200" b="0" i="0" u="none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зон</a:t>
                      </a:r>
                      <a:r>
                        <a:rPr lang="ru-RU" sz="1200" b="0" i="0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sz="1200" b="0" i="0" u="none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установ</a:t>
                      </a:r>
                      <a:r>
                        <a:rPr lang="ru-RU" sz="1200" b="0" i="0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лены</a:t>
                      </a:r>
                      <a:r>
                        <a:rPr sz="1200" b="0" i="0" u="none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скам</a:t>
                      </a:r>
                      <a:r>
                        <a:rPr lang="ru-RU" sz="1200" b="0" i="0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ейки</a:t>
                      </a:r>
                      <a:r>
                        <a:rPr sz="1200" b="0" i="0" u="none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урн</a:t>
                      </a:r>
                      <a:r>
                        <a:rPr lang="ru-RU" sz="1200" b="0" i="0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ы</a:t>
                      </a:r>
                      <a:r>
                        <a:rPr sz="1200" b="0" i="0" u="none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лестнич</a:t>
                      </a:r>
                      <a:r>
                        <a:rPr lang="ru-RU" sz="1200" b="0" i="0" u="none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ный</a:t>
                      </a:r>
                      <a:r>
                        <a:rPr lang="ru-RU" sz="1200" b="0" i="0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200" b="0" i="0" u="none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пролет 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периллами для удобства </a:t>
                      </a:r>
                      <a:r>
                        <a:rPr sz="1200" b="0" i="0" u="none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спуска</a:t>
                      </a:r>
                      <a:r>
                        <a:rPr lang="ru-RU" sz="1200" b="0" i="0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sz="12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sz="12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589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3.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Поставка спортивной площадки для воркаута в городе Слюдянка для установки (своими силами) в парке Железнодорожник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</a:rPr>
                        <a:t>286 071,60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</a:rPr>
                        <a:t>266 046,58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</a:rPr>
                        <a:t>20 025,02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Приобретены спортивные элементы для занятия уличной гимнастикой, и установлены в парке Железнодорожник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589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4.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Поставка декоративных часов с подсветкой для установки (своими силами) на водонапорной башне в городе Слюдянка</a:t>
                      </a:r>
                      <a:endParaRPr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</a:rPr>
                        <a:t>263 000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</a:rPr>
                        <a:t>244 590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>
                          <a:latin typeface="Times New Roman"/>
                          <a:ea typeface="Times New Roman"/>
                          <a:cs typeface="Times New Roman"/>
                        </a:rPr>
                        <a:t>18 410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Приобретены декоративные </a:t>
                      </a:r>
                      <a:r>
                        <a:rPr sz="12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 подсветкой и музыкальным сопровождением, установлены на водонапорной башне.</a:t>
                      </a:r>
                      <a:endParaRPr sz="12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01314">
                <a:tc gridSpan="2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/>
                        <a:t>Итого: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i="0" u="none" strike="noStrike">
                          <a:latin typeface="Times New Roman"/>
                          <a:ea typeface="Times New Roman"/>
                          <a:cs typeface="Times New Roman"/>
                        </a:rPr>
                        <a:t>4 165 484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1">
                          <a:latin typeface="Times New Roman"/>
                          <a:ea typeface="Times New Roman"/>
                          <a:cs typeface="Times New Roman"/>
                        </a:rPr>
                        <a:t>3 873 900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i="0" u="none" strike="noStrike">
                          <a:latin typeface="Times New Roman"/>
                          <a:ea typeface="Times New Roman"/>
                          <a:cs typeface="Times New Roman"/>
                        </a:rPr>
                        <a:t>291 584</a:t>
                      </a:r>
                      <a:endParaRPr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799129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8572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Устройство спортивного многофункционального хоккейного корта в городе </a:t>
            </a:r>
            <a:r>
              <a:rPr lang="ru-RU" sz="3200" b="1" i="0" u="none" strike="noStrike" cap="none" spc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Слюдянка</a:t>
            </a: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 улице  Парижской Коммуны в районе дома № 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84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348663829" name="Объект 2"/>
          <p:cNvSpPr>
            <a:spLocks noGrp="1"/>
          </p:cNvSpPr>
          <p:nvPr>
            <p:ph sz="half" idx="1"/>
          </p:nvPr>
        </p:nvSpPr>
        <p:spPr bwMode="auto">
          <a:xfrm>
            <a:off x="224589" y="1328286"/>
            <a:ext cx="5795209" cy="4848675"/>
          </a:xfrm>
        </p:spPr>
        <p:txBody>
          <a:bodyPr/>
          <a:lstStyle/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lang="ru-RU" sz="2500" b="1" dirty="0" smtClean="0">
                <a:latin typeface="Times New Roman"/>
                <a:ea typeface="Times New Roman"/>
                <a:cs typeface="Times New Roman"/>
              </a:rPr>
              <a:t>Начало работ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:</a:t>
            </a:r>
            <a:endParaRPr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958561523" name="Объект 3"/>
          <p:cNvSpPr>
            <a:spLocks noGrp="1"/>
          </p:cNvSpPr>
          <p:nvPr>
            <p:ph sz="half" idx="2"/>
          </p:nvPr>
        </p:nvSpPr>
        <p:spPr bwMode="auto">
          <a:xfrm>
            <a:off x="5909911" y="1405287"/>
            <a:ext cx="5443887" cy="4771674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b="1"/>
              <a:t> </a:t>
            </a:r>
            <a:endParaRPr lang="ru-RU" b="1">
              <a:latin typeface="Times New Roman"/>
              <a:cs typeface="Times New Roman"/>
            </a:endParaRPr>
          </a:p>
        </p:txBody>
      </p:sp>
      <p:pic>
        <p:nvPicPr>
          <p:cNvPr id="2115631196" name="Рисунок 211563119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38876" y="2214554"/>
            <a:ext cx="5782815" cy="4337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6646" y="2214554"/>
            <a:ext cx="5865757" cy="439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4999263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7" y="365124"/>
            <a:ext cx="10515600" cy="8572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Устройство спортивного многофункционального хоккейного корта в городе </a:t>
            </a:r>
            <a:r>
              <a:rPr lang="ru-RU" sz="3200" b="1" i="0" u="none" strike="noStrike" cap="none" spc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Слюдянка</a:t>
            </a: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 улице  Парижской Коммуны в районе дома № 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84</a:t>
            </a:r>
            <a:r>
              <a:rPr lang="ru-RU" sz="32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628176389" name="Объект 2"/>
          <p:cNvSpPr>
            <a:spLocks noGrp="1"/>
          </p:cNvSpPr>
          <p:nvPr>
            <p:ph sz="half" idx="1"/>
          </p:nvPr>
        </p:nvSpPr>
        <p:spPr bwMode="auto">
          <a:xfrm>
            <a:off x="224588" y="1328284"/>
            <a:ext cx="5795208" cy="4848674"/>
          </a:xfrm>
        </p:spPr>
        <p:txBody>
          <a:bodyPr/>
          <a:lstStyle/>
          <a:p>
            <a:pPr>
              <a:defRPr/>
            </a:pPr>
            <a:r>
              <a:rPr lang="ru-RU" b="1"/>
              <a:t>    </a:t>
            </a:r>
          </a:p>
          <a:p>
            <a:pPr>
              <a:defRPr/>
            </a:pPr>
            <a:r>
              <a:rPr lang="ru-RU" b="1"/>
              <a:t> </a:t>
            </a:r>
            <a:r>
              <a:rPr lang="ru-RU" b="1">
                <a:latin typeface="Times New Roman"/>
                <a:cs typeface="Times New Roman"/>
              </a:rPr>
              <a:t>ДО</a:t>
            </a:r>
            <a:endParaRPr/>
          </a:p>
        </p:txBody>
      </p:sp>
      <p:sp>
        <p:nvSpPr>
          <p:cNvPr id="933031189" name="Объект 3"/>
          <p:cNvSpPr>
            <a:spLocks noGrp="1"/>
          </p:cNvSpPr>
          <p:nvPr>
            <p:ph sz="half" idx="2"/>
          </p:nvPr>
        </p:nvSpPr>
        <p:spPr bwMode="auto">
          <a:xfrm>
            <a:off x="5909910" y="1405287"/>
            <a:ext cx="5443885" cy="4771674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lang="ru-RU" b="1" dirty="0"/>
              <a:t> </a:t>
            </a:r>
            <a:r>
              <a:rPr lang="ru-RU" b="1" dirty="0">
                <a:latin typeface="Times New Roman"/>
                <a:cs typeface="Times New Roman"/>
              </a:rPr>
              <a:t>ПОСЛЕ</a:t>
            </a:r>
          </a:p>
        </p:txBody>
      </p:sp>
      <p:pic>
        <p:nvPicPr>
          <p:cNvPr id="1244704501" name="Рисунок 1244704500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27372" y="2089952"/>
            <a:ext cx="5992425" cy="4494318"/>
          </a:xfrm>
          <a:prstGeom prst="rect">
            <a:avLst/>
          </a:prstGeom>
        </p:spPr>
      </p:pic>
      <p:pic>
        <p:nvPicPr>
          <p:cNvPr id="1051649621" name="Рисунок 1051649620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6101656" y="2089952"/>
            <a:ext cx="5976619" cy="4475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4999263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7" y="365124"/>
            <a:ext cx="10515600" cy="8572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Устройство спортивного многофункционального хоккейного корта в городе </a:t>
            </a:r>
            <a:r>
              <a:rPr lang="ru-RU" sz="3200" b="1" i="0" u="none" strike="noStrike" cap="none" spc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Слюдянка</a:t>
            </a:r>
            <a:r>
              <a:rPr lang="ru-RU" sz="32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 улице  Парижской Коммуны в районе дома № </a:t>
            </a:r>
            <a:r>
              <a:rPr lang="ru-RU" sz="3200" b="1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84</a:t>
            </a:r>
            <a:r>
              <a:rPr lang="ru-RU" sz="3200" b="0" i="0" u="none" strike="noStrike" cap="none" spc="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628176389" name="Объект 2"/>
          <p:cNvSpPr>
            <a:spLocks noGrp="1"/>
          </p:cNvSpPr>
          <p:nvPr>
            <p:ph sz="half" idx="1"/>
          </p:nvPr>
        </p:nvSpPr>
        <p:spPr bwMode="auto">
          <a:xfrm>
            <a:off x="224588" y="1328284"/>
            <a:ext cx="5795208" cy="4848674"/>
          </a:xfrm>
        </p:spPr>
        <p:txBody>
          <a:bodyPr/>
          <a:lstStyle/>
          <a:p>
            <a:pPr>
              <a:defRPr/>
            </a:pPr>
            <a:r>
              <a:rPr lang="ru-RU" b="1" dirty="0"/>
              <a:t>    </a:t>
            </a:r>
          </a:p>
        </p:txBody>
      </p:sp>
      <p:pic>
        <p:nvPicPr>
          <p:cNvPr id="1026" name="Picture 2" descr="D:\Мои документы\My Received Files\Шеремет Анастасия Александровна\изображение_viber_2022-01-11_10-54-36-9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1571612"/>
            <a:ext cx="5632174" cy="2428892"/>
          </a:xfrm>
          <a:prstGeom prst="rect">
            <a:avLst/>
          </a:prstGeom>
          <a:noFill/>
        </p:spPr>
      </p:pic>
      <p:pic>
        <p:nvPicPr>
          <p:cNvPr id="1027" name="Picture 3" descr="D:\Мои документы\My Received Files\Шеремет Анастасия Александровна\изображение_viber_2022-01-11_10-55-39-8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0314" y="1571612"/>
            <a:ext cx="5413413" cy="2436036"/>
          </a:xfrm>
          <a:prstGeom prst="rect">
            <a:avLst/>
          </a:prstGeom>
          <a:noFill/>
        </p:spPr>
      </p:pic>
      <p:pic>
        <p:nvPicPr>
          <p:cNvPr id="1028" name="Picture 4" descr="D:\Мои документы\My Received Files\Шеремет Анастасия Александровна\изображение_viber_2021-12-04_12-53-19-3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60" y="4071942"/>
            <a:ext cx="4143404" cy="26432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85728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Обустройство общественного пространства в городе Слюдянка в микрорайоне Березовый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224590" y="1328287"/>
            <a:ext cx="5795210" cy="4848676"/>
          </a:xfrm>
        </p:spPr>
        <p:txBody>
          <a:bodyPr/>
          <a:lstStyle/>
          <a:p>
            <a:pPr>
              <a:defRPr/>
            </a:pPr>
            <a:r>
              <a:rPr lang="ru-RU" b="1"/>
              <a:t>     </a:t>
            </a:r>
            <a:r>
              <a:rPr lang="ru-RU" b="1">
                <a:latin typeface="Times New Roman"/>
                <a:cs typeface="Times New Roman"/>
              </a:rPr>
              <a:t>ДО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909912" y="1405288"/>
            <a:ext cx="5443888" cy="4771675"/>
          </a:xfrm>
        </p:spPr>
        <p:txBody>
          <a:bodyPr/>
          <a:lstStyle/>
          <a:p>
            <a:pPr>
              <a:defRPr/>
            </a:pPr>
            <a:r>
              <a:rPr lang="ru-RU" b="1"/>
              <a:t> </a:t>
            </a:r>
            <a:r>
              <a:rPr lang="ru-RU" b="1">
                <a:latin typeface="Times New Roman"/>
                <a:cs typeface="Times New Roman"/>
              </a:rPr>
              <a:t>ПОСЛЕ</a:t>
            </a:r>
            <a:endParaRPr/>
          </a:p>
        </p:txBody>
      </p:sp>
      <p:pic>
        <p:nvPicPr>
          <p:cNvPr id="1119605023" name="Рисунок 1119605022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610002" y="1328286"/>
            <a:ext cx="3985725" cy="5314300"/>
          </a:xfrm>
          <a:prstGeom prst="rect">
            <a:avLst/>
          </a:prstGeom>
        </p:spPr>
      </p:pic>
      <p:pic>
        <p:nvPicPr>
          <p:cNvPr id="1132205108" name="Рисунок 1132205107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7821591" y="1290001"/>
            <a:ext cx="4043989" cy="5390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448499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8572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Обустройство общественного пространства в городе Слюдянка в микрорайоне Березовый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331946460" name="Объект 2"/>
          <p:cNvSpPr>
            <a:spLocks noGrp="1"/>
          </p:cNvSpPr>
          <p:nvPr>
            <p:ph sz="half" idx="1"/>
          </p:nvPr>
        </p:nvSpPr>
        <p:spPr bwMode="auto">
          <a:xfrm>
            <a:off x="224589" y="1328286"/>
            <a:ext cx="5795209" cy="4848675"/>
          </a:xfrm>
        </p:spPr>
        <p:txBody>
          <a:bodyPr/>
          <a:lstStyle/>
          <a:p>
            <a:pPr>
              <a:defRPr/>
            </a:pPr>
            <a:r>
              <a:rPr lang="ru-RU" b="1"/>
              <a:t>     </a:t>
            </a:r>
            <a:r>
              <a:rPr lang="ru-RU" b="1">
                <a:latin typeface="Times New Roman"/>
                <a:cs typeface="Times New Roman"/>
              </a:rPr>
              <a:t>ДО</a:t>
            </a:r>
            <a:endParaRPr/>
          </a:p>
        </p:txBody>
      </p:sp>
      <p:sp>
        <p:nvSpPr>
          <p:cNvPr id="1613134568" name="Объект 3"/>
          <p:cNvSpPr>
            <a:spLocks noGrp="1"/>
          </p:cNvSpPr>
          <p:nvPr>
            <p:ph sz="half" idx="2"/>
          </p:nvPr>
        </p:nvSpPr>
        <p:spPr bwMode="auto">
          <a:xfrm>
            <a:off x="5909911" y="1405287"/>
            <a:ext cx="5443887" cy="4771674"/>
          </a:xfrm>
        </p:spPr>
        <p:txBody>
          <a:bodyPr/>
          <a:lstStyle/>
          <a:p>
            <a:pPr>
              <a:defRPr/>
            </a:pPr>
            <a:r>
              <a:rPr lang="ru-RU" b="1"/>
              <a:t> </a:t>
            </a:r>
            <a:r>
              <a:rPr lang="ru-RU" b="1">
                <a:latin typeface="Times New Roman"/>
                <a:cs typeface="Times New Roman"/>
              </a:rPr>
              <a:t>ПОСЛЕ</a:t>
            </a:r>
            <a:endParaRPr/>
          </a:p>
        </p:txBody>
      </p:sp>
      <p:pic>
        <p:nvPicPr>
          <p:cNvPr id="1641926435" name="Рисунок 16419264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52355" y="1405287"/>
            <a:ext cx="3477556" cy="5295160"/>
          </a:xfrm>
          <a:prstGeom prst="rect">
            <a:avLst/>
          </a:prstGeom>
        </p:spPr>
      </p:pic>
      <p:pic>
        <p:nvPicPr>
          <p:cNvPr id="1071260558" name="Рисунок 107126055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90680" y="1425238"/>
            <a:ext cx="3956406" cy="5275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157516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8572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Обустройство общественного пространства в городе Слюдянка в микрорайоне Березовый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058342359" name="Объект 2"/>
          <p:cNvSpPr>
            <a:spLocks noGrp="1"/>
          </p:cNvSpPr>
          <p:nvPr>
            <p:ph sz="half" idx="1"/>
          </p:nvPr>
        </p:nvSpPr>
        <p:spPr bwMode="auto">
          <a:xfrm>
            <a:off x="224589" y="1328286"/>
            <a:ext cx="5795209" cy="4848675"/>
          </a:xfrm>
        </p:spPr>
        <p:txBody>
          <a:bodyPr/>
          <a:lstStyle/>
          <a:p>
            <a:pPr>
              <a:defRPr/>
            </a:pPr>
            <a:r>
              <a:rPr lang="ru-RU" b="1"/>
              <a:t>     </a:t>
            </a:r>
            <a:r>
              <a:rPr lang="ru-RU" b="1">
                <a:latin typeface="Times New Roman"/>
                <a:cs typeface="Times New Roman"/>
              </a:rPr>
              <a:t>ДО</a:t>
            </a:r>
            <a:endParaRPr/>
          </a:p>
        </p:txBody>
      </p:sp>
      <p:sp>
        <p:nvSpPr>
          <p:cNvPr id="992790635" name="Объект 3"/>
          <p:cNvSpPr>
            <a:spLocks noGrp="1"/>
          </p:cNvSpPr>
          <p:nvPr>
            <p:ph sz="half" idx="2"/>
          </p:nvPr>
        </p:nvSpPr>
        <p:spPr bwMode="auto">
          <a:xfrm>
            <a:off x="5909911" y="1405287"/>
            <a:ext cx="5443887" cy="4771674"/>
          </a:xfrm>
        </p:spPr>
        <p:txBody>
          <a:bodyPr/>
          <a:lstStyle/>
          <a:p>
            <a:pPr>
              <a:defRPr/>
            </a:pPr>
            <a:r>
              <a:rPr lang="ru-RU" b="1"/>
              <a:t> </a:t>
            </a:r>
            <a:r>
              <a:rPr lang="ru-RU" b="1">
                <a:latin typeface="Times New Roman"/>
                <a:cs typeface="Times New Roman"/>
              </a:rPr>
              <a:t>ПОСЛЕ</a:t>
            </a:r>
            <a:endParaRPr/>
          </a:p>
        </p:txBody>
      </p:sp>
      <p:pic>
        <p:nvPicPr>
          <p:cNvPr id="1392095573" name="Рисунок 139209557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69683" y="1429645"/>
            <a:ext cx="3820194" cy="5093592"/>
          </a:xfrm>
          <a:prstGeom prst="rect">
            <a:avLst/>
          </a:prstGeom>
        </p:spPr>
      </p:pic>
      <p:pic>
        <p:nvPicPr>
          <p:cNvPr id="1334656376" name="Рисунок 1334656375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1868934" y="1411765"/>
            <a:ext cx="3893249" cy="5190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8013679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365125"/>
            <a:ext cx="10515600" cy="85728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Обустройство общественного пространства в городе Слюдянка в микрорайоне Березовый</a:t>
            </a:r>
            <a:r>
              <a:rPr lang="ru-RU" sz="32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69442890" name="Объект 2"/>
          <p:cNvSpPr>
            <a:spLocks noGrp="1"/>
          </p:cNvSpPr>
          <p:nvPr>
            <p:ph sz="half" idx="1"/>
          </p:nvPr>
        </p:nvSpPr>
        <p:spPr bwMode="auto">
          <a:xfrm>
            <a:off x="224589" y="1328286"/>
            <a:ext cx="5795209" cy="4848675"/>
          </a:xfrm>
        </p:spPr>
        <p:txBody>
          <a:bodyPr/>
          <a:lstStyle/>
          <a:p>
            <a:pPr>
              <a:defRPr/>
            </a:pPr>
            <a:r>
              <a:rPr lang="ru-RU" b="1"/>
              <a:t>     </a:t>
            </a:r>
            <a:endParaRPr/>
          </a:p>
        </p:txBody>
      </p:sp>
      <p:sp>
        <p:nvSpPr>
          <p:cNvPr id="1907142573" name="Объект 3"/>
          <p:cNvSpPr>
            <a:spLocks noGrp="1"/>
          </p:cNvSpPr>
          <p:nvPr>
            <p:ph sz="half" idx="2"/>
          </p:nvPr>
        </p:nvSpPr>
        <p:spPr bwMode="auto">
          <a:xfrm>
            <a:off x="5909911" y="1405287"/>
            <a:ext cx="5443887" cy="4771674"/>
          </a:xfrm>
        </p:spPr>
        <p:txBody>
          <a:bodyPr/>
          <a:lstStyle/>
          <a:p>
            <a:pPr>
              <a:defRPr/>
            </a:pPr>
            <a:r>
              <a:rPr lang="ru-RU" b="1"/>
              <a:t> </a:t>
            </a:r>
            <a:r>
              <a:rPr lang="ru-RU" b="1">
                <a:latin typeface="Times New Roman"/>
                <a:cs typeface="Times New Roman"/>
              </a:rPr>
              <a:t>ПОСЛЕ</a:t>
            </a:r>
            <a:endParaRPr/>
          </a:p>
        </p:txBody>
      </p:sp>
      <p:pic>
        <p:nvPicPr>
          <p:cNvPr id="1199824416" name="Рисунок 1199824415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614996" y="1451525"/>
            <a:ext cx="3943741" cy="5257235"/>
          </a:xfrm>
          <a:prstGeom prst="rect">
            <a:avLst/>
          </a:prstGeom>
        </p:spPr>
      </p:pic>
      <p:pic>
        <p:nvPicPr>
          <p:cNvPr id="1482196581" name="Рисунок 1482196580"/>
          <p:cNvPicPr>
            <a:picLocks noChangeAspect="1"/>
          </p:cNvPicPr>
          <p:nvPr/>
        </p:nvPicPr>
        <p:blipFill>
          <a:blip r:embed="rId4" cstate="print"/>
          <a:stretch/>
        </p:blipFill>
        <p:spPr bwMode="auto">
          <a:xfrm>
            <a:off x="7820999" y="1405287"/>
            <a:ext cx="3989097" cy="5317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w="http://schemas.openxmlformats.org/wordprocessingml/2006/main" xmlns:m="http://schemas.openxmlformats.org/officeDocument/2006/math" xmlns="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412</Words>
  <Application>ONLYOFFICE/6.4.1.46</Application>
  <DocSecurity>0</DocSecurity>
  <PresentationFormat>Произвольный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Blank</vt:lpstr>
      <vt:lpstr>Отчет о реализации мероприятий перечня проектов «Народные инициативы»  за 2021 год</vt:lpstr>
      <vt:lpstr>ПЕРЕЧЕНЬ ПРОЕКТОВ</vt:lpstr>
      <vt:lpstr>Устройство спортивного многофункционального хоккейного корта в городе Слюдянка по улице  Парижской Коммуны в районе дома № 84</vt:lpstr>
      <vt:lpstr>Устройство спортивного многофункционального хоккейного корта в городе Слюдянка по улице  Парижской Коммуны в районе дома № 84 </vt:lpstr>
      <vt:lpstr>Устройство спортивного многофункционального хоккейного корта в городе Слюдянка по улице  Парижской Коммуны в районе дома № 84 </vt:lpstr>
      <vt:lpstr>Обустройство общественного пространства в городе Слюдянка в микрорайоне Березовый </vt:lpstr>
      <vt:lpstr>Обустройство общественного пространства в городе Слюдянка в микрорайоне Березовый </vt:lpstr>
      <vt:lpstr>Обустройство общественного пространства в городе Слюдянка в микрорайоне Березовый </vt:lpstr>
      <vt:lpstr>Обустройство общественного пространства в городе Слюдянка в микрорайоне Березовый </vt:lpstr>
      <vt:lpstr>Поставка спортивной площадки для воркаута в городе Слюдянка для установки (своими силами) в парке Железнодорожник</vt:lpstr>
      <vt:lpstr>Поставка спортивной площадки для воркаута в городе Слюдянка для установки (своими силами) в парке Железнодорожник</vt:lpstr>
      <vt:lpstr>Поставка декоративных часов с подсветкой для установки (своими силами) на водонапорной башне в городе Слюдянка</vt:lpstr>
      <vt:lpstr>Поставка декоративных часов с подсветкой для установки (своими силами) на водонапорной башне в городе Слюдянка</vt:lpstr>
      <vt:lpstr>Благодарю за внимание!</vt:lpstr>
    </vt:vector>
  </TitlesOfParts>
  <Manager/>
  <Company>SPecialiST RePack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инициативы 2014 год</dc:title>
  <dc:subject/>
  <dc:creator>Евгения Владимировна Криволапова</dc:creator>
  <cp:keywords/>
  <dc:description/>
  <cp:lastModifiedBy>Евгения Владимировна Криволапова</cp:lastModifiedBy>
  <cp:revision>303</cp:revision>
  <dcterms:created xsi:type="dcterms:W3CDTF">2014-05-13T06:08:19Z</dcterms:created>
  <dcterms:modified xsi:type="dcterms:W3CDTF">2022-01-11T05:15:11Z</dcterms:modified>
  <cp:category/>
  <dc:identifier/>
  <cp:contentStatus/>
  <dc:language/>
  <cp:version/>
</cp:coreProperties>
</file>