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2" r:id="rId3"/>
    <p:sldId id="293" r:id="rId4"/>
    <p:sldId id="295" r:id="rId5"/>
    <p:sldId id="257" r:id="rId6"/>
    <p:sldId id="268" r:id="rId7"/>
    <p:sldId id="259" r:id="rId8"/>
    <p:sldId id="260" r:id="rId9"/>
    <p:sldId id="320" r:id="rId10"/>
    <p:sldId id="321" r:id="rId11"/>
    <p:sldId id="261" r:id="rId12"/>
    <p:sldId id="276" r:id="rId13"/>
    <p:sldId id="270" r:id="rId14"/>
    <p:sldId id="296" r:id="rId15"/>
    <p:sldId id="302" r:id="rId16"/>
    <p:sldId id="319" r:id="rId17"/>
    <p:sldId id="318" r:id="rId18"/>
    <p:sldId id="303" r:id="rId19"/>
    <p:sldId id="304" r:id="rId20"/>
    <p:sldId id="305" r:id="rId21"/>
    <p:sldId id="29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6433" autoAdjust="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67264508603183E-2"/>
          <c:y val="4.4861391929187387E-2"/>
          <c:w val="0.89083600661028584"/>
          <c:h val="0.7254601948800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263487160657644E-2"/>
                  <c:y val="-8.1871340316840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125782006561806E-2"/>
                  <c:y val="-0.1304824486299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296296296296424E-3"/>
                  <c:y val="-5.612065321788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0.00">
                  <c:v>4270.8</c:v>
                </c:pt>
                <c:pt idx="1">
                  <c:v>474.5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(-7,4%)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429706890453168E-2"/>
                  <c:y val="-3.8377190773518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99606537328045"/>
                      <c:h val="7.413204090504899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9.2452160170500494E-2"/>
                  <c:y val="-0.1125730929356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3954.8</c:v>
                </c:pt>
                <c:pt idx="1">
                  <c:v>697.9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(-1,8%)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2928166636068623E-2"/>
                  <c:y val="-0.13304092801486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9523993534431822E-2"/>
                  <c:y val="-3.0701752618815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3882.9</c:v>
                </c:pt>
                <c:pt idx="1">
                  <c:v>685.2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 (+ 32)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1185692222959386E-2"/>
                  <c:y val="-4.6052628928222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9919224275418097E-2"/>
                  <c:y val="-0.10233917539605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5121.5</c:v>
                </c:pt>
                <c:pt idx="1">
                  <c:v>569.1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1492704"/>
        <c:axId val="161493488"/>
        <c:axId val="0"/>
      </c:bar3DChart>
      <c:catAx>
        <c:axId val="161492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1493488"/>
        <c:crosses val="autoZero"/>
        <c:auto val="1"/>
        <c:lblAlgn val="ctr"/>
        <c:lblOffset val="100"/>
        <c:noMultiLvlLbl val="0"/>
      </c:catAx>
      <c:valAx>
        <c:axId val="16149348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614927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5972421606781457"/>
          <c:w val="0.58297424313332546"/>
          <c:h val="7.1011098965608796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67264508603183E-2"/>
          <c:y val="4.4861391929187387E-2"/>
          <c:w val="0.89083600661028584"/>
          <c:h val="0.7254601948800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31743580328822E-2"/>
                  <c:y val="-5.6286546467827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8954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7263409078421191E-3"/>
                  <c:y val="-9.4085762646442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7555.8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2592768029242777E-3"/>
                  <c:y val="-6.288883346636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10080.32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2014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4194634583609773E-2"/>
                  <c:y val="-6.907894339233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6696.53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994038426233077E-2"/>
                  <c:y val="-7.1637422777235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4745.33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994038426233077E-2"/>
                  <c:y val="-0.15095028370917463"/>
                </c:manualLayout>
              </c:layout>
              <c:tx>
                <c:rich>
                  <a:bodyPr/>
                  <a:lstStyle/>
                  <a:p>
                    <a:fld id="{18713735-8FC2-4DF6-B3BF-F6D6F68D57D1}" type="VALUE">
                      <a:rPr lang="en-US" sz="2400" b="1" dirty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4652.7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4721608904924866E-2"/>
                  <c:y val="-0.1483918043242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4568.1000000000004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1185692222959386E-2"/>
                  <c:y val="-9.2105257856445535E-2"/>
                </c:manualLayout>
              </c:layout>
              <c:tx>
                <c:rich>
                  <a:bodyPr/>
                  <a:lstStyle/>
                  <a:p>
                    <a:fld id="{D475F731-D86D-403A-942F-CF7BC1EE57F0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5690.6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0160096"/>
        <c:axId val="234062784"/>
        <c:axId val="0"/>
      </c:bar3DChart>
      <c:catAx>
        <c:axId val="290160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4062784"/>
        <c:crosses val="autoZero"/>
        <c:auto val="1"/>
        <c:lblAlgn val="ctr"/>
        <c:lblOffset val="100"/>
        <c:noMultiLvlLbl val="0"/>
      </c:catAx>
      <c:valAx>
        <c:axId val="234062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01600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598943805620506"/>
          <c:y val="0.85972421606781457"/>
          <c:w val="0.68422865470489358"/>
          <c:h val="7.1011098965608796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5DB3C-AEC0-4FD5-AA43-5ED62FCFFF64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8106B-DE2E-4955-AD8B-CB9E96DDF5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8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1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60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0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85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6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16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5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1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08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45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85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09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56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9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88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C2E74-B8D1-436B-B9B7-FEB8EDBBC150}" type="datetimeFigureOut">
              <a:rPr lang="ru-RU" smtClean="0"/>
              <a:pPr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70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9503" y="766812"/>
            <a:ext cx="9144000" cy="4729213"/>
          </a:xfrm>
        </p:spPr>
        <p:txBody>
          <a:bodyPr>
            <a:noAutofit/>
          </a:bodyPr>
          <a:lstStyle/>
          <a:p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 2018 год</a:t>
            </a:r>
            <a:endParaRPr lang="ru-RU" sz="10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40000"/>
                <a:lumOff val="60000"/>
              </a:schemeClr>
            </a:gs>
            <a:gs pos="44000">
              <a:schemeClr val="accent2">
                <a:lumMod val="20000"/>
                <a:lumOff val="80000"/>
              </a:schemeClr>
            </a:gs>
            <a:gs pos="67000">
              <a:schemeClr val="accent2">
                <a:lumMod val="40000"/>
                <a:lumOff val="60000"/>
              </a:schemeClr>
            </a:gs>
            <a:gs pos="9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1382"/>
            <a:ext cx="1107787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автостанции в  </a:t>
            </a:r>
            <a:r>
              <a:rPr lang="ru-RU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улице Ленина, 110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186" y="1313244"/>
            <a:ext cx="5879614" cy="5308937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313244"/>
            <a:ext cx="5896276" cy="5308937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07" y="1276309"/>
            <a:ext cx="4052207" cy="5345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30" y="1848897"/>
            <a:ext cx="6084890" cy="45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73255"/>
            <a:ext cx="11087501" cy="1183907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парка "Железнодорожник" (Прибрежный)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21064" y="1256044"/>
            <a:ext cx="5798736" cy="4920919"/>
          </a:xfrm>
        </p:spPr>
        <p:txBody>
          <a:bodyPr/>
          <a:lstStyle/>
          <a:p>
            <a:r>
              <a:rPr lang="ru-RU" b="1" dirty="0" smtClean="0"/>
              <a:t>ДО</a:t>
            </a:r>
          </a:p>
          <a:p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4" y="1758461"/>
            <a:ext cx="5004079" cy="4686197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6172200" y="1357162"/>
            <a:ext cx="5753500" cy="4819801"/>
          </a:xfrm>
        </p:spPr>
        <p:txBody>
          <a:bodyPr/>
          <a:lstStyle/>
          <a:p>
            <a:r>
              <a:rPr lang="ru-RU" b="1" dirty="0" smtClean="0"/>
              <a:t>ПОСЛЕ</a:t>
            </a:r>
          </a:p>
          <a:p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0550" y="1596327"/>
            <a:ext cx="4682532" cy="50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6377" cy="8669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парка "Железнодорожник" (Прибрежный)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62152" y="1445462"/>
            <a:ext cx="5181600" cy="472422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sp>
        <p:nvSpPr>
          <p:cNvPr id="6" name="Объект 2"/>
          <p:cNvSpPr>
            <a:spLocks noGrp="1"/>
          </p:cNvSpPr>
          <p:nvPr>
            <p:ph sz="half" idx="2"/>
          </p:nvPr>
        </p:nvSpPr>
        <p:spPr>
          <a:xfrm>
            <a:off x="345831" y="1445462"/>
            <a:ext cx="5181600" cy="435133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1813448"/>
            <a:ext cx="5600282" cy="4934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1282" y="2093581"/>
            <a:ext cx="4934020" cy="43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2132"/>
            <a:ext cx="10515600" cy="875898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парка "Железнодорожник" (Прибрежный)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05" y="1574416"/>
            <a:ext cx="3387702" cy="48163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4900" y="2176459"/>
            <a:ext cx="4816335" cy="36122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29" y="1574416"/>
            <a:ext cx="3742779" cy="48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6"/>
            <a:ext cx="10875745" cy="972892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памятного знака воинам-интернационалистам в парке "Перевал"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1" y="1309816"/>
            <a:ext cx="6477000" cy="486714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40" y="1415586"/>
            <a:ext cx="3655338" cy="5135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93" y="1412430"/>
            <a:ext cx="3554554" cy="513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6"/>
            <a:ext cx="10875745" cy="972892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деревянной горки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947" y="1309034"/>
            <a:ext cx="5890853" cy="4867929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3027" y="1309034"/>
            <a:ext cx="5780773" cy="4867930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7" y="2001873"/>
            <a:ext cx="5444080" cy="44060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07" y="2001873"/>
            <a:ext cx="5886737" cy="440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6"/>
            <a:ext cx="10875745" cy="972892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деревянной горки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838199" y="1183908"/>
            <a:ext cx="10515601" cy="4993055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01" y="1183908"/>
            <a:ext cx="7621676" cy="550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5773" y="888520"/>
            <a:ext cx="10368951" cy="4701396"/>
          </a:xfrm>
        </p:spPr>
        <p:txBody>
          <a:bodyPr>
            <a:normAutofit fontScale="90000"/>
            <a:scene3d>
              <a:camera prst="orthographicFront"/>
              <a:lightRig rig="sunset" dir="t"/>
            </a:scene3d>
            <a:sp3d extrusionH="57150" prstMaterial="metal">
              <a:bevelT w="57150" h="38100" prst="hardEdge"/>
              <a:bevelB w="50800" h="38100" prst="riblet"/>
            </a:sp3d>
          </a:bodyPr>
          <a:lstStyle/>
          <a:p>
            <a:r>
              <a:rPr lang="ru-RU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мероприятия перечня проектов народных инициатив на экономию, образовавшуюся в результате проведения аукционов</a:t>
            </a:r>
            <a:endParaRPr lang="ru-RU" b="1" dirty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2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20580"/>
            <a:ext cx="10875745" cy="1063328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стенда "Почетные граждане" </a:t>
            </a:r>
            <a:r>
              <a:rPr lang="ru-RU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Слюдянке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947" y="1540042"/>
            <a:ext cx="5890853" cy="463692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3027" y="1309034"/>
            <a:ext cx="5780773" cy="4867930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6" y="2100106"/>
            <a:ext cx="5267019" cy="4200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00" y="1233512"/>
            <a:ext cx="3800104" cy="50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6"/>
            <a:ext cx="10875745" cy="972892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стенда "Почетные граждане" </a:t>
            </a:r>
            <a:b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Слюдянке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3027" y="1540042"/>
            <a:ext cx="5780773" cy="4636922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10" y="1348842"/>
            <a:ext cx="8551147" cy="535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443451"/>
              </p:ext>
            </p:extLst>
          </p:nvPr>
        </p:nvGraphicFramePr>
        <p:xfrm>
          <a:off x="1679696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26727" y="479815"/>
            <a:ext cx="8206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проекта народных инициатив,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 с прошлыми периодами, тыс. руб. в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44379"/>
            <a:ext cx="10875745" cy="1039529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освещения в сквере </a:t>
            </a:r>
            <a:r>
              <a:rPr lang="ru-RU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Слюдянских</a:t>
            </a: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Красногвардейцев в г. Слюдянке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947" y="1376624"/>
            <a:ext cx="5890853" cy="4800339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3027" y="1376624"/>
            <a:ext cx="5780773" cy="4800340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7" y="1908350"/>
            <a:ext cx="5558419" cy="4703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04" y="1908350"/>
            <a:ext cx="6081686" cy="470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9503" y="766812"/>
            <a:ext cx="9144000" cy="472921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7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4785374"/>
              </p:ext>
            </p:extLst>
          </p:nvPr>
        </p:nvGraphicFramePr>
        <p:xfrm>
          <a:off x="1679696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89602" y="479815"/>
            <a:ext cx="8280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проектов народных инициатив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областной и местный бюджеты, тыс. руб. в год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1528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8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ПРОЕКТОВ НАРОДНЫХ ИНИЦИАТИВ</a:t>
            </a:r>
            <a:endParaRPr lang="ru-RU" sz="3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429693"/>
              </p:ext>
            </p:extLst>
          </p:nvPr>
        </p:nvGraphicFramePr>
        <p:xfrm>
          <a:off x="211015" y="924026"/>
          <a:ext cx="11726428" cy="5874779"/>
        </p:xfrm>
        <a:graphic>
          <a:graphicData uri="http://schemas.openxmlformats.org/drawingml/2006/table">
            <a:tbl>
              <a:tblPr/>
              <a:tblGrid>
                <a:gridCol w="733530"/>
                <a:gridCol w="3670343"/>
                <a:gridCol w="1218032"/>
                <a:gridCol w="1206542"/>
                <a:gridCol w="1241013"/>
                <a:gridCol w="1232396"/>
                <a:gridCol w="2424572"/>
              </a:tblGrid>
              <a:tr h="3465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мероприятия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Срок реализации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Объем финансирования - всего, руб.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в том числе из: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Пункт </a:t>
                      </a:r>
                      <a:b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статьи Федерального закона от 6 октября 2003 года № 131-ФЗ «Об общих принципах организации местного самоуправления в Российской Федерации»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областного бюджета, руб.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местного        бюджета, руб.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98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 территории автостанции в  </a:t>
                      </a:r>
                      <a:r>
                        <a:rPr lang="ru-RU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г.Слюдянке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 улице Ленина, 110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29 декабря 2018 года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2 498 717,63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2 248 845,69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249 871,94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14.1.7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9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 парка "Железнодорожник" (Прибрежный) в г. Слюдянке 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2 307 364,34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2 076 627,74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230 736,60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14.1.15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памятного знака воинам-интернационалистам в парке "Перевал"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300 000,00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269 999,98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30 000,02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14.1.13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деревянной горки для установки в зимний период на центральной площади в г. Слюдянке по ул. </a:t>
                      </a:r>
                      <a:r>
                        <a:rPr lang="ru-RU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Ржанова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160 855,00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144 769,49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16 085,51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14.1.15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89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ИТОГО:  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5 266 936,97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4 740 242,90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526 694,07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899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Дополнительные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меропрития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7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стенда "Почетные граждане" в г. Слюдянке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декабря 2018 года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78 385,00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70 546,50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7 838,50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14.1.15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освещения в сквере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Слюдянских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Красногвардейцев в г. Слюдянке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345 234,03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310 710,60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34 523,43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14.1.15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50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ИТОГО: </a:t>
                      </a:r>
                      <a:r>
                        <a:rPr lang="ru-RU" sz="1300" b="1" i="0" u="none" strike="noStrike">
                          <a:solidFill>
                            <a:srgbClr val="C0C0C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423 619,03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381 257,10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42 361,93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03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ВСЕГО ПО ПЕРЕЧНЮ: </a:t>
                      </a:r>
                      <a:r>
                        <a:rPr lang="ru-RU" sz="1300" b="1" i="0" u="none" strike="noStrike">
                          <a:solidFill>
                            <a:srgbClr val="C0C0C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5 690 556,00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5 121 500,00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569 056,00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077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36">
              <a:schemeClr val="accent2">
                <a:lumMod val="60000"/>
                <a:lumOff val="40000"/>
              </a:schemeClr>
            </a:gs>
            <a:gs pos="25125">
              <a:srgbClr val="F6BD96"/>
            </a:gs>
            <a:gs pos="15000">
              <a:schemeClr val="accent2">
                <a:lumMod val="40000"/>
                <a:lumOff val="6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7282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автостанции в 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улице Ленина, 110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4590" y="1328287"/>
            <a:ext cx="5795210" cy="4848676"/>
          </a:xfrm>
        </p:spPr>
        <p:txBody>
          <a:bodyPr/>
          <a:lstStyle/>
          <a:p>
            <a:r>
              <a:rPr lang="ru-RU" b="1" dirty="0" smtClean="0"/>
              <a:t>     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09912" y="1405288"/>
            <a:ext cx="5443888" cy="4771675"/>
          </a:xfrm>
        </p:spPr>
        <p:txBody>
          <a:bodyPr/>
          <a:lstStyle/>
          <a:p>
            <a:r>
              <a:rPr lang="ru-RU" b="1" dirty="0" smtClean="0"/>
              <a:t>           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21" y="1944301"/>
            <a:ext cx="5144756" cy="4232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1944301"/>
            <a:ext cx="3007177" cy="4238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36" y="1968130"/>
            <a:ext cx="3339821" cy="420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42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автостанции в  </a:t>
            </a:r>
            <a:r>
              <a:rPr lang="ru-RU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улице Ленина, 110 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3631" y="1482291"/>
            <a:ext cx="5856170" cy="4694672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9418" y="1482291"/>
            <a:ext cx="5174381" cy="4694672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87" y="1565587"/>
            <a:ext cx="4290646" cy="5041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04" y="1919234"/>
            <a:ext cx="6250075" cy="46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3256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автостанции в  </a:t>
            </a:r>
            <a:r>
              <a:rPr lang="ru-RU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улице Ленина, 110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280160"/>
            <a:ext cx="5181600" cy="547196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23284" y="1280160"/>
            <a:ext cx="5530516" cy="547196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35" y="1787732"/>
            <a:ext cx="5942420" cy="4456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233" y="1720093"/>
            <a:ext cx="4456816" cy="459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1382"/>
            <a:ext cx="1107787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автостанции в  </a:t>
            </a:r>
            <a:r>
              <a:rPr lang="ru-RU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улице Ленина, 110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186" y="1313244"/>
            <a:ext cx="5879614" cy="5308937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313244"/>
            <a:ext cx="5896276" cy="5308937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80" y="1778559"/>
            <a:ext cx="6122795" cy="4592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242" y="1773936"/>
            <a:ext cx="5081395" cy="416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1382"/>
            <a:ext cx="1107787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автостанции в  </a:t>
            </a:r>
            <a:r>
              <a:rPr lang="ru-RU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улице Ленина, 110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186" y="1313244"/>
            <a:ext cx="5879614" cy="5308937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313244"/>
            <a:ext cx="5896276" cy="5308937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6" y="1856323"/>
            <a:ext cx="5617519" cy="4765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39" y="1856323"/>
            <a:ext cx="5965371" cy="47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7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4607</TotalTime>
  <Words>410</Words>
  <Application>Microsoft Office PowerPoint</Application>
  <PresentationFormat>Широкоэкранный</PresentationFormat>
  <Paragraphs>123</Paragraphs>
  <Slides>21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   Народные инициативы 2018 год</vt:lpstr>
      <vt:lpstr>Презентация PowerPoint</vt:lpstr>
      <vt:lpstr>Презентация PowerPoint</vt:lpstr>
      <vt:lpstr>ПЕРЕЧЕНЬ ПРОЕКТОВ НАРОДНЫХ ИНИЦИАТИВ</vt:lpstr>
      <vt:lpstr>Благоустройство территории автостанции в  г.Слюдянке по улице Ленина, 110 </vt:lpstr>
      <vt:lpstr>Благоустройство территории автостанции в  г.Слюдянке по улице Ленина, 110 </vt:lpstr>
      <vt:lpstr>Благоустройство территории автостанции в  г.Слюдянке по улице Ленина, 110 </vt:lpstr>
      <vt:lpstr>Благоустройство территории автостанции в  г.Слюдянке по улице Ленина, 110 </vt:lpstr>
      <vt:lpstr>Благоустройство территории автостанции в  г.Слюдянке по улице Ленина, 110 </vt:lpstr>
      <vt:lpstr>Благоустройство территории автостанции в  г.Слюдянке по улице Ленина, 110 </vt:lpstr>
      <vt:lpstr>Благоустройство парка "Железнодорожник" (Прибрежный)</vt:lpstr>
      <vt:lpstr>Благоустройство парка "Железнодорожник" (Прибрежный)</vt:lpstr>
      <vt:lpstr>Благоустройство парка "Железнодорожник" (Прибрежный)</vt:lpstr>
      <vt:lpstr>Установка памятного знака воинам-интернационалистам в парке "Перевал"</vt:lpstr>
      <vt:lpstr>Приобретение деревянной горки </vt:lpstr>
      <vt:lpstr>Приобретение деревянной горки </vt:lpstr>
      <vt:lpstr>Дополнительные мероприятия перечня проектов народных инициатив на экономию, образовавшуюся в результате проведения аукционов</vt:lpstr>
      <vt:lpstr>Приобретение стенда "Почетные граждане"  в г. Слюдянке</vt:lpstr>
      <vt:lpstr>Приобретение стенда "Почетные граждане"  в г. Слюдянке</vt:lpstr>
      <vt:lpstr>Установка освещения в сквере Слюдянских Красногвардейцев в г. Слюдянке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инициативы 2014 год</dc:title>
  <dc:creator>Евгения Владимировна Криволапова</dc:creator>
  <cp:lastModifiedBy>Евгения Владимировна Криволапова</cp:lastModifiedBy>
  <cp:revision>253</cp:revision>
  <dcterms:created xsi:type="dcterms:W3CDTF">2014-05-13T06:08:19Z</dcterms:created>
  <dcterms:modified xsi:type="dcterms:W3CDTF">2019-01-31T06:38:16Z</dcterms:modified>
</cp:coreProperties>
</file>