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sldIdLst>
    <p:sldId id="256" r:id="rId2"/>
    <p:sldId id="257" r:id="rId3"/>
    <p:sldId id="263" r:id="rId4"/>
    <p:sldId id="259" r:id="rId5"/>
    <p:sldId id="264" r:id="rId6"/>
    <p:sldId id="265" r:id="rId7"/>
    <p:sldId id="262" r:id="rId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398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6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966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345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843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37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734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903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119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301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938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995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85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113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0302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9359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831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F6BAD9-3B1F-4F8B-932B-8B25CEC42ED6}" type="datetimeFigureOut">
              <a:rPr lang="ru-RU" smtClean="0"/>
              <a:t>03.07.2024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E14AE85-401B-444E-8ECF-20C31713D9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59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  <p:sldLayoutId id="214748377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9E32A8-4637-4859-88ED-87D58A1EF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Внесение изменений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3A10F96-CF64-4974-B934-52547F1051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/>
              <a:t>в Правила Благоустройства Слюдянского муниципального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13528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5D243E-07DC-46C2-9F2D-CF2114727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935" y="2987001"/>
            <a:ext cx="9608129" cy="88399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38FF14-B78E-4538-AE1C-1CE284844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448" y="777909"/>
            <a:ext cx="9601196" cy="1303867"/>
          </a:xfrm>
        </p:spPr>
        <p:txBody>
          <a:bodyPr>
            <a:normAutofit/>
          </a:bodyPr>
          <a:lstStyle/>
          <a:p>
            <a:r>
              <a:rPr lang="ru-RU" dirty="0"/>
              <a:t>Основания внесения изменений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9ECAD5-4BF8-4403-BD28-DFCDEAACE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1935" y="2418278"/>
            <a:ext cx="9598150" cy="3310128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Институтом муниципальной правовой информации имени М.М. СПЕРАНСКОГО, выполнен анализ судебных практик в части установленных требований обязательных к исполнению Правилами благоустройства муниципальных образований.</a:t>
            </a:r>
            <a:endParaRPr lang="ru-RU" sz="2000" dirty="0">
              <a:solidFill>
                <a:schemeClr val="tx1"/>
              </a:solidFill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В результате выполненного анализа в адрес органов местного самоуправления была направлена информация, сопроводительным письмом </a:t>
            </a:r>
            <a:r>
              <a:rPr lang="ru-RU" sz="2000" dirty="0" err="1">
                <a:solidFill>
                  <a:schemeClr val="tx1"/>
                </a:solidFill>
              </a:rPr>
              <a:t>исх</a:t>
            </a:r>
            <a:r>
              <a:rPr lang="ru-RU" sz="2000" dirty="0">
                <a:solidFill>
                  <a:schemeClr val="tx1"/>
                </a:solidFill>
              </a:rPr>
              <a:t> (А-3) – 404/24 от 12.03.2024 года, для сведения и использования в работе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4481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CAA6FB-B810-4259-8096-D8B24BD05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828913"/>
          </a:xfrm>
        </p:spPr>
        <p:txBody>
          <a:bodyPr>
            <a:normAutofit/>
          </a:bodyPr>
          <a:lstStyle/>
          <a:p>
            <a:r>
              <a:rPr lang="ru-RU" dirty="0"/>
              <a:t>п. 3.15.5 </a:t>
            </a:r>
            <a:r>
              <a:rPr lang="ru-RU" sz="2200" dirty="0"/>
              <a:t>Площадки для установки мусоросборников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D7DA7E-390C-4FD9-928F-7B579656D1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Анализ судебной практики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2BB937B-E735-4BE8-8F00-0ADE4D512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3969058" cy="2632605"/>
          </a:xfrm>
        </p:spPr>
        <p:txBody>
          <a:bodyPr>
            <a:noAutofit/>
          </a:bodyPr>
          <a:lstStyle/>
          <a:p>
            <a:pPr algn="just"/>
            <a:r>
              <a:rPr lang="ru-RU" sz="1400" dirty="0">
                <a:solidFill>
                  <a:schemeClr val="tx1"/>
                </a:solidFill>
              </a:rPr>
              <a:t>Суд указал, что создание мест (площадок) накопления ТКО, по общему правилу относится к полномочиям органов местного самоуправления.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</a:rPr>
              <a:t>Управляющая организация МКД может  создать место (площадку) накопления ТКО для обслуживания МКД только на основании соответствующего решения общего собрания собственников помещений в МКД и только на земельном участке, на котором расположен МКД и который относится к общему имуществу собственников помещений в таком доме</a:t>
            </a:r>
            <a:endParaRPr lang="ru-RU" sz="14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F95E132-270B-4021-B283-5B45E8A2D4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Предложения дополнить п.3.15.5 следующим текстом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6291AB8-70CD-426D-94B0-841605640A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64459" y="3243262"/>
            <a:ext cx="5634516" cy="2632605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3400" dirty="0"/>
              <a:t>В соответствии с  Жилищным кодексом Российской Федерации (далее - ЖК РФ) управляющая организация может создать место (площадку) накопления ТКО для обслуживания многоквартирного дома только на основании соответствующего решения общего собрания собственников помещений в многоквартирном доме и только на земельном участке, на котором расположен многоквартирный дом и который относится к общему имуществу собственников помещений в таком доме.</a:t>
            </a:r>
          </a:p>
          <a:p>
            <a:pPr algn="just"/>
            <a:r>
              <a:rPr lang="ru-RU" sz="3400" dirty="0"/>
              <a:t>Согласно Федерального закона № 89-ФЗ, Постановления Правительства РФ от 31 августа 2018 года N 1039 «Об утверждении Правил обустройства мест (площадок) накопления твердых коммунальных отходов и ведения их реестра» (далее – постановление №1039) места (площадки) накопления ТКО должны соответствовать требованиям законодательства Российской Федерации в области санитарно-эпидемиологического благополучия населения и иного законодательства Российской Федерации, а также правилам благоустройства муниципальных образований.</a:t>
            </a:r>
          </a:p>
          <a:p>
            <a:pPr algn="just"/>
            <a:r>
              <a:rPr lang="ru-RU" sz="3400" dirty="0"/>
              <a:t>Согласно ЖК РФ, Правил содержания общего имущества в многоквартирном доме и правил изменения размера платы за содержание жилого помещения в случае оказания услуг и выполнения работ по управлению, содержанию и ремонту общего имущества в многоквартирном доме ненадлежащего качества и (или) с перерывами, превышающими установленную продолжительность, утвержденных постановлением Правительства Российской Федерации от 13 августа 2006 года № 491, Минимального перечня услуг и работ, необходимых для обеспечения надлежащего содержания общего имущества в многоквартирном доме, и порядка их оказания и выполнения, утвержденного постановлением Правительства Российской Федерации от 3 апреля 2013 года № 290 работы по содержанию мест (площадок) накопления ТКО, относятся к работам по содержанию общего имущества многоквартирного дома, подлежащему выполнению организациями, осуществляющими управление такими домами.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65417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27F6C4-01BC-479F-B1D2-485419E89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769" y="802105"/>
            <a:ext cx="10684042" cy="698221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sz="4900" b="1" dirty="0"/>
              <a:t>п. 3.15.6 </a:t>
            </a:r>
            <a:r>
              <a:rPr lang="ru-RU" sz="2200" b="1" dirty="0"/>
              <a:t>Площадки для выгула собак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9C3F3D-B77E-41EC-8D97-8A8ED2F18B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Анализ судебной практики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E67019-5784-45DE-B908-666A7E3A338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Суд указал, что места для выгула собак должны быть расположены на территориях общего пользования, с целью обеспечения доступности к ним неопределенного круга лиц и были обозначены таким образом, что их можно было идентифицировать и в последствии обустроить в соответствии с правилами благоустройства территории муниципального образования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286AD12-C034-4366-8ED8-714BB9D93D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Предложения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38D0BBD-1922-4AF7-A7E8-12FF7F1E9B0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Площадки для выгула собак рекомендуется размещать на территориях общего пользования микрорайона и жилого района, свободных от зеленых насаждений, под линиями электропередач с напряжением не более 110 кВт, за пределами санитарной зоны источников водоснабжения первого и второго поясов, а также в местах приютов для животных, находящихся на территориях муниципальных учреждений Слюдянского муниципального образования, а в случае осуществления выгула домашних животных лицами, являющимися правообладателями земельных участков, на данных земельных участках правообладателей.</a:t>
            </a:r>
            <a:endParaRPr lang="ru-RU" sz="1800" dirty="0">
              <a:solidFill>
                <a:schemeClr val="tx1"/>
              </a:solidFill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Размещение площадки на территориях природного комплекса рекомендуется согласовывать с органами природопользования и охраны окружающей среды.</a:t>
            </a:r>
            <a:endParaRPr lang="ru-RU" sz="1800" dirty="0">
              <a:solidFill>
                <a:schemeClr val="tx1"/>
              </a:solidFill>
            </a:endParaRPr>
          </a:p>
          <a:p>
            <a:pPr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564979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6D7213-2D82-4046-991C-C59ACF681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п. 10.6.6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A9CEF2-1F16-48AF-B2EB-ED65B16F1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Анализ судебной практики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C1286D-57F7-4EAA-A8C6-E569CF5082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Суд указал, что запрет на совершение определённых действий на площадях зелёных насаждений, расположенных на землях, находящихся в частной собственности является незаконным.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73DB001-D6DB-4FE9-B748-501C0FDEC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Предложения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70EF5D5-1ACA-4C68-9AAC-DB8967866AF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ru-RU" dirty="0"/>
              <a:t>Запрещена самовольная вырубка деревьев и кустарников на территориях, находящихся в собственности Слюдянского муниципального образования.</a:t>
            </a:r>
          </a:p>
          <a:p>
            <a:pPr algn="just"/>
            <a:r>
              <a:rPr lang="ru-RU" dirty="0"/>
              <a:t>10.6.7. Снос крупномерных деревьев и кустарников, попадающих в зону застройки или прокладки подземных коммуникаций, установки высоковольтных линий и других сооружений на земельных участках в границах Слюдянского муниципального образования </a:t>
            </a:r>
            <a:r>
              <a:rPr lang="ru-RU" b="1" dirty="0">
                <a:solidFill>
                  <a:schemeClr val="tx1"/>
                </a:solidFill>
              </a:rPr>
              <a:t>(за исключением земельных участков, находящихся в частной собственности), </a:t>
            </a:r>
            <a:r>
              <a:rPr lang="ru-RU" dirty="0"/>
              <a:t>производить только по письменному разрешению администрации Слюдянского городского поселения.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664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4EAE4-B4F4-4A5C-876A-6A532F350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п. 10.2.40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027DE8-2A04-4D75-9005-74D2E39107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Анализ судебной практики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356EA3-78FD-4CFC-8EFF-3D16F737E6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Суд указал, что возложения на организации, эксплуатирующие объекты и  сооружения линий электропередач, обязанности по осуществлению своими силами и средствами уборки и очистки территорий в пределах охранных зон объектов и сооружений линий электропередач, является незаконным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DF4E4BC-573A-4DB3-8714-03174FECEE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Предложения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78BBDD-79BC-4EDC-9E62-0EC2BF02552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Уборка и очистка территорий, отведенных для размещения и эксплуатации линий электропередач, водопроводных и тепловых сетей, осуществляется силами и средствами правообладателей земельных участков, на которых находятся данные объекты. В случае, если указанные в данном пункте сети являются бесхозяйными, уборку и очистку территорий рекомендуется осуществлять организации, с которой заключен договор об обеспечении сохранности и эксплуатации бесхозяйного имущества.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4521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AA507-CA25-4E44-9537-FA9AE1C5A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1637157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123</TotalTime>
  <Words>784</Words>
  <Application>Microsoft Office PowerPoint</Application>
  <PresentationFormat>Широкоэкранный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Garamond</vt:lpstr>
      <vt:lpstr>Натуральные материалы</vt:lpstr>
      <vt:lpstr>Внесение изменений</vt:lpstr>
      <vt:lpstr>Основания внесения изменений</vt:lpstr>
      <vt:lpstr>п. 3.15.5 Площадки для установки мусоросборников</vt:lpstr>
      <vt:lpstr> п. 3.15.6 Площадки для выгула собак</vt:lpstr>
      <vt:lpstr>п. 10.6.6</vt:lpstr>
      <vt:lpstr>п. 10.2.40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Внесение изменений</dc:title>
  <dc:creator>Вера Николаевна Черноскутова</dc:creator>
  <cp:lastModifiedBy>Вера Николаевна Черноскутова</cp:lastModifiedBy>
  <cp:revision>19</cp:revision>
  <cp:lastPrinted>2023-09-06T07:24:20Z</cp:lastPrinted>
  <dcterms:created xsi:type="dcterms:W3CDTF">2023-09-06T07:00:00Z</dcterms:created>
  <dcterms:modified xsi:type="dcterms:W3CDTF">2024-07-03T06:37:53Z</dcterms:modified>
</cp:coreProperties>
</file>