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71" r:id="rId6"/>
    <p:sldId id="269" r:id="rId7"/>
    <p:sldId id="261" r:id="rId8"/>
    <p:sldId id="262" r:id="rId9"/>
    <p:sldId id="272" r:id="rId10"/>
    <p:sldId id="263" r:id="rId11"/>
    <p:sldId id="273" r:id="rId12"/>
    <p:sldId id="274" r:id="rId13"/>
    <p:sldId id="264" r:id="rId14"/>
    <p:sldId id="275" r:id="rId15"/>
    <p:sldId id="276" r:id="rId16"/>
    <p:sldId id="277" r:id="rId17"/>
    <p:sldId id="278" r:id="rId18"/>
    <p:sldId id="279" r:id="rId19"/>
    <p:sldId id="280" r:id="rId20"/>
    <p:sldId id="265" r:id="rId21"/>
    <p:sldId id="281" r:id="rId22"/>
    <p:sldId id="268" r:id="rId23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9BED1D-1B7C-86AA-319A-59C1695F0998}">
  <a:tblStyle styleId="{269BED1D-1B7C-86AA-319A-59C1695F0998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  <a:fill>
          <a:solidFill>
            <a:schemeClr val="accent2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57" autoAdjust="0"/>
  </p:normalViewPr>
  <p:slideViewPr>
    <p:cSldViewPr>
      <p:cViewPr varScale="1">
        <p:scale>
          <a:sx n="110" d="100"/>
          <a:sy n="110" d="100"/>
        </p:scale>
        <p:origin x="5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2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5"/>
            <a:ext cx="7734299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365125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2"/>
            <a:ext cx="5157785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2685208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3998" y="249684"/>
            <a:ext cx="9144000" cy="5849014"/>
          </a:xfrm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>
            <a:lvl1pPr algn="ctr">
              <a:defRPr sz="6000"/>
            </a:lvl1pPr>
          </a:lstStyle>
          <a:p>
            <a:pPr>
              <a:defRPr/>
            </a:pPr>
            <a:r>
              <a:rPr sz="7200" b="1" i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Отчет</a:t>
            </a:r>
            <a:r>
              <a:rPr sz="7200" b="1" i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7200" b="1" i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о </a:t>
            </a:r>
            <a:r>
              <a:rPr sz="7200" b="1" i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реализации</a:t>
            </a:r>
            <a:r>
              <a:rPr sz="7200" b="1" i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7200" b="1" i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мероприятий</a:t>
            </a:r>
            <a:r>
              <a:rPr sz="7200" b="1" i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7200" b="1" i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перечня</a:t>
            </a:r>
            <a:r>
              <a:rPr sz="7200" b="1" i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7200" b="1" i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проектов</a:t>
            </a:r>
            <a:r>
              <a:rPr sz="7200" b="1" i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«</a:t>
            </a:r>
            <a:r>
              <a:rPr sz="7200" b="1" i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Народные</a:t>
            </a:r>
            <a:r>
              <a:rPr sz="7200" b="1" i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7200" b="1" i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инициативы</a:t>
            </a:r>
            <a:r>
              <a:rPr sz="7200" b="1" i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» </a:t>
            </a:r>
            <a:br>
              <a:rPr lang="ru-RU" sz="7200" b="1" i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за </a:t>
            </a:r>
            <a:r>
              <a:rPr sz="7200" b="1" i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202</a:t>
            </a:r>
            <a:r>
              <a:rPr lang="ru-RU" sz="7200" b="1" i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sz="7200" b="1" i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г</a:t>
            </a:r>
            <a:r>
              <a:rPr lang="ru-RU" sz="7200" b="1" i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од</a:t>
            </a:r>
            <a:endParaRPr sz="7200" b="1" i="0" dirty="0">
              <a:solidFill>
                <a:schemeClr val="accent2">
                  <a:lumMod val="50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1575160" name="Заголовок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85728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Асфальтирования парковки напротив дома № 4 по улице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Ржанова</a:t>
            </a:r>
            <a:endParaRPr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342359" name="Объект 2"/>
          <p:cNvSpPr>
            <a:spLocks noGrp="1"/>
          </p:cNvSpPr>
          <p:nvPr>
            <p:ph sz="half" idx="1"/>
          </p:nvPr>
        </p:nvSpPr>
        <p:spPr bwMode="auto">
          <a:xfrm>
            <a:off x="224589" y="1328286"/>
            <a:ext cx="5795209" cy="4848675"/>
          </a:xfrm>
        </p:spPr>
        <p:txBody>
          <a:bodyPr/>
          <a:lstStyle/>
          <a:p>
            <a:pPr>
              <a:defRPr/>
            </a:pPr>
            <a:r>
              <a:rPr lang="ru-RU" b="1"/>
              <a:t>     </a:t>
            </a:r>
            <a:r>
              <a:rPr lang="ru-RU" b="1">
                <a:latin typeface="Times New Roman"/>
                <a:cs typeface="Times New Roman"/>
              </a:rPr>
              <a:t>ДО</a:t>
            </a:r>
            <a:endParaRPr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ED0C069E-5D34-48FA-B672-C7B852CFE0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5480" y="1276091"/>
            <a:ext cx="4104456" cy="5472609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11D5C9-538F-4340-8B69-77A4CE55A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6397883" cy="47984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1575160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164655"/>
            <a:ext cx="10515600" cy="85728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Асфальтирования парковки напротив дома № 4 по улице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Ржанова</a:t>
            </a:r>
            <a:endParaRPr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342359" name="Объект 2"/>
          <p:cNvSpPr>
            <a:spLocks noGrp="1"/>
          </p:cNvSpPr>
          <p:nvPr>
            <p:ph sz="half" idx="1"/>
          </p:nvPr>
        </p:nvSpPr>
        <p:spPr bwMode="auto">
          <a:xfrm>
            <a:off x="224589" y="1328286"/>
            <a:ext cx="5795209" cy="48486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ПОСЛЕ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3C7817F-91B7-4043-A796-AEFBCB16C5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92" b="34715"/>
          <a:stretch/>
        </p:blipFill>
        <p:spPr>
          <a:xfrm>
            <a:off x="479376" y="1721306"/>
            <a:ext cx="5472608" cy="4693706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AC6EA8-F980-48B9-B352-409E9AB4A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692696"/>
            <a:ext cx="4464496" cy="59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67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1575160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164655"/>
            <a:ext cx="10515600" cy="85728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Асфальтирования парковки напротив дома № 4 по улице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Ржанова</a:t>
            </a:r>
            <a:endParaRPr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342359" name="Объект 2"/>
          <p:cNvSpPr>
            <a:spLocks noGrp="1"/>
          </p:cNvSpPr>
          <p:nvPr>
            <p:ph sz="half" idx="1"/>
          </p:nvPr>
        </p:nvSpPr>
        <p:spPr bwMode="auto">
          <a:xfrm>
            <a:off x="224589" y="1328286"/>
            <a:ext cx="5795209" cy="48486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ПОСЛЕ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2F196F4-83CC-400A-9909-39A872920D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6" b="19076"/>
          <a:stretch/>
        </p:blipFill>
        <p:spPr>
          <a:xfrm>
            <a:off x="2135560" y="1264961"/>
            <a:ext cx="8986178" cy="5428155"/>
          </a:xfrm>
        </p:spPr>
      </p:pic>
    </p:spTree>
    <p:extLst>
      <p:ext uri="{BB962C8B-B14F-4D97-AF65-F5344CB8AC3E}">
        <p14:creationId xmlns:p14="http://schemas.microsoft.com/office/powerpoint/2010/main" val="2107072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8013679" name="Заголовок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85728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капитального ремонта помещения библиотеки семейного чтения по улице Фрунзе дом 8</a:t>
            </a:r>
            <a:endParaRPr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442890" name="Объект 2"/>
          <p:cNvSpPr>
            <a:spLocks noGrp="1"/>
          </p:cNvSpPr>
          <p:nvPr>
            <p:ph sz="half" idx="1"/>
          </p:nvPr>
        </p:nvSpPr>
        <p:spPr bwMode="auto">
          <a:xfrm>
            <a:off x="224589" y="1328286"/>
            <a:ext cx="5795209" cy="48486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b="1" dirty="0"/>
              <a:t>     </a:t>
            </a:r>
            <a:endParaRPr dirty="0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5ACE6A7D-6D66-4DC4-8A03-2B4F979236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4110" y="1346907"/>
            <a:ext cx="3998986" cy="5331983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7EE0B1-6931-4D6D-931C-248972B4BC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346910"/>
            <a:ext cx="3998986" cy="53319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8013679" name="Заголовок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85728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капитального ремонта помещения библиотеки семейного чтения по улице Фрунзе дом 8</a:t>
            </a:r>
            <a:endParaRPr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442890" name="Объект 2"/>
          <p:cNvSpPr>
            <a:spLocks noGrp="1"/>
          </p:cNvSpPr>
          <p:nvPr>
            <p:ph sz="half" idx="1"/>
          </p:nvPr>
        </p:nvSpPr>
        <p:spPr bwMode="auto">
          <a:xfrm>
            <a:off x="224589" y="1328286"/>
            <a:ext cx="5795209" cy="48486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b="1" dirty="0"/>
              <a:t>     </a:t>
            </a:r>
            <a:endParaRPr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76674C8-987A-4340-9887-A0A6C672C7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328286"/>
            <a:ext cx="3996524" cy="53287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9ABCBD-D23B-405D-9D5C-D8618D8A71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895" y="1328286"/>
            <a:ext cx="3996525" cy="53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96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8013679" name="Заголовок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85728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капитального ремонта помещения библиотеки семейного чтения по улице Фрунзе дом 8</a:t>
            </a:r>
            <a:endParaRPr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442890" name="Объект 2"/>
          <p:cNvSpPr>
            <a:spLocks noGrp="1"/>
          </p:cNvSpPr>
          <p:nvPr>
            <p:ph sz="half" idx="1"/>
          </p:nvPr>
        </p:nvSpPr>
        <p:spPr bwMode="auto">
          <a:xfrm>
            <a:off x="224589" y="1328286"/>
            <a:ext cx="5795209" cy="48486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b="1" dirty="0"/>
              <a:t>     </a:t>
            </a:r>
            <a:endParaRPr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0C5FBF-F199-4D7A-99D2-A6F4F32EA3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311422"/>
            <a:ext cx="4010719" cy="5347626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8C9F41-97DF-4BF3-BB60-171BFD615F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48" y="1311423"/>
            <a:ext cx="4010719" cy="53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8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8013679" name="Заголовок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85728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капитального ремонта помещения библиотеки семейного чтения по улице Фрунзе дом 8</a:t>
            </a:r>
            <a:endParaRPr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442890" name="Объект 2"/>
          <p:cNvSpPr>
            <a:spLocks noGrp="1"/>
          </p:cNvSpPr>
          <p:nvPr>
            <p:ph sz="half" idx="1"/>
          </p:nvPr>
        </p:nvSpPr>
        <p:spPr bwMode="auto">
          <a:xfrm>
            <a:off x="224589" y="1328286"/>
            <a:ext cx="5795209" cy="48486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ru-RU" b="1" dirty="0"/>
              <a:t>     </a:t>
            </a:r>
            <a:endParaRPr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C1B5D0F-4B76-46B6-95E1-C9007DD3D7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289380"/>
            <a:ext cx="4176464" cy="556862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3EA894-A642-499B-8CA6-279BD2D17C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67" y="1289381"/>
            <a:ext cx="4176464" cy="55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32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8013679" name="Заголовок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85728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капитального ремонта помещения библиотеки семейного чтения по улице Фрунзе дом 8</a:t>
            </a:r>
            <a:endParaRPr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442890" name="Объект 2"/>
          <p:cNvSpPr>
            <a:spLocks noGrp="1"/>
          </p:cNvSpPr>
          <p:nvPr>
            <p:ph sz="half" idx="1"/>
          </p:nvPr>
        </p:nvSpPr>
        <p:spPr bwMode="auto">
          <a:xfrm>
            <a:off x="224589" y="1328286"/>
            <a:ext cx="5795209" cy="48486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ru-RU" b="1" dirty="0"/>
              <a:t>     </a:t>
            </a:r>
            <a:endParaRPr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0E4E679-C6FD-44A5-AF39-D19368CE91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319483"/>
            <a:ext cx="4104456" cy="5472609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892E2F-4054-4836-A427-076FD38490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331448"/>
            <a:ext cx="4104456" cy="54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6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8013679" name="Заголовок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85728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капитального ремонта помещения библиотеки семейного чтения по улице Фрунзе дом 8</a:t>
            </a:r>
            <a:endParaRPr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442890" name="Объект 2"/>
          <p:cNvSpPr>
            <a:spLocks noGrp="1"/>
          </p:cNvSpPr>
          <p:nvPr>
            <p:ph sz="half" idx="1"/>
          </p:nvPr>
        </p:nvSpPr>
        <p:spPr bwMode="auto">
          <a:xfrm>
            <a:off x="224589" y="1328286"/>
            <a:ext cx="5795209" cy="48486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ru-RU" b="1" dirty="0"/>
              <a:t>     </a:t>
            </a:r>
            <a:endParaRPr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AC17E1D-C5CE-410B-A4CE-EC6026D3CC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700808"/>
            <a:ext cx="3722687" cy="4963583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208793-0626-46D4-9B8D-314AD4396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612936"/>
            <a:ext cx="3816424" cy="508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29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8013679" name="Заголовок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85728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капитального ремонта помещения библиотеки семейного чтения по улице Фрунзе дом 8</a:t>
            </a:r>
            <a:endParaRPr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442890" name="Объект 2"/>
          <p:cNvSpPr>
            <a:spLocks noGrp="1"/>
          </p:cNvSpPr>
          <p:nvPr>
            <p:ph sz="half" idx="1"/>
          </p:nvPr>
        </p:nvSpPr>
        <p:spPr bwMode="auto">
          <a:xfrm>
            <a:off x="224589" y="1328286"/>
            <a:ext cx="5795209" cy="48486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ru-RU" b="1" dirty="0"/>
              <a:t>     </a:t>
            </a:r>
            <a:endParaRPr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A8E3B9-F1D7-421B-9E96-E54A05B9F1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7" y="1779953"/>
            <a:ext cx="6464900" cy="4848675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E91076-0388-47AE-896C-3F8B435CF9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1293614"/>
            <a:ext cx="4155926" cy="55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57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67408" y="205805"/>
            <a:ext cx="10515600" cy="55889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ПЕРЕЧЕНЬ ПРОЕКТОВ</a:t>
            </a:r>
            <a:endParaRPr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Объект 3"/>
          <p:cNvSpPr txBox="1"/>
          <p:nvPr/>
        </p:nvSpPr>
        <p:spPr bwMode="auto">
          <a:xfrm>
            <a:off x="64525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graphicFrame>
        <p:nvGraphicFramePr>
          <p:cNvPr id="11" name="Таблица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772363"/>
              </p:ext>
            </p:extLst>
          </p:nvPr>
        </p:nvGraphicFramePr>
        <p:xfrm>
          <a:off x="815858" y="764704"/>
          <a:ext cx="10537941" cy="5889320"/>
        </p:xfrm>
        <a:graphic>
          <a:graphicData uri="http://schemas.openxmlformats.org/drawingml/2006/table">
            <a:tbl>
              <a:tblPr firstRow="1" firstCol="1" bandRow="1">
                <a:tableStyleId>{269BED1D-1B7C-86AA-319A-59C1695F0998}</a:tableStyleId>
              </a:tblPr>
              <a:tblGrid>
                <a:gridCol w="332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71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2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964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5198">
                <a:tc rowSpan="2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>
                          <a:latin typeface="Times New Roman"/>
                          <a:cs typeface="Times New Roman"/>
                        </a:rPr>
                        <a:t>№ </a:t>
                      </a:r>
                      <a:r>
                        <a:rPr lang="ru-RU" sz="1200" dirty="0" err="1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lang="ru-RU" sz="1200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lang="ru-RU" sz="1200" dirty="0" err="1">
                          <a:latin typeface="Times New Roman"/>
                          <a:cs typeface="Times New Roman"/>
                        </a:rPr>
                        <a:t>п</a:t>
                      </a:r>
                      <a:endParaRPr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>
                          <a:latin typeface="Times New Roman"/>
                          <a:cs typeface="Times New Roman"/>
                        </a:rPr>
                        <a:t>Наименование мероприятия</a:t>
                      </a:r>
                      <a:endParaRPr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>
                          <a:latin typeface="Times New Roman"/>
                          <a:cs typeface="Times New Roman"/>
                        </a:rPr>
                        <a:t>Объем финансирования - всего, руб.</a:t>
                      </a:r>
                      <a:endParaRPr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latin typeface="Times New Roman"/>
                        </a:rPr>
                        <a:t>в том числе из:</a:t>
                      </a:r>
                      <a:endParaRPr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 dirty="0">
                          <a:latin typeface="Times New Roman"/>
                        </a:rPr>
                        <a:t>Выполнено по мероприятию</a:t>
                      </a:r>
                      <a:endParaRPr dirty="0"/>
                    </a:p>
                  </a:txBody>
                  <a:tcPr marL="9525" marR="9525" marT="9525" marB="0" anchor="ctr">
                    <a:lnR w="12700" algn="ctr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173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latin typeface="Times New Roman"/>
                        </a:rPr>
                        <a:t>областного бюджета, руб.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 dirty="0">
                          <a:latin typeface="Times New Roman"/>
                        </a:rPr>
                        <a:t>местного бюджета, руб.</a:t>
                      </a:r>
                      <a:endParaRPr dirty="0"/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733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/>
                        <a:t>1.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Устройство тротуара по улице Парижской Коммуны</a:t>
                      </a:r>
                      <a:endParaRPr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2 061 873,78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1 917 542,40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144 331,38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Изготовлено</a:t>
                      </a:r>
                      <a:r>
                        <a:rPr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основание</a:t>
                      </a:r>
                      <a:r>
                        <a:rPr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для</a:t>
                      </a:r>
                      <a:r>
                        <a:rPr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корта</a:t>
                      </a:r>
                      <a:r>
                        <a:rPr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установлено</a:t>
                      </a:r>
                      <a:r>
                        <a:rPr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ограждение</a:t>
                      </a:r>
                      <a:r>
                        <a:rPr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ворота</a:t>
                      </a:r>
                      <a:r>
                        <a:rPr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защитная</a:t>
                      </a:r>
                      <a:r>
                        <a:rPr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сетка</a:t>
                      </a:r>
                      <a:r>
                        <a:rPr lang="ru-RU"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освещение.</a:t>
                      </a:r>
                      <a:endParaRPr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R w="12700" algn="ctr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1801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2.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Асфальтирование основания хоккейного корта по улице Парижской Коммуны</a:t>
                      </a:r>
                      <a:endParaRPr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1 347 792,06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1 253 446,47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94 345,59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200" b="0" i="0" u="none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Установлены опоры освещения, отсып</a:t>
                      </a:r>
                      <a:r>
                        <a:rPr lang="ru-RU"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ана</a:t>
                      </a:r>
                      <a:r>
                        <a:rPr sz="1200" b="0" i="0" u="none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пешеходн</a:t>
                      </a:r>
                      <a:r>
                        <a:rPr lang="ru-RU"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ая</a:t>
                      </a:r>
                      <a:r>
                        <a:rPr sz="1200" b="0" i="0" u="none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зон</a:t>
                      </a:r>
                      <a:r>
                        <a:rPr lang="ru-RU"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r>
                        <a:rPr sz="1200" b="0" i="0" u="none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установ</a:t>
                      </a:r>
                      <a:r>
                        <a:rPr lang="ru-RU"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лены</a:t>
                      </a:r>
                      <a:r>
                        <a:rPr sz="1200" b="0" i="0" u="none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скам</a:t>
                      </a:r>
                      <a:r>
                        <a:rPr lang="ru-RU"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ейки</a:t>
                      </a:r>
                      <a:r>
                        <a:rPr sz="1200" b="0" i="0" u="none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урн</a:t>
                      </a:r>
                      <a:r>
                        <a:rPr lang="ru-RU"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ы</a:t>
                      </a:r>
                      <a:r>
                        <a:rPr sz="1200" b="0" i="0" u="none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лестнич</a:t>
                      </a:r>
                      <a:r>
                        <a:rPr lang="ru-RU"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ный</a:t>
                      </a:r>
                      <a:r>
                        <a:rPr lang="ru-RU"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sz="1200" b="0" i="0" u="none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пролет с периллами для удобства спуска</a:t>
                      </a:r>
                      <a:r>
                        <a:rPr lang="ru-RU"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br>
                        <a:rPr sz="1200" b="0" i="0" u="none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endParaRPr sz="12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014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3.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Приобретение детской игровой площадки (для установки своими силами) в парке Слюдянских Красногвардейцев</a:t>
                      </a:r>
                      <a:endParaRPr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524 694,94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487 966,24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36 728,20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Приобретены</a:t>
                      </a:r>
                      <a:r>
                        <a:rPr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спортивные</a:t>
                      </a:r>
                      <a:r>
                        <a:rPr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элементы</a:t>
                      </a:r>
                      <a:r>
                        <a:rPr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для</a:t>
                      </a:r>
                      <a:r>
                        <a:rPr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занятия</a:t>
                      </a:r>
                      <a:r>
                        <a:rPr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уличной</a:t>
                      </a:r>
                      <a:r>
                        <a:rPr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гимнастикой</a:t>
                      </a:r>
                      <a:r>
                        <a:rPr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и </a:t>
                      </a: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установлены</a:t>
                      </a:r>
                      <a:r>
                        <a:rPr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 </a:t>
                      </a: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парке</a:t>
                      </a:r>
                      <a:r>
                        <a:rPr sz="1200" b="0" i="0" u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sz="1200" b="0" i="0" u="non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Железнодорожник</a:t>
                      </a:r>
                      <a:endParaRPr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014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4.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Асфальтирование парковки напротив дома № 4 по улице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Ржанова</a:t>
                      </a:r>
                      <a:endParaRPr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846 814,80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787 537,67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59 277,13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Приобретены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декоративные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часы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 подсветкой и музыкальным сопровождением, установлены на водонапорной башне.</a:t>
                      </a:r>
                    </a:p>
                    <a:p>
                      <a:pPr>
                        <a:defRPr/>
                      </a:pPr>
                      <a:endParaRPr lang="ru-RU" sz="1200" baseline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014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5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Проведение капитального ремонта помещения библиотеки семейного чтения по улице Фрунзе дом 8</a:t>
                      </a:r>
                      <a:endParaRPr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1 021 115,20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949 637,03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71 478,17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1200" baseline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78852477"/>
                  </a:ext>
                </a:extLst>
              </a:tr>
              <a:tr h="76014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dirty="0"/>
                        <a:t>6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Ремонт дорожного полотна по ул. Советская</a:t>
                      </a:r>
                      <a:endParaRPr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1 970 183,22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1 832 270,19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137 913,03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1200" baseline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3180607"/>
                  </a:ext>
                </a:extLst>
              </a:tr>
              <a:tr h="510220">
                <a:tc gridSpan="2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Итого:</a:t>
                      </a:r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7 772 474,00</a:t>
                      </a:r>
                      <a:endParaRPr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7 228 400,00</a:t>
                      </a:r>
                      <a:endParaRPr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544 074,00</a:t>
                      </a:r>
                      <a:endParaRPr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dirty="0"/>
                    </a:p>
                    <a:p>
                      <a:pPr>
                        <a:defRPr/>
                      </a:pP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85728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/>
                <a:cs typeface="Times New Roman"/>
              </a:rPr>
              <a:t>Ремонт дорожного полотна по ул. Советская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224590" y="1328287"/>
            <a:ext cx="5795210" cy="4848676"/>
          </a:xfrm>
        </p:spPr>
        <p:txBody>
          <a:bodyPr/>
          <a:lstStyle/>
          <a:p>
            <a:pPr>
              <a:defRPr/>
            </a:pPr>
            <a:endParaRPr/>
          </a:p>
          <a:p>
            <a:pPr>
              <a:defRPr/>
            </a:pPr>
            <a:r>
              <a:rPr lang="ru-RU" b="1"/>
              <a:t>     </a:t>
            </a:r>
            <a:r>
              <a:rPr lang="ru-RU" b="1">
                <a:latin typeface="Times New Roman"/>
                <a:cs typeface="Times New Roman"/>
              </a:rPr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5909912" y="1405288"/>
            <a:ext cx="5443888" cy="4771675"/>
          </a:xfrm>
        </p:spPr>
        <p:txBody>
          <a:bodyPr/>
          <a:lstStyle/>
          <a:p>
            <a:pPr>
              <a:defRPr/>
            </a:pPr>
            <a:endParaRPr dirty="0"/>
          </a:p>
          <a:p>
            <a:pPr marL="0" indent="0">
              <a:buNone/>
              <a:defRPr/>
            </a:pPr>
            <a:endParaRPr lang="ru-RU" b="1" dirty="0">
              <a:latin typeface="Times New Roman"/>
              <a:cs typeface="Times New Roman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1219EE-61ED-422A-BEDD-0BE20625D9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84" y="1052736"/>
            <a:ext cx="7488832" cy="56166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85728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/>
                <a:cs typeface="Times New Roman"/>
              </a:rPr>
              <a:t>Ремонт дорожного полотна по ул. Советская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224590" y="1328287"/>
            <a:ext cx="5795210" cy="4848676"/>
          </a:xfrm>
        </p:spPr>
        <p:txBody>
          <a:bodyPr/>
          <a:lstStyle/>
          <a:p>
            <a:pPr>
              <a:defRPr/>
            </a:pPr>
            <a:endParaRPr dirty="0"/>
          </a:p>
          <a:p>
            <a:pPr>
              <a:defRPr/>
            </a:pPr>
            <a:r>
              <a:rPr lang="ru-RU" b="1" dirty="0"/>
              <a:t>     </a:t>
            </a:r>
            <a:r>
              <a:rPr lang="ru-RU" b="1" dirty="0">
                <a:latin typeface="Times New Roman"/>
                <a:cs typeface="Times New Roman"/>
              </a:rPr>
              <a:t>ПОСЛЕ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5909912" y="1405288"/>
            <a:ext cx="5443888" cy="4771675"/>
          </a:xfrm>
        </p:spPr>
        <p:txBody>
          <a:bodyPr/>
          <a:lstStyle/>
          <a:p>
            <a:pPr>
              <a:defRPr/>
            </a:pPr>
            <a:endParaRPr dirty="0"/>
          </a:p>
          <a:p>
            <a:pPr marL="0" indent="0">
              <a:buNone/>
              <a:defRPr/>
            </a:pPr>
            <a:endParaRPr lang="ru-RU" b="1" dirty="0">
              <a:latin typeface="Times New Roman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5F107C-8005-419E-820C-C1409E408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69" y="1026573"/>
            <a:ext cx="7700662" cy="582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64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639503" y="766812"/>
            <a:ext cx="9144000" cy="4729212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7000" b="1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latin typeface="Times New Roman"/>
                <a:cs typeface="Times New Roman"/>
              </a:rPr>
              <a:t>Благодарю за внимание!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799129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85728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Устройство тротуара по улице Парижской Коммуны</a:t>
            </a:r>
            <a:endParaRPr sz="2800" b="1" dirty="0">
              <a:solidFill>
                <a:schemeClr val="tx1"/>
              </a:solidFill>
            </a:endParaRPr>
          </a:p>
        </p:txBody>
      </p:sp>
      <p:sp>
        <p:nvSpPr>
          <p:cNvPr id="1348663829" name="Объект 2"/>
          <p:cNvSpPr>
            <a:spLocks noGrp="1"/>
          </p:cNvSpPr>
          <p:nvPr>
            <p:ph sz="half" idx="1"/>
          </p:nvPr>
        </p:nvSpPr>
        <p:spPr bwMode="auto">
          <a:xfrm>
            <a:off x="224589" y="1328286"/>
            <a:ext cx="5795209" cy="4848675"/>
          </a:xfrm>
        </p:spPr>
        <p:txBody>
          <a:bodyPr/>
          <a:lstStyle/>
          <a:p>
            <a:pPr>
              <a:defRPr/>
            </a:pPr>
            <a:endParaRPr dirty="0"/>
          </a:p>
          <a:p>
            <a:pPr marL="0" indent="0">
              <a:buFont typeface="Arial"/>
              <a:buNone/>
              <a:defRPr/>
            </a:pPr>
            <a:r>
              <a:rPr lang="ru-RU" sz="2500" b="1" dirty="0">
                <a:latin typeface="Times New Roman"/>
                <a:ea typeface="Times New Roman"/>
                <a:cs typeface="Times New Roman"/>
              </a:rPr>
              <a:t>ДО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:</a:t>
            </a:r>
            <a:endParaRPr b="1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958561523" name="Объект 3"/>
          <p:cNvSpPr>
            <a:spLocks noGrp="1"/>
          </p:cNvSpPr>
          <p:nvPr>
            <p:ph sz="half" idx="2"/>
          </p:nvPr>
        </p:nvSpPr>
        <p:spPr bwMode="auto">
          <a:xfrm>
            <a:off x="5909911" y="1405287"/>
            <a:ext cx="5443887" cy="4771674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ru-RU" b="1"/>
              <a:t> </a:t>
            </a:r>
            <a:endParaRPr lang="ru-RU" b="1">
              <a:latin typeface="Times New Roman"/>
              <a:cs typeface="Times New Roman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4EBA28-C08B-4B8E-8B7E-C149A8C19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21" y="1101307"/>
            <a:ext cx="4113881" cy="54851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39860E-3F41-44A7-BB48-3AD5E8A70E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029147"/>
            <a:ext cx="4113881" cy="5485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4999263" name="Заголовок 1"/>
          <p:cNvSpPr>
            <a:spLocks noGrp="1"/>
          </p:cNvSpPr>
          <p:nvPr>
            <p:ph type="title"/>
          </p:nvPr>
        </p:nvSpPr>
        <p:spPr bwMode="auto">
          <a:xfrm>
            <a:off x="838197" y="365124"/>
            <a:ext cx="10515600" cy="85728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dirty="0">
                <a:solidFill>
                  <a:schemeClr val="tx1"/>
                </a:solidFill>
              </a:rPr>
              <a:t>Устройство тротуара по улице Парижской Коммуны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628176389" name="Объект 2"/>
          <p:cNvSpPr>
            <a:spLocks noGrp="1"/>
          </p:cNvSpPr>
          <p:nvPr>
            <p:ph sz="half" idx="1"/>
          </p:nvPr>
        </p:nvSpPr>
        <p:spPr bwMode="auto">
          <a:xfrm>
            <a:off x="224588" y="1328284"/>
            <a:ext cx="5795208" cy="484867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b="1" dirty="0"/>
              <a:t>    </a:t>
            </a:r>
          </a:p>
          <a:p>
            <a:pPr>
              <a:defRPr/>
            </a:pPr>
            <a:r>
              <a:rPr lang="ru-RU" b="1" dirty="0"/>
              <a:t> </a:t>
            </a:r>
            <a:r>
              <a:rPr lang="ru-RU" b="1" dirty="0">
                <a:latin typeface="Times New Roman"/>
                <a:cs typeface="Times New Roman"/>
              </a:rPr>
              <a:t>ПОСЛЕ</a:t>
            </a:r>
            <a:endParaRPr dirty="0"/>
          </a:p>
        </p:txBody>
      </p:sp>
      <p:sp>
        <p:nvSpPr>
          <p:cNvPr id="933031189" name="Объект 3"/>
          <p:cNvSpPr>
            <a:spLocks noGrp="1"/>
          </p:cNvSpPr>
          <p:nvPr>
            <p:ph sz="half" idx="2"/>
          </p:nvPr>
        </p:nvSpPr>
        <p:spPr bwMode="auto">
          <a:xfrm>
            <a:off x="5909910" y="1405287"/>
            <a:ext cx="5443885" cy="4771674"/>
          </a:xfrm>
        </p:spPr>
        <p:txBody>
          <a:bodyPr/>
          <a:lstStyle/>
          <a:p>
            <a:pPr>
              <a:defRPr/>
            </a:pPr>
            <a:endParaRPr dirty="0"/>
          </a:p>
          <a:p>
            <a:pPr marL="0" indent="0">
              <a:buNone/>
              <a:defRPr/>
            </a:pPr>
            <a:endParaRPr lang="ru-RU" b="1" dirty="0">
              <a:latin typeface="Times New Roman"/>
              <a:cs typeface="Times New Roman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A4FBA8-8CFA-4796-931E-9EEED26E9E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0857" y="1820859"/>
            <a:ext cx="5541236" cy="41559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93342D-2D7A-4318-B2E2-364DE8A242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2457" y="1805477"/>
            <a:ext cx="5541235" cy="41559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4999263" name="Заголовок 1"/>
          <p:cNvSpPr>
            <a:spLocks noGrp="1"/>
          </p:cNvSpPr>
          <p:nvPr>
            <p:ph type="title"/>
          </p:nvPr>
        </p:nvSpPr>
        <p:spPr bwMode="auto">
          <a:xfrm>
            <a:off x="838195" y="0"/>
            <a:ext cx="10515600" cy="85728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Устройство тротуара по улице Парижской Коммуны</a:t>
            </a:r>
            <a:endParaRPr sz="2800" b="1" dirty="0">
              <a:solidFill>
                <a:schemeClr val="tx1"/>
              </a:solidFill>
            </a:endParaRPr>
          </a:p>
        </p:txBody>
      </p:sp>
      <p:sp>
        <p:nvSpPr>
          <p:cNvPr id="1628176389" name="Объект 2"/>
          <p:cNvSpPr>
            <a:spLocks noGrp="1"/>
          </p:cNvSpPr>
          <p:nvPr>
            <p:ph sz="half" idx="1"/>
          </p:nvPr>
        </p:nvSpPr>
        <p:spPr bwMode="auto">
          <a:xfrm>
            <a:off x="224588" y="1328284"/>
            <a:ext cx="5795208" cy="4848674"/>
          </a:xfrm>
        </p:spPr>
        <p:txBody>
          <a:bodyPr/>
          <a:lstStyle/>
          <a:p>
            <a:pPr>
              <a:defRPr/>
            </a:pPr>
            <a:r>
              <a:rPr lang="ru-RU" b="1" dirty="0"/>
              <a:t>    </a:t>
            </a:r>
          </a:p>
          <a:p>
            <a:pPr>
              <a:defRPr/>
            </a:pPr>
            <a:r>
              <a:rPr lang="ru-RU" b="1" dirty="0"/>
              <a:t> </a:t>
            </a:r>
            <a:r>
              <a:rPr lang="ru-RU" b="1" dirty="0">
                <a:latin typeface="Times New Roman"/>
                <a:cs typeface="Times New Roman"/>
              </a:rPr>
              <a:t>ПОСЛЕ</a:t>
            </a:r>
            <a:endParaRPr dirty="0"/>
          </a:p>
        </p:txBody>
      </p:sp>
      <p:sp>
        <p:nvSpPr>
          <p:cNvPr id="933031189" name="Объект 3"/>
          <p:cNvSpPr>
            <a:spLocks noGrp="1"/>
          </p:cNvSpPr>
          <p:nvPr>
            <p:ph sz="half" idx="2"/>
          </p:nvPr>
        </p:nvSpPr>
        <p:spPr bwMode="auto">
          <a:xfrm>
            <a:off x="5909910" y="1405287"/>
            <a:ext cx="5443885" cy="4771674"/>
          </a:xfrm>
        </p:spPr>
        <p:txBody>
          <a:bodyPr/>
          <a:lstStyle/>
          <a:p>
            <a:pPr>
              <a:defRPr/>
            </a:pPr>
            <a:endParaRPr dirty="0"/>
          </a:p>
          <a:p>
            <a:pPr marL="0" indent="0">
              <a:buNone/>
              <a:defRPr/>
            </a:pPr>
            <a:endParaRPr lang="ru-RU" b="1" dirty="0">
              <a:latin typeface="Times New Roman"/>
              <a:cs typeface="Times New Roman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EAB23F-FAD5-492C-851E-3E478A8A0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7402" y="1436447"/>
            <a:ext cx="5918206" cy="44386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A8A720-6AB5-4D57-A6EC-4A859B25F5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886" y="1430585"/>
            <a:ext cx="5933838" cy="445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56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4999263" name="Заголовок 1"/>
          <p:cNvSpPr>
            <a:spLocks noGrp="1"/>
          </p:cNvSpPr>
          <p:nvPr>
            <p:ph type="title"/>
          </p:nvPr>
        </p:nvSpPr>
        <p:spPr bwMode="auto">
          <a:xfrm>
            <a:off x="838197" y="365124"/>
            <a:ext cx="10515600" cy="85728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i="0" u="none" strike="noStrike" cap="none" spc="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Асфальтирование основания хоккейного корта по улице Парижской Коммуны 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628176389" name="Объект 2"/>
          <p:cNvSpPr>
            <a:spLocks noGrp="1"/>
          </p:cNvSpPr>
          <p:nvPr>
            <p:ph sz="half" idx="1"/>
          </p:nvPr>
        </p:nvSpPr>
        <p:spPr bwMode="auto">
          <a:xfrm>
            <a:off x="224588" y="1328284"/>
            <a:ext cx="5795208" cy="4848674"/>
          </a:xfrm>
        </p:spPr>
        <p:txBody>
          <a:bodyPr/>
          <a:lstStyle/>
          <a:p>
            <a:pPr>
              <a:defRPr/>
            </a:pPr>
            <a:r>
              <a:rPr lang="ru-RU" b="1" dirty="0"/>
              <a:t>  ДО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A7D923-0E79-41C7-ACA4-2CBA7375C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36" y="1214754"/>
            <a:ext cx="7524328" cy="56432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213088"/>
            <a:ext cx="10515600" cy="85728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i="0" u="none" strike="noStrike" cap="none" spc="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Асфальтирование основания хоккейного корта по улице Парижской Коммуны </a:t>
            </a:r>
            <a:endParaRPr sz="32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224590" y="1328287"/>
            <a:ext cx="5795210" cy="4848676"/>
          </a:xfrm>
        </p:spPr>
        <p:txBody>
          <a:bodyPr/>
          <a:lstStyle/>
          <a:p>
            <a:pPr marL="0" indent="0">
              <a:buNone/>
              <a:defRPr/>
            </a:pPr>
            <a:endParaRPr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5909912" y="1405288"/>
            <a:ext cx="5443888" cy="4771675"/>
          </a:xfrm>
        </p:spPr>
        <p:txBody>
          <a:bodyPr/>
          <a:lstStyle/>
          <a:p>
            <a:pPr>
              <a:defRPr/>
            </a:pPr>
            <a:r>
              <a:rPr lang="ru-RU" b="1" dirty="0"/>
              <a:t>                              </a:t>
            </a:r>
            <a:r>
              <a:rPr lang="ru-RU" b="1" dirty="0">
                <a:latin typeface="Times New Roman"/>
                <a:cs typeface="Times New Roman"/>
              </a:rPr>
              <a:t>ПОСЛЕ</a:t>
            </a:r>
            <a:endParaRPr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2F0F65-9B33-4AB4-BBF9-B10D70B3FB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298885"/>
            <a:ext cx="7380312" cy="55352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1448499" name="Заголовок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85728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i="0" u="none" strike="noStrike" cap="none" spc="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Приобретение детской игровой площадки в парке Слюдянских Красногвардейцев 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331946460" name="Объект 2"/>
          <p:cNvSpPr>
            <a:spLocks noGrp="1"/>
          </p:cNvSpPr>
          <p:nvPr>
            <p:ph sz="half" idx="1"/>
          </p:nvPr>
        </p:nvSpPr>
        <p:spPr bwMode="auto">
          <a:xfrm>
            <a:off x="224589" y="1328286"/>
            <a:ext cx="5795209" cy="4848675"/>
          </a:xfrm>
        </p:spPr>
        <p:txBody>
          <a:bodyPr/>
          <a:lstStyle/>
          <a:p>
            <a:pPr>
              <a:defRPr/>
            </a:pPr>
            <a:r>
              <a:rPr lang="ru-RU" b="1" dirty="0"/>
              <a:t>     </a:t>
            </a:r>
            <a:r>
              <a:rPr lang="ru-RU" b="1" dirty="0">
                <a:latin typeface="Times New Roman"/>
                <a:cs typeface="Times New Roman"/>
              </a:rPr>
              <a:t>ДО</a:t>
            </a:r>
            <a:endParaRPr b="1" dirty="0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7C6366AA-E7F2-46AB-BAF9-C05ECE71D1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99" y="1650195"/>
            <a:ext cx="5912908" cy="4434681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F8856D-42E8-4689-8B57-7A82D0B22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8" y="1650195"/>
            <a:ext cx="5894410" cy="44208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1448499" name="Заголовок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85728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i="0" u="none" strike="noStrike" cap="none" spc="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Приобретение детской игровой площадки в парке Слюдянских Красногвардейцев 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331946460" name="Объект 2"/>
          <p:cNvSpPr>
            <a:spLocks noGrp="1"/>
          </p:cNvSpPr>
          <p:nvPr>
            <p:ph sz="half" idx="1"/>
          </p:nvPr>
        </p:nvSpPr>
        <p:spPr bwMode="auto">
          <a:xfrm>
            <a:off x="224589" y="1328286"/>
            <a:ext cx="5795209" cy="48486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ПОСЛЕ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22342777-6663-4CD2-963A-CE26CFEE68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844824"/>
            <a:ext cx="5776183" cy="4332137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A7628-BAFA-4EBC-8171-793A04A05A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3" y="1830554"/>
            <a:ext cx="5795209" cy="434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</TotalTime>
  <Words>452</Words>
  <Application>Microsoft Office PowerPoint</Application>
  <DocSecurity>0</DocSecurity>
  <PresentationFormat>Широкоэкранный</PresentationFormat>
  <Paragraphs>92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Times New Roman</vt:lpstr>
      <vt:lpstr>Blank</vt:lpstr>
      <vt:lpstr>Отчет о реализации мероприятий перечня проектов «Народные инициативы»  за 2022 год</vt:lpstr>
      <vt:lpstr>ПЕРЕЧЕНЬ ПРОЕКТОВ</vt:lpstr>
      <vt:lpstr>Устройство тротуара по улице Парижской Коммуны</vt:lpstr>
      <vt:lpstr>Устройство тротуара по улице Парижской Коммуны</vt:lpstr>
      <vt:lpstr>Устройство тротуара по улице Парижской Коммуны</vt:lpstr>
      <vt:lpstr>Асфальтирование основания хоккейного корта по улице Парижской Коммуны </vt:lpstr>
      <vt:lpstr>Асфальтирование основания хоккейного корта по улице Парижской Коммуны </vt:lpstr>
      <vt:lpstr>Приобретение детской игровой площадки в парке Слюдянских Красногвардейцев </vt:lpstr>
      <vt:lpstr>Приобретение детской игровой площадки в парке Слюдянских Красногвардейцев </vt:lpstr>
      <vt:lpstr>Асфальтирования парковки напротив дома № 4 по улице Ржанова</vt:lpstr>
      <vt:lpstr>Асфальтирования парковки напротив дома № 4 по улице Ржанова</vt:lpstr>
      <vt:lpstr>Асфальтирования парковки напротив дома № 4 по улице Ржанова</vt:lpstr>
      <vt:lpstr>Проведение капитального ремонта помещения библиотеки семейного чтения по улице Фрунзе дом 8</vt:lpstr>
      <vt:lpstr>Проведение капитального ремонта помещения библиотеки семейного чтения по улице Фрунзе дом 8</vt:lpstr>
      <vt:lpstr>Проведение капитального ремонта помещения библиотеки семейного чтения по улице Фрунзе дом 8</vt:lpstr>
      <vt:lpstr>Проведение капитального ремонта помещения библиотеки семейного чтения по улице Фрунзе дом 8</vt:lpstr>
      <vt:lpstr>Проведение капитального ремонта помещения библиотеки семейного чтения по улице Фрунзе дом 8</vt:lpstr>
      <vt:lpstr>Проведение капитального ремонта помещения библиотеки семейного чтения по улице Фрунзе дом 8</vt:lpstr>
      <vt:lpstr>Проведение капитального ремонта помещения библиотеки семейного чтения по улице Фрунзе дом 8</vt:lpstr>
      <vt:lpstr>Ремонт дорожного полотна по ул. Советская</vt:lpstr>
      <vt:lpstr>Ремонт дорожного полотна по ул. Советская</vt:lpstr>
      <vt:lpstr>Благодарю за внимание!</vt:lpstr>
    </vt:vector>
  </TitlesOfParts>
  <Manager/>
  <Company>SPecialiST RePack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Народные инициативы 2014 год</dc:title>
  <dc:subject/>
  <dc:creator>Евгения Владимировна Криволапова</dc:creator>
  <cp:keywords/>
  <dc:description/>
  <cp:lastModifiedBy>Анастасия Александровна Шеремет</cp:lastModifiedBy>
  <cp:revision>314</cp:revision>
  <dcterms:created xsi:type="dcterms:W3CDTF">2014-05-13T06:08:19Z</dcterms:created>
  <dcterms:modified xsi:type="dcterms:W3CDTF">2023-01-26T06:38:36Z</dcterms:modified>
  <cp:category/>
  <dc:identifier/>
  <cp:contentStatus/>
  <dc:language/>
  <cp:version/>
</cp:coreProperties>
</file>