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92" r:id="rId3"/>
    <p:sldId id="293" r:id="rId4"/>
    <p:sldId id="295" r:id="rId5"/>
    <p:sldId id="257" r:id="rId6"/>
    <p:sldId id="329" r:id="rId7"/>
    <p:sldId id="330" r:id="rId8"/>
    <p:sldId id="331" r:id="rId9"/>
    <p:sldId id="328" r:id="rId10"/>
    <p:sldId id="323" r:id="rId11"/>
    <p:sldId id="268" r:id="rId12"/>
    <p:sldId id="324" r:id="rId13"/>
    <p:sldId id="259" r:id="rId14"/>
    <p:sldId id="260" r:id="rId15"/>
    <p:sldId id="326" r:id="rId16"/>
    <p:sldId id="325" r:id="rId17"/>
    <p:sldId id="327" r:id="rId18"/>
    <p:sldId id="320" r:id="rId19"/>
    <p:sldId id="318" r:id="rId20"/>
    <p:sldId id="303" r:id="rId21"/>
    <p:sldId id="332" r:id="rId22"/>
    <p:sldId id="333" r:id="rId23"/>
    <p:sldId id="29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6433" autoAdjust="0"/>
  </p:normalViewPr>
  <p:slideViewPr>
    <p:cSldViewPr snapToGrid="0">
      <p:cViewPr varScale="1">
        <p:scale>
          <a:sx n="114" d="100"/>
          <a:sy n="114" d="100"/>
        </p:scale>
        <p:origin x="46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076574242096218E-2"/>
          <c:y val="3.4627507561616047E-2"/>
          <c:w val="0.77938686796393541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263487160657644E-2"/>
                  <c:y val="-8.1871340316840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6F4-4C76-803D-401A0F7CF97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125782006561806E-2"/>
                  <c:y val="-0.13048244862996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6F4-4C76-803D-401A0F7CF97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296296296296424E-3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6F4-4C76-803D-401A0F7CF97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0.00">
                  <c:v>4270.8</c:v>
                </c:pt>
                <c:pt idx="1">
                  <c:v>474.5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6F4-4C76-803D-401A0F7CF9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(-7,4%)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429706890453168E-2"/>
                  <c:y val="-3.8377190773518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6F4-4C76-803D-401A0F7CF97C}"/>
                </c:ext>
                <c:ext xmlns:c15="http://schemas.microsoft.com/office/drawing/2012/chart" uri="{CE6537A1-D6FC-4f65-9D91-7224C49458BB}">
                  <c15:layout>
                    <c:manualLayout>
                      <c:w val="0.10399606537328045"/>
                      <c:h val="7.413204090504899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2452160170500494E-2"/>
                  <c:y val="-0.1125730929356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6F4-4C76-803D-401A0F7CF97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6F4-4C76-803D-401A0F7CF97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3954.8</c:v>
                </c:pt>
                <c:pt idx="1">
                  <c:v>697.9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6F4-4C76-803D-401A0F7CF9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(-1,8%)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928166636068623E-2"/>
                  <c:y val="-0.13304092801486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6F4-4C76-803D-401A0F7CF97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523993534431822E-2"/>
                  <c:y val="-3.0701752618815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6F4-4C76-803D-401A0F7CF97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3882.9</c:v>
                </c:pt>
                <c:pt idx="1">
                  <c:v>685.2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6F4-4C76-803D-401A0F7CF97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 (+ 32)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1185692222959386E-2"/>
                  <c:y val="-4.6052628928222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6F4-4C76-803D-401A0F7CF97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9919224275418097E-2"/>
                  <c:y val="-0.1023391753960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6F4-4C76-803D-401A0F7CF97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5121.5</c:v>
                </c:pt>
                <c:pt idx="1">
                  <c:v>569.1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6F4-4C76-803D-401A0F7CF97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 (+0,7)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0131743580328821"/>
                  <c:y val="1.0233917539605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853352485253691E-2"/>
                  <c:y val="-3.8377190773519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5158.3</c:v>
                </c:pt>
                <c:pt idx="1">
                  <c:v>388.3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8372352"/>
        <c:axId val="158372744"/>
        <c:axId val="0"/>
      </c:bar3DChart>
      <c:catAx>
        <c:axId val="158372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372744"/>
        <c:crosses val="autoZero"/>
        <c:auto val="1"/>
        <c:lblAlgn val="ctr"/>
        <c:lblOffset val="100"/>
        <c:noMultiLvlLbl val="0"/>
      </c:catAx>
      <c:valAx>
        <c:axId val="15837274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58372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5988076852466155E-2"/>
          <c:y val="0.92624468007524752"/>
          <c:w val="0.74565374626703596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0598269486229857"/>
          <c:h val="0.738252651249444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31743580328822E-2"/>
                  <c:y val="-5.628654646782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72-4A53-BEB3-A144FE6D6C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7263409078421191E-3"/>
                  <c:y val="-9.4085762646442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72-4A53-BEB3-A144FE6D6C1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7555.8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72-4A53-BEB3-A144FE6D6C1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768029242777E-3"/>
                  <c:y val="-6.288883346636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10080.32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472-4A53-BEB3-A144FE6D6C1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4194634583609773E-2"/>
                  <c:y val="-6.907894339233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6696.53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472-4A53-BEB3-A144FE6D6C1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94038426233077E-2"/>
                  <c:y val="-7.1637422777235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4745.33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472-4A53-BEB3-A144FE6D6C1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94038426233077E-2"/>
                  <c:y val="-0.15095028370917463"/>
                </c:manualLayout>
              </c:layout>
              <c:tx>
                <c:rich>
                  <a:bodyPr/>
                  <a:lstStyle/>
                  <a:p>
                    <a:fld id="{18713735-8FC2-4DF6-B3BF-F6D6F68D57D1}" type="VALUE">
                      <a:rPr lang="en-US" sz="2400" b="1" dirty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472-4A53-BEB3-A144FE6D6C1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4652.7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472-4A53-BEB3-A144FE6D6C1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721608904924866E-2"/>
                  <c:y val="-0.1483918043242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472-4A53-BEB3-A144FE6D6C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4568.1000000000004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472-4A53-BEB3-A144FE6D6C14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1185692222959386E-2"/>
                  <c:y val="-0.16630116001858225"/>
                </c:manualLayout>
              </c:layout>
              <c:tx>
                <c:rich>
                  <a:bodyPr/>
                  <a:lstStyle/>
                  <a:p>
                    <a:fld id="{D475F731-D86D-403A-942F-CF7BC1EE57F0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472-4A53-BEB3-A144FE6D6C1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5690.6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B472-4A53-BEB3-A144FE6D6C14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8125782006561806E-2"/>
                  <c:y val="-5.1169587698025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5546.6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8373528"/>
        <c:axId val="158373920"/>
        <c:axId val="0"/>
      </c:bar3DChart>
      <c:catAx>
        <c:axId val="158373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373920"/>
        <c:crosses val="autoZero"/>
        <c:auto val="1"/>
        <c:lblAlgn val="ctr"/>
        <c:lblOffset val="100"/>
        <c:noMultiLvlLbl val="0"/>
      </c:catAx>
      <c:valAx>
        <c:axId val="158373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373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8683925400450682E-2"/>
          <c:y val="0.85972421606781457"/>
          <c:w val="0.8064847945564616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DB3C-AEC0-4FD5-AA43-5ED62FCFFF64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06B-DE2E-4955-AD8B-CB9E96DDF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1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5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6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59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25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5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5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84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70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90B77-21EC-4904-A0AE-AA733A6860F1}" type="datetime1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46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AD9F3-467C-440E-8835-D5567DB16533}" type="datetime1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9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CFE-769F-44AE-994F-220C86508A1D}" type="datetime1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35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6EC6-79FD-492F-BF0C-763CD82E2EAB}" type="datetime1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0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57D8-3043-4973-9D57-015F97C228AA}" type="datetime1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3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CFC15-8094-4C93-94AB-9A713876CD9A}" type="datetime1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1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D8BB-2D85-4A95-AEF0-57CA815630AE}" type="datetime1">
              <a:rPr lang="ru-RU" smtClean="0"/>
              <a:t>30.01.2020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5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314A-DC41-41AD-B987-EA749628E322}" type="datetime1">
              <a:rPr lang="ru-RU" smtClean="0"/>
              <a:t>30.01.2020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6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729B-705F-40F4-8F95-DB100EF2E7AD}" type="datetime1">
              <a:rPr lang="ru-RU" smtClean="0"/>
              <a:t>30.01.2020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78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B52D-7CA8-4242-987A-2C35F1773919}" type="datetime1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21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12382-DA3E-4CE5-A1D1-7EF3E4E79DC9}" type="datetime1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2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9D116-A870-4C9E-B0BA-D14D4EC71EDD}" type="datetime1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503" y="766813"/>
            <a:ext cx="9144000" cy="4729213"/>
          </a:xfrm>
        </p:spPr>
        <p:txBody>
          <a:bodyPr>
            <a:noAutofit/>
          </a:bodyPr>
          <a:lstStyle/>
          <a:p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2019 год</a:t>
            </a:r>
          </a:p>
        </p:txBody>
      </p:sp>
    </p:spTree>
    <p:extLst>
      <p:ext uri="{BB962C8B-B14F-4D97-AF65-F5344CB8AC3E}">
        <p14:creationId xmlns:p14="http://schemas.microsoft.com/office/powerpoint/2010/main" val="119998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414"/>
            <a:ext cx="8982512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скейт- площадки в г. Слюдянке в парке «Перевал»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641" y="1118562"/>
            <a:ext cx="5795210" cy="4848676"/>
          </a:xfrm>
        </p:spPr>
        <p:txBody>
          <a:bodyPr/>
          <a:lstStyle/>
          <a:p>
            <a:r>
              <a:rPr lang="ru-RU" b="1" dirty="0"/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          ПОСЛЕ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15ED9BA-6E1A-4BB6-9DE3-9220EFFF9C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7" y="1651873"/>
            <a:ext cx="3083524" cy="48495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C3519E8-7D53-4250-9E19-B68A6072C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54" y="1777707"/>
            <a:ext cx="2624084" cy="46650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33715E3-6A53-41C8-8851-B55DF4D79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4" y="1777707"/>
            <a:ext cx="2736952" cy="46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596" y="402672"/>
            <a:ext cx="8301615" cy="8967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забора и входных металлических ворот в парке «Железнодорожник» в г. Слюдянке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040" y="1359016"/>
            <a:ext cx="5370307" cy="4180383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419" y="1482291"/>
            <a:ext cx="5174381" cy="4694672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4700C63-EABD-4F6C-A360-E87B21800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6" y="1750785"/>
            <a:ext cx="3624115" cy="48303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6F494A-FA92-420F-B5E4-6A22E16C8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433" y="2446196"/>
            <a:ext cx="4645819" cy="36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10515600" cy="9342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забора и входных металлических ворот в парке «Железнодорожник» в г. Слюдянке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2337" y="1482291"/>
            <a:ext cx="4143463" cy="4694672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419" y="1482291"/>
            <a:ext cx="5174381" cy="4694672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1270B62-3567-488A-993C-854900569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7" y="1852571"/>
            <a:ext cx="3691991" cy="4854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91FB43-4AEF-4487-B927-FE03215C7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5314" y="2459375"/>
            <a:ext cx="4854429" cy="36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173256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забора и входных металлических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 в парке «Перевал»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8070" y="1280161"/>
            <a:ext cx="4357729" cy="5471961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99284" y="1280161"/>
            <a:ext cx="5530516" cy="5471961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  </a:t>
            </a:r>
            <a:r>
              <a:rPr lang="ru-RU" sz="2000" b="1" dirty="0"/>
              <a:t>ПОСЛЕ</a:t>
            </a:r>
          </a:p>
          <a:p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437D79-3A08-46EC-B24B-157058B27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1" y="1795243"/>
            <a:ext cx="2690826" cy="45636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09F8F63-CFEE-4CAB-A961-15BAAF5A6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14" y="1626642"/>
            <a:ext cx="4367514" cy="23721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CFEF334-A529-4D0C-8155-85DE5F2AA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173" y="3998815"/>
            <a:ext cx="4630068" cy="27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221382"/>
            <a:ext cx="1107787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сквера по ул. Ленина в районе здания № 8А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383814" y="1313245"/>
            <a:ext cx="5879614" cy="5308937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13245"/>
            <a:ext cx="5896276" cy="5308937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B73A0D-6B6A-4C72-96BF-8B4120BCE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5" y="1694576"/>
            <a:ext cx="3997945" cy="46985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97914CB-4B7C-4EFB-BA15-D4D890EBB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38" y="1738093"/>
            <a:ext cx="4022414" cy="465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54" y="305206"/>
            <a:ext cx="8235892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сквера по ул. Ленина в районе здания № 8А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383814" y="1313245"/>
            <a:ext cx="5879614" cy="5308937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13245"/>
            <a:ext cx="5896276" cy="5308937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A33305-4755-4982-88E8-6321C9B09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8" y="1740086"/>
            <a:ext cx="3855371" cy="48820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2FC2FE8-9400-4F6E-B19B-9094B1628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38" y="1740086"/>
            <a:ext cx="3904968" cy="49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13" y="163433"/>
            <a:ext cx="8489173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сквера по ул. Ленина в районе здания № 8А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1534" y="1317807"/>
            <a:ext cx="5879614" cy="5308937"/>
          </a:xfrm>
        </p:spPr>
        <p:txBody>
          <a:bodyPr>
            <a:normAutofit/>
          </a:bodyPr>
          <a:lstStyle/>
          <a:p>
            <a:pPr lvl="4"/>
            <a:r>
              <a:rPr lang="ru-RU" sz="2800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13245"/>
            <a:ext cx="5896276" cy="5308937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DBE57D-0C75-40D7-913F-D8584CF7B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2" y="1756821"/>
            <a:ext cx="3926048" cy="47027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CA3557-B2E8-4C33-BA55-F64EFE61A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55" y="1756821"/>
            <a:ext cx="3878507" cy="47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8494"/>
            <a:ext cx="8917128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сквера по ул. Ленина в районе здания № 8А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383814" y="1313245"/>
            <a:ext cx="5879614" cy="5308937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13245"/>
            <a:ext cx="5896276" cy="5308937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F9CB88-8B8B-4D91-A5B2-E5BF503EF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1021" y="2177030"/>
            <a:ext cx="4581093" cy="36818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D829299-9E0D-450F-86C4-8FD93F182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8" y="1727429"/>
            <a:ext cx="4130652" cy="4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438" y="249293"/>
            <a:ext cx="8210724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детского игрового оборудования для установки в г. Слюдянке в парке «Железнодорожник»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383814" y="1313245"/>
            <a:ext cx="5879614" cy="5308937"/>
          </a:xfrm>
        </p:spPr>
        <p:txBody>
          <a:bodyPr>
            <a:normAutofit/>
          </a:bodyPr>
          <a:lstStyle/>
          <a:p>
            <a:pPr lvl="3"/>
            <a:r>
              <a:rPr lang="ru-RU" sz="2800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13245"/>
            <a:ext cx="5896276" cy="5308937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7BA990-6422-4C8E-997F-1B28F81E8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4" y="1751385"/>
            <a:ext cx="2913872" cy="44326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1D9ECD8-C5B8-44C2-9EB9-4282126AD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21" y="1741643"/>
            <a:ext cx="2910398" cy="44423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74D446B-A4E4-442A-8365-88D809BCE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44" y="1751385"/>
            <a:ext cx="2845691" cy="44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8851" y="848572"/>
            <a:ext cx="6999517" cy="4214122"/>
          </a:xfrm>
        </p:spPr>
        <p:txBody>
          <a:bodyPr>
            <a:normAutofit/>
            <a:scene3d>
              <a:camera prst="orthographicFront"/>
              <a:lightRig rig="sunset" dir="t"/>
            </a:scene3d>
            <a:sp3d extrusionH="57150" prstMaterial="metal">
              <a:bevelT w="57150" h="38100" prst="hardEdge"/>
              <a:bevelB w="50800" h="38100" prst="riblet"/>
            </a:sp3d>
          </a:bodyPr>
          <a:lstStyle/>
          <a:p>
            <a:r>
              <a:rPr lang="ru-RU" sz="4000" b="1" dirty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мероприятия перечня проектов народных инициатив на экономию, образовавшуюся в результате проведения аукционов</a:t>
            </a:r>
          </a:p>
        </p:txBody>
      </p:sp>
    </p:spTree>
    <p:extLst>
      <p:ext uri="{BB962C8B-B14F-4D97-AF65-F5344CB8AC3E}">
        <p14:creationId xmlns:p14="http://schemas.microsoft.com/office/powerpoint/2010/main" val="33137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760479"/>
              </p:ext>
            </p:extLst>
          </p:nvPr>
        </p:nvGraphicFramePr>
        <p:xfrm>
          <a:off x="155697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697" y="479816"/>
            <a:ext cx="880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проекта народных инициатив,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 с прошлыми периодами, тыс. руб. в год</a:t>
            </a:r>
          </a:p>
        </p:txBody>
      </p:sp>
    </p:spTree>
    <p:extLst>
      <p:ext uri="{BB962C8B-B14F-4D97-AF65-F5344CB8AC3E}">
        <p14:creationId xmlns:p14="http://schemas.microsoft.com/office/powerpoint/2010/main" val="19604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1" y="120580"/>
            <a:ext cx="10875745" cy="106332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</a:t>
            </a:r>
            <a:b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395053" y="1540043"/>
            <a:ext cx="5890853" cy="4636921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9028" y="1309034"/>
            <a:ext cx="5780773" cy="4867930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EC84AA9-567D-4DE2-9FEE-323CF457A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8" y="1921078"/>
            <a:ext cx="4273862" cy="3205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59" y="2306546"/>
            <a:ext cx="4442429" cy="38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1" y="120580"/>
            <a:ext cx="10875745" cy="106332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</a:t>
            </a:r>
            <a:b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395053" y="1540043"/>
            <a:ext cx="5890853" cy="4636921"/>
          </a:xfrm>
        </p:spPr>
        <p:txBody>
          <a:bodyPr/>
          <a:lstStyle/>
          <a:p>
            <a:r>
              <a:rPr lang="ru-RU" b="1" dirty="0"/>
              <a:t>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9028" y="1309034"/>
            <a:ext cx="5780773" cy="4867930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D6A8B6-19E4-4198-99F2-7B0331E72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1" y="1760267"/>
            <a:ext cx="3448546" cy="48679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1D1516D-7BA6-4CCB-B359-E1EE6ADFE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00" y="2243081"/>
            <a:ext cx="5203069" cy="39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1" y="120580"/>
            <a:ext cx="10875745" cy="106332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остановочных пунктов</a:t>
            </a:r>
            <a:b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Слюдянке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371DFA0E-631F-4BBF-B035-C202A5DB1E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9" y="1497425"/>
            <a:ext cx="3400694" cy="494531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9028" y="1309034"/>
            <a:ext cx="5780773" cy="4867930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18" y="1497425"/>
            <a:ext cx="3046566" cy="52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503" y="766813"/>
            <a:ext cx="9144000" cy="47292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9318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687716"/>
              </p:ext>
            </p:extLst>
          </p:nvPr>
        </p:nvGraphicFramePr>
        <p:xfrm>
          <a:off x="155697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4675" y="479816"/>
            <a:ext cx="7701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проектов народных инициатив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областной и местный бюджеты, тыс. руб. в год</a:t>
            </a:r>
          </a:p>
        </p:txBody>
      </p:sp>
    </p:spTree>
    <p:extLst>
      <p:ext uri="{BB962C8B-B14F-4D97-AF65-F5344CB8AC3E}">
        <p14:creationId xmlns:p14="http://schemas.microsoft.com/office/powerpoint/2010/main" val="38166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528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800" y="365127"/>
            <a:ext cx="8495950" cy="5588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ПЕРЕЧЕНЬ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НАРОДНЫХ ИНИЦИАТИВ</a:t>
            </a: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xmlns="" id="{4A0F7F53-BA93-40EB-9617-617F4155B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014749"/>
              </p:ext>
            </p:extLst>
          </p:nvPr>
        </p:nvGraphicFramePr>
        <p:xfrm>
          <a:off x="175820" y="246475"/>
          <a:ext cx="8783623" cy="63655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33928">
                  <a:extLst>
                    <a:ext uri="{9D8B030D-6E8A-4147-A177-3AD203B41FA5}">
                      <a16:colId xmlns:a16="http://schemas.microsoft.com/office/drawing/2014/main" xmlns="" val="3045216951"/>
                    </a:ext>
                  </a:extLst>
                </a:gridCol>
                <a:gridCol w="2129053">
                  <a:extLst>
                    <a:ext uri="{9D8B030D-6E8A-4147-A177-3AD203B41FA5}">
                      <a16:colId xmlns:a16="http://schemas.microsoft.com/office/drawing/2014/main" xmlns="" val="536421328"/>
                    </a:ext>
                  </a:extLst>
                </a:gridCol>
                <a:gridCol w="1051197">
                  <a:extLst>
                    <a:ext uri="{9D8B030D-6E8A-4147-A177-3AD203B41FA5}">
                      <a16:colId xmlns:a16="http://schemas.microsoft.com/office/drawing/2014/main" xmlns="" val="3112887473"/>
                    </a:ext>
                  </a:extLst>
                </a:gridCol>
                <a:gridCol w="918654">
                  <a:extLst>
                    <a:ext uri="{9D8B030D-6E8A-4147-A177-3AD203B41FA5}">
                      <a16:colId xmlns:a16="http://schemas.microsoft.com/office/drawing/2014/main" xmlns="" val="354694275"/>
                    </a:ext>
                  </a:extLst>
                </a:gridCol>
                <a:gridCol w="81462">
                  <a:extLst>
                    <a:ext uri="{9D8B030D-6E8A-4147-A177-3AD203B41FA5}">
                      <a16:colId xmlns:a16="http://schemas.microsoft.com/office/drawing/2014/main" xmlns="" val="2442776442"/>
                    </a:ext>
                  </a:extLst>
                </a:gridCol>
                <a:gridCol w="1088211"/>
                <a:gridCol w="3081118">
                  <a:extLst>
                    <a:ext uri="{9D8B030D-6E8A-4147-A177-3AD203B41FA5}">
                      <a16:colId xmlns:a16="http://schemas.microsoft.com/office/drawing/2014/main" xmlns="" val="805797912"/>
                    </a:ext>
                  </a:extLst>
                </a:gridCol>
              </a:tblGrid>
              <a:tr h="281161">
                <a:tc rowSpan="2"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 - всего, руб.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 том числе из: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Выполнено по мероприятию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434614131"/>
                  </a:ext>
                </a:extLst>
              </a:tr>
              <a:tr h="5310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областного бюджета, руб.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местного бюджета, руб.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5525612"/>
                  </a:ext>
                </a:extLst>
              </a:tr>
              <a:tr h="922455">
                <a:tc>
                  <a:txBody>
                    <a:bodyPr/>
                    <a:lstStyle/>
                    <a:p>
                      <a:r>
                        <a:rPr lang="ru-RU" sz="12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территории возле водонапорной башни в г. Слюдянке по улице Советская 44, 44 А/1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1 099 802,75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1 022 816,39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76 986,36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Заменены стёкла на противоударные; осуществлена пескоструйная чистка фундамента башни; установлена подсветка на окна; отреставрирована входная дверь, отремонтирована кровля; установлен пьедестал для фотозоны, скамья, цветочный вазон; уложена плитка от паровоза до башни и участок за стендами почетным гражданам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206435721"/>
                  </a:ext>
                </a:extLst>
              </a:tr>
              <a:tr h="531001">
                <a:tc>
                  <a:txBody>
                    <a:bodyPr/>
                    <a:lstStyle/>
                    <a:p>
                      <a:r>
                        <a:rPr lang="ru-RU" sz="12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скейт-площадки в г. Слюдянке в парке Перевал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1 369 082,53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1 273 246,56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95 835,97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Установлена скейт площадка из семи трюковых элементов,  заасфальтировано основание, установлен информационный стенд, скамьи; установлены 2 опоры, проведено освещение площадки.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75302489"/>
                  </a:ext>
                </a:extLst>
              </a:tr>
              <a:tr h="400516">
                <a:tc>
                  <a:txBody>
                    <a:bodyPr/>
                    <a:lstStyle/>
                    <a:p>
                      <a:r>
                        <a:rPr lang="ru-RU" sz="12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забора и входных металлических ворот в парке "Железнодорожник" в г. Слюдянке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228 314,35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212 332,31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15 982,04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Установлено ограждение , ворота, вывеска с подсветкой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68994979"/>
                  </a:ext>
                </a:extLst>
              </a:tr>
              <a:tr h="400516">
                <a:tc>
                  <a:txBody>
                    <a:bodyPr/>
                    <a:lstStyle/>
                    <a:p>
                      <a:r>
                        <a:rPr lang="ru-RU" sz="12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забора и входных металлических ворот в г. Слюдянке в парке "Перевал"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700 358,35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651 333,16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49 025,19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Установлено ограждение со стороны "белой дороги", заменены ворота, установлена вывеска с подсветкой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83762304"/>
                  </a:ext>
                </a:extLst>
              </a:tr>
              <a:tr h="400516">
                <a:tc>
                  <a:txBody>
                    <a:bodyPr/>
                    <a:lstStyle/>
                    <a:p>
                      <a:r>
                        <a:rPr lang="ru-RU" sz="12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территории сквера по ул. Ленина в районе здания № 8А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227 243,15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211 336,10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15 907,05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Проведено благоустройство территории возле ДК "Перевал". Установлена 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велопарковака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, флагштоки, информационный стенд, ограждение по периметру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58593586"/>
                  </a:ext>
                </a:extLst>
              </a:tr>
              <a:tr h="531001">
                <a:tc>
                  <a:txBody>
                    <a:bodyPr/>
                    <a:lstStyle/>
                    <a:p>
                      <a:r>
                        <a:rPr lang="ru-RU" sz="12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детского игрового оборудования для установки в г. Слюдянке в парке "Железнодорожник"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260 558,21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242 319,10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18 239,11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Установлены игровые элементы на детской площадке: детский игровой комплекс, песочница, 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качеля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-балансир, карусель. По периметру установлено ограждение детской площадки.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28272959"/>
                  </a:ext>
                </a:extLst>
              </a:tr>
              <a:tr h="415014"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Итого: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3 885 359,34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3 613 383,62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271 975,72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8521806"/>
                  </a:ext>
                </a:extLst>
              </a:tr>
              <a:tr h="34795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Мероприятия с учетом экономии: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2663732"/>
                  </a:ext>
                </a:extLst>
              </a:tr>
              <a:tr h="531001">
                <a:tc>
                  <a:txBody>
                    <a:bodyPr/>
                    <a:lstStyle/>
                    <a:p>
                      <a:r>
                        <a:rPr lang="ru-RU" sz="12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остановочных пунктов в г. Слюдянке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1 661 200,66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1 544 916,38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116 284,28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Заасфальтировано 4 кармана под остановочные пункты по ул. Парижской Коммуны, 1 карман на конечной остановке 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мкрн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. Перевал. Установлены новые остановочные пункты из монолитного поликарбоната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81529539"/>
                  </a:ext>
                </a:extLst>
              </a:tr>
              <a:tr h="415014"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Итого: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1 661 200,66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1 544 916,38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116 284,28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8394381"/>
                  </a:ext>
                </a:extLst>
              </a:tr>
              <a:tr h="415014"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Всего по перечню: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5 546 560,00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5 158 300,00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388 260,00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367527"/>
                  </a:ext>
                </a:extLst>
              </a:tr>
            </a:tbl>
          </a:graphicData>
        </a:graphic>
      </p:graphicFrame>
      <p:sp>
        <p:nvSpPr>
          <p:cNvPr id="6" name="Объект 3">
            <a:extLst>
              <a:ext uri="{FF2B5EF4-FFF2-40B4-BE49-F238E27FC236}">
                <a16:creationId xmlns:a16="http://schemas.microsoft.com/office/drawing/2014/main" xmlns="" id="{C7D01761-781F-4D48-A6A6-11086C432B3A}"/>
              </a:ext>
            </a:extLst>
          </p:cNvPr>
          <p:cNvSpPr txBox="1">
            <a:spLocks/>
          </p:cNvSpPr>
          <p:nvPr/>
        </p:nvSpPr>
        <p:spPr>
          <a:xfrm>
            <a:off x="-87874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7" y="323181"/>
            <a:ext cx="9142603" cy="75899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возле водонапорной башни в г. Слюдянка по улице Советская 44, 44 А/1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335" y="1314337"/>
            <a:ext cx="5795210" cy="4848676"/>
          </a:xfrm>
        </p:spPr>
        <p:txBody>
          <a:bodyPr/>
          <a:lstStyle/>
          <a:p>
            <a:r>
              <a:rPr lang="ru-RU" b="1" dirty="0"/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0D3444-FFEF-4C5F-995B-C8F609274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9" y="1844183"/>
            <a:ext cx="3208297" cy="4812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D18FFB-E894-407C-98DD-AE3EDCFBC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5431" y="2435385"/>
            <a:ext cx="4729614" cy="35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495" y="419906"/>
            <a:ext cx="8002554" cy="7042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возле водонапорной башни в г. Слюдянка по улице Советская 44, 44 А/1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8364" y="1405289"/>
            <a:ext cx="5795210" cy="4848676"/>
          </a:xfrm>
        </p:spPr>
        <p:txBody>
          <a:bodyPr/>
          <a:lstStyle/>
          <a:p>
            <a:r>
              <a:rPr lang="ru-RU" b="1" dirty="0"/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06C635-B4A0-4DE2-8F64-33502F214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4" y="1848011"/>
            <a:ext cx="3612517" cy="47205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01AA16-51B8-43EA-BBD5-887AD5B73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2970" y="2434750"/>
            <a:ext cx="4724346" cy="35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355" y="432504"/>
            <a:ext cx="8219113" cy="67479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возле водонапорной башни в г. Слюдянка по улице Советская 44, 44 А/1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6374" y="1366787"/>
            <a:ext cx="5795210" cy="4848676"/>
          </a:xfrm>
        </p:spPr>
        <p:txBody>
          <a:bodyPr/>
          <a:lstStyle/>
          <a:p>
            <a:r>
              <a:rPr lang="ru-RU" b="1" dirty="0"/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F30C5D-F03B-4ADE-9310-AC8F8BDA8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4" y="2161991"/>
            <a:ext cx="5006285" cy="37554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ED2958-B11F-4402-9A53-34F916A80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1469" y="2502553"/>
            <a:ext cx="4588086" cy="34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995" y="293305"/>
            <a:ext cx="7975833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возле водонапорной башни в г. Слюдянка по улице Советская 44, 44 А/1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8663" y="1405289"/>
            <a:ext cx="5795210" cy="4848676"/>
          </a:xfrm>
        </p:spPr>
        <p:txBody>
          <a:bodyPr/>
          <a:lstStyle/>
          <a:p>
            <a:r>
              <a:rPr lang="ru-RU" b="1" dirty="0"/>
              <a:t>     ДО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B779D02-218C-464A-A2BB-A04E9D346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6" y="1914694"/>
            <a:ext cx="4621389" cy="4339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027183-1866-4616-9F1D-72994F4A8A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9822" y="2501570"/>
            <a:ext cx="4695007" cy="352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999" y="300804"/>
            <a:ext cx="8107960" cy="8572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возле водонапорной башни в г. Слюдянка по улице Советская 44, 44 А/1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9999" y="1366788"/>
            <a:ext cx="5795210" cy="4848676"/>
          </a:xfrm>
        </p:spPr>
        <p:txBody>
          <a:bodyPr/>
          <a:lstStyle/>
          <a:p>
            <a:r>
              <a:rPr lang="ru-RU" b="1" dirty="0"/>
              <a:t>ПОСЛЕ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85912" y="1405289"/>
            <a:ext cx="5443888" cy="4771675"/>
          </a:xfrm>
        </p:spPr>
        <p:txBody>
          <a:bodyPr/>
          <a:lstStyle/>
          <a:p>
            <a:r>
              <a:rPr lang="ru-RU" b="1" dirty="0"/>
              <a:t> ПОСЛЕ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F5EB687-8CEB-4EAD-A91D-B1D5612D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80" y="1899696"/>
            <a:ext cx="3345111" cy="44601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E970F3C-B2C7-4614-AA73-27392886A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9" y="2088858"/>
            <a:ext cx="5279198" cy="39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4830</TotalTime>
  <Words>713</Words>
  <Application>Microsoft Office PowerPoint</Application>
  <PresentationFormat>Экран (4:3)</PresentationFormat>
  <Paragraphs>150</Paragraphs>
  <Slides>23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   Народные инициативы 2019 год</vt:lpstr>
      <vt:lpstr>Презентация PowerPoint</vt:lpstr>
      <vt:lpstr>Презентация PowerPoint</vt:lpstr>
      <vt:lpstr>                                ПЕРЕЧЕНЬ ПРОЕКТОВ НАРОДНЫХ ИНИЦИАТИВ</vt:lpstr>
      <vt:lpstr>Благоустройство территории возле водонапорной башни в г. Слюдянка по улице Советская 44, 44 А/1</vt:lpstr>
      <vt:lpstr>Благоустройство территории возле водонапорной башни в г. Слюдянка по улице Советская 44, 44 А/1</vt:lpstr>
      <vt:lpstr>Благоустройство территории возле водонапорной башни в г. Слюдянка по улице Советская 44, 44 А/1</vt:lpstr>
      <vt:lpstr>Благоустройство территории возле водонапорной башни в г. Слюдянка по улице Советская 44, 44 А/1</vt:lpstr>
      <vt:lpstr>Благоустройство территории возле водонапорной башни в г. Слюдянка по улице Советская 44, 44 А/1</vt:lpstr>
      <vt:lpstr>Установка скейт- площадки в г. Слюдянке в парке «Перевал»</vt:lpstr>
      <vt:lpstr>Установка забора и входных металлических ворот в парке «Железнодорожник» в г. Слюдянке</vt:lpstr>
      <vt:lpstr>Установка забора и входных металлических ворот в парке «Железнодорожник» в г. Слюдянке</vt:lpstr>
      <vt:lpstr>Установка забора и входных металлических  ворот в г. Слюдянке в парке «Перевал»</vt:lpstr>
      <vt:lpstr>Благоустройство территории сквера по ул. Ленина в районе здания № 8А</vt:lpstr>
      <vt:lpstr>Благоустройство территории сквера по ул. Ленина в районе здания № 8А</vt:lpstr>
      <vt:lpstr>Благоустройство территории сквера по ул. Ленина в районе здания № 8А</vt:lpstr>
      <vt:lpstr>Благоустройство территории сквера по ул. Ленина в районе здания № 8А</vt:lpstr>
      <vt:lpstr>Приобретение детского игрового оборудования для установки в г. Слюдянке в парке «Железнодорожник»</vt:lpstr>
      <vt:lpstr>Дополнительные мероприятия перечня проектов народных инициатив на экономию, образовавшуюся в результате проведения аукционов</vt:lpstr>
      <vt:lpstr>Установка остановочных пунктов в г. Слюдянке</vt:lpstr>
      <vt:lpstr>Установка остановочных пунктов в г. Слюдянке</vt:lpstr>
      <vt:lpstr>Установка остановочных пунктов в г. Слюдянке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creator>Евгения Владимировна Криволапова</dc:creator>
  <cp:lastModifiedBy>Евгения Владимировна Криволапова</cp:lastModifiedBy>
  <cp:revision>275</cp:revision>
  <dcterms:created xsi:type="dcterms:W3CDTF">2014-05-13T06:08:19Z</dcterms:created>
  <dcterms:modified xsi:type="dcterms:W3CDTF">2020-01-30T06:52:24Z</dcterms:modified>
</cp:coreProperties>
</file>