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59" r:id="rId5"/>
    <p:sldId id="260" r:id="rId6"/>
    <p:sldId id="271" r:id="rId7"/>
    <p:sldId id="274" r:id="rId8"/>
    <p:sldId id="264" r:id="rId9"/>
    <p:sldId id="275" r:id="rId10"/>
    <p:sldId id="276" r:id="rId11"/>
    <p:sldId id="277" r:id="rId12"/>
    <p:sldId id="278" r:id="rId13"/>
    <p:sldId id="280" r:id="rId14"/>
    <p:sldId id="285" r:id="rId15"/>
    <p:sldId id="281" r:id="rId16"/>
    <p:sldId id="286" r:id="rId17"/>
    <p:sldId id="282" r:id="rId18"/>
    <p:sldId id="283" r:id="rId19"/>
    <p:sldId id="284" r:id="rId20"/>
    <p:sldId id="268" r:id="rId2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9BED1D-1B7C-86AA-319A-59C1695F0998}">
  <a:tblStyle styleId="{269BED1D-1B7C-86AA-319A-59C1695F0998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57" autoAdjust="0"/>
  </p:normalViewPr>
  <p:slideViewPr>
    <p:cSldViewPr>
      <p:cViewPr varScale="1">
        <p:scale>
          <a:sx n="114" d="100"/>
          <a:sy n="114" d="100"/>
        </p:scale>
        <p:origin x="30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5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2685208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8" y="249684"/>
            <a:ext cx="9144000" cy="5849014"/>
          </a:xfrm>
        </p:spPr>
        <p:txBody>
          <a:bodyPr vertOverflow="overflow" horzOverflow="clip" vert="horz" wrap="square" lIns="91440" tIns="45720" rIns="91440" bIns="45720" numCol="1" spcCol="0" rtlCol="0" fromWordArt="0" anchor="b" anchorCtr="0" forceAA="0" compatLnSpc="0">
            <a:noAutofit/>
          </a:bodyPr>
          <a:lstStyle>
            <a:lvl1pPr algn="ctr">
              <a:defRPr sz="6000"/>
            </a:lvl1pPr>
          </a:lstStyle>
          <a:p>
            <a:pPr>
              <a:defRPr/>
            </a:pPr>
            <a:r>
              <a:rPr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Отчет </a:t>
            </a:r>
            <a:r>
              <a:rPr lang="ru-RU"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о </a:t>
            </a:r>
            <a:r>
              <a:rPr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реализации мероприятий перечня проектов Народны</a:t>
            </a:r>
            <a:r>
              <a:rPr lang="ru-RU" sz="7200" b="1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х</a:t>
            </a:r>
            <a:r>
              <a:rPr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 инициатив </a:t>
            </a:r>
            <a:br>
              <a:rPr lang="ru-RU"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</a:br>
            <a:r>
              <a:rPr lang="ru-RU" sz="7200" b="1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за </a:t>
            </a:r>
            <a:r>
              <a:rPr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202</a:t>
            </a:r>
            <a:r>
              <a:rPr lang="ru-RU"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5</a:t>
            </a:r>
            <a:r>
              <a:rPr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 г</a:t>
            </a:r>
            <a:r>
              <a:rPr lang="ru-RU" sz="7200" b="1" i="0" dirty="0">
                <a:ln>
                  <a:gradFill>
                    <a:gsLst>
                      <a:gs pos="0">
                        <a:schemeClr val="accent2">
                          <a:lumMod val="50000"/>
                        </a:schemeClr>
                      </a:gs>
                      <a:gs pos="74000">
                        <a:schemeClr val="accent3">
                          <a:lumMod val="75000"/>
                        </a:schemeClr>
                      </a:gs>
                      <a:gs pos="83000">
                        <a:schemeClr val="accent2">
                          <a:lumMod val="75000"/>
                        </a:schemeClr>
                      </a:gs>
                      <a:gs pos="100000">
                        <a:schemeClr val="bg2">
                          <a:lumMod val="2500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bg2">
                        <a:lumMod val="2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  <a:latin typeface="Times New Roman"/>
                <a:ea typeface="Times New Roman"/>
                <a:cs typeface="Times New Roman"/>
              </a:rPr>
              <a:t>од</a:t>
            </a:r>
            <a:endParaRPr sz="7200" b="1" i="0" dirty="0"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74000">
                      <a:schemeClr val="accent3">
                        <a:lumMod val="75000"/>
                      </a:schemeClr>
                    </a:gs>
                    <a:gs pos="83000">
                      <a:schemeClr val="accent2">
                        <a:lumMod val="75000"/>
                      </a:schemeClr>
                    </a:gs>
                    <a:gs pos="100000">
                      <a:schemeClr val="bg2">
                        <a:lumMod val="2500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0">
                    <a:schemeClr val="accent2">
                      <a:lumMod val="50000"/>
                    </a:schemeClr>
                  </a:gs>
                  <a:gs pos="74000">
                    <a:schemeClr val="bg2">
                      <a:lumMod val="25000"/>
                    </a:schemeClr>
                  </a:gs>
                  <a:gs pos="83000">
                    <a:schemeClr val="accent2">
                      <a:lumMod val="50000"/>
                    </a:schemeClr>
                  </a:gs>
                  <a:gs pos="100000">
                    <a:schemeClr val="bg2">
                      <a:lumMod val="25000"/>
                    </a:schemeClr>
                  </a:gs>
                </a:gsLst>
                <a:lin ang="5400000" scaled="1"/>
              </a:gra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Объект 3"/>
          <p:cNvSpPr txBox="1"/>
          <p:nvPr/>
        </p:nvSpPr>
        <p:spPr bwMode="auto">
          <a:xfrm>
            <a:off x="64525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7D9AA2A-820A-4269-931F-2256F81D3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100739"/>
              </p:ext>
            </p:extLst>
          </p:nvPr>
        </p:nvGraphicFramePr>
        <p:xfrm>
          <a:off x="191344" y="188640"/>
          <a:ext cx="11809311" cy="6324415"/>
        </p:xfrm>
        <a:graphic>
          <a:graphicData uri="http://schemas.openxmlformats.org/drawingml/2006/table">
            <a:tbl>
              <a:tblPr firstRow="1" firstCol="1" bandRow="1">
                <a:tableStyleId>{269BED1D-1B7C-86AA-319A-59C1695F0998}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3197012698"/>
                    </a:ext>
                  </a:extLst>
                </a:gridCol>
                <a:gridCol w="4942448">
                  <a:extLst>
                    <a:ext uri="{9D8B030D-6E8A-4147-A177-3AD203B41FA5}">
                      <a16:colId xmlns:a16="http://schemas.microsoft.com/office/drawing/2014/main" val="4101046912"/>
                    </a:ext>
                  </a:extLst>
                </a:gridCol>
                <a:gridCol w="98186">
                  <a:extLst>
                    <a:ext uri="{9D8B030D-6E8A-4147-A177-3AD203B41FA5}">
                      <a16:colId xmlns:a16="http://schemas.microsoft.com/office/drawing/2014/main" val="1610897185"/>
                    </a:ext>
                  </a:extLst>
                </a:gridCol>
                <a:gridCol w="2987487">
                  <a:extLst>
                    <a:ext uri="{9D8B030D-6E8A-4147-A177-3AD203B41FA5}">
                      <a16:colId xmlns:a16="http://schemas.microsoft.com/office/drawing/2014/main" val="207732481"/>
                    </a:ext>
                  </a:extLst>
                </a:gridCol>
                <a:gridCol w="1711180">
                  <a:extLst>
                    <a:ext uri="{9D8B030D-6E8A-4147-A177-3AD203B41FA5}">
                      <a16:colId xmlns:a16="http://schemas.microsoft.com/office/drawing/2014/main" val="3643792548"/>
                    </a:ext>
                  </a:extLst>
                </a:gridCol>
                <a:gridCol w="1709970">
                  <a:extLst>
                    <a:ext uri="{9D8B030D-6E8A-4147-A177-3AD203B41FA5}">
                      <a16:colId xmlns:a16="http://schemas.microsoft.com/office/drawing/2014/main" val="2013256463"/>
                    </a:ext>
                  </a:extLst>
                </a:gridCol>
              </a:tblGrid>
              <a:tr h="472481">
                <a:tc rowSpan="2">
                  <a:txBody>
                    <a:bodyPr/>
                    <a:lstStyle/>
                    <a:p>
                      <a:pPr algn="ctr"/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Общий объем финансирования, руб.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В том числе за счет средств: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152861"/>
                  </a:ext>
                </a:extLst>
              </a:tr>
              <a:tr h="851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областного бюджета, руб.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местного бюджета, руб.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1448087124"/>
                  </a:ext>
                </a:extLst>
              </a:tr>
              <a:tr h="33516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Благоустройство парка "Перевал" в г. Слюдянке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12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3 760 621,00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3 422 164,89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>
                          <a:effectLst/>
                        </a:rPr>
                        <a:t>338 456,11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3338700068"/>
                  </a:ext>
                </a:extLst>
              </a:tr>
              <a:tr h="7087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Организация уличного освещения в г. Слюдянке (поставка светильников уличного освещения для ул. Парижской Коммуны)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579 600,00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527 435,97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52 164,03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3208494248"/>
                  </a:ext>
                </a:extLst>
              </a:tr>
              <a:tr h="140573">
                <a:tc v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Организация уличного освещения в г. Слюдянке (устройство освещения на ЗУ 38:25:010125:95)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1 150 381,38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1 046 846,99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103 534,39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3240795183"/>
                  </a:ext>
                </a:extLst>
              </a:tr>
              <a:tr h="4264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Организация уличного освещения в г. Слюдянке (устройство освещения на ЗУ 38:25:010125:95)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829327039"/>
                  </a:ext>
                </a:extLst>
              </a:tr>
              <a:tr h="190872">
                <a:tc v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Благоустройство территории (поставка и установка навигационных стел в г. Слюдянке)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870 000,00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791 699,95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78 300,05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2075233303"/>
                  </a:ext>
                </a:extLst>
              </a:tr>
              <a:tr h="37610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Благоустройство территории (поставка и установка навигационных стел в г. Слюдянке)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3288652947"/>
                  </a:ext>
                </a:extLst>
              </a:tr>
              <a:tr h="149661">
                <a:tc v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495 500,00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3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450 904,97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3">
                  <a:txBody>
                    <a:bodyPr/>
                    <a:lstStyle/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endParaRPr lang="en-US" sz="1500" b="1" dirty="0">
                        <a:effectLst/>
                      </a:endParaRPr>
                    </a:p>
                    <a:p>
                      <a:pPr algn="ctr"/>
                      <a:r>
                        <a:rPr lang="ru-RU" sz="1500" b="1" dirty="0">
                          <a:effectLst/>
                        </a:rPr>
                        <a:t>44 595,03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2440165929"/>
                  </a:ext>
                </a:extLst>
              </a:tr>
              <a:tr h="1089208"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756306"/>
                  </a:ext>
                </a:extLst>
              </a:tr>
              <a:tr h="32486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</a:rPr>
                        <a:t>Организация материально технического обеспечения МБУ «Центра спорта, культуры и досуга» (поставка товаров для нужд муниципального учреждения)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3862556030"/>
                  </a:ext>
                </a:extLst>
              </a:tr>
              <a:tr h="683251">
                <a:tc v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r>
                        <a:rPr lang="ru-RU" sz="1500" b="1">
                          <a:effectLst/>
                        </a:rPr>
                        <a:t>Организация материально технического обеспечения МБУ «Центра спорта, культуры и досуга» (поставка товаров для нужд муниципального учреждения)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1 168 403,62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>
                          <a:effectLst/>
                        </a:rPr>
                        <a:t>1 063 247,23</a:t>
                      </a:r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105 156,39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4192029701"/>
                  </a:ext>
                </a:extLst>
              </a:tr>
              <a:tr h="308958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ИТОГО: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rowSpan="2" hMerge="1">
                  <a:txBody>
                    <a:bodyPr/>
                    <a:lstStyle/>
                    <a:p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4055669642"/>
                  </a:ext>
                </a:extLst>
              </a:tr>
              <a:tr h="267106">
                <a:tc gridSpan="2" vMerge="1"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ИТОГО:</a:t>
                      </a:r>
                      <a:endParaRPr lang="ru-RU" sz="1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8 024 506,00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7 302 300,00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effectLst/>
                        </a:rPr>
                        <a:t>722 206,00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393" marR="36393" marT="0" marB="0"/>
                </a:tc>
                <a:extLst>
                  <a:ext uri="{0D108BD9-81ED-4DB2-BD59-A6C34878D82A}">
                    <a16:rowId xmlns:a16="http://schemas.microsoft.com/office/drawing/2014/main" val="40310895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799129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памятника СВО</a:t>
            </a:r>
          </a:p>
        </p:txBody>
      </p:sp>
      <p:sp>
        <p:nvSpPr>
          <p:cNvPr id="958561523" name="Объект 3"/>
          <p:cNvSpPr>
            <a:spLocks noGrp="1"/>
          </p:cNvSpPr>
          <p:nvPr>
            <p:ph sz="half" idx="2"/>
          </p:nvPr>
        </p:nvSpPr>
        <p:spPr bwMode="auto">
          <a:xfrm>
            <a:off x="5909911" y="1405287"/>
            <a:ext cx="5443887" cy="4771674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b="1" dirty="0"/>
              <a:t> 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0C05B-A90B-4704-AB53-52183C5E0DB5}"/>
              </a:ext>
            </a:extLst>
          </p:cNvPr>
          <p:cNvSpPr txBox="1"/>
          <p:nvPr/>
        </p:nvSpPr>
        <p:spPr>
          <a:xfrm>
            <a:off x="0" y="1208855"/>
            <a:ext cx="1171262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ДО                                                          ПОСЛЕ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66BD71-045A-49E2-82F5-F329E536DB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358824"/>
            <a:ext cx="3827365" cy="51031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54A837-305A-4A86-BFA0-E682B160A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9" y="1329230"/>
            <a:ext cx="3600400" cy="51031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43EB8F-D006-4B0E-9FD0-91F314ED4A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1329230"/>
            <a:ext cx="2841056" cy="510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7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799129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</a:p>
        </p:txBody>
      </p:sp>
      <p:sp>
        <p:nvSpPr>
          <p:cNvPr id="958561523" name="Объект 3"/>
          <p:cNvSpPr>
            <a:spLocks noGrp="1"/>
          </p:cNvSpPr>
          <p:nvPr>
            <p:ph sz="half" idx="2"/>
          </p:nvPr>
        </p:nvSpPr>
        <p:spPr bwMode="auto">
          <a:xfrm>
            <a:off x="5909911" y="1405287"/>
            <a:ext cx="5443887" cy="4771674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b="1" dirty="0"/>
              <a:t> 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0C05B-A90B-4704-AB53-52183C5E0DB5}"/>
              </a:ext>
            </a:extLst>
          </p:cNvPr>
          <p:cNvSpPr txBox="1"/>
          <p:nvPr/>
        </p:nvSpPr>
        <p:spPr>
          <a:xfrm>
            <a:off x="968745" y="1208855"/>
            <a:ext cx="1064315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                                                                      ПОСЛЕ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C1D966-D351-4D05-A53E-432727BC2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1775161"/>
            <a:ext cx="5553583" cy="41651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E394C-BD3E-4F37-9BEA-12FF272B5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58" y="1118957"/>
            <a:ext cx="4137924" cy="55172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499926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7" y="365124"/>
            <a:ext cx="10515600" cy="85728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8176389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8" y="1328284"/>
            <a:ext cx="5795208" cy="484867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</a:t>
            </a:r>
            <a:r>
              <a:rPr lang="ru-RU" b="1" dirty="0">
                <a:latin typeface="Times New Roman"/>
                <a:cs typeface="Times New Roman"/>
              </a:rPr>
              <a:t>ДО</a:t>
            </a:r>
            <a:endParaRPr dirty="0"/>
          </a:p>
        </p:txBody>
      </p:sp>
      <p:sp>
        <p:nvSpPr>
          <p:cNvPr id="933031189" name="Объект 3"/>
          <p:cNvSpPr>
            <a:spLocks noGrp="1"/>
          </p:cNvSpPr>
          <p:nvPr>
            <p:ph sz="half" idx="2"/>
          </p:nvPr>
        </p:nvSpPr>
        <p:spPr bwMode="auto">
          <a:xfrm>
            <a:off x="5909910" y="1405287"/>
            <a:ext cx="5443885" cy="477167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>
                <a:latin typeface="Times New Roman"/>
                <a:cs typeface="Times New Roman"/>
              </a:rPr>
              <a:t>ПОСЛЕ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F2425B-0BAB-4D0A-B6F2-AFDCFB028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1883614"/>
            <a:ext cx="5968303" cy="4476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1E5F52-70E7-468D-9D48-FE2FF6B5B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082204"/>
            <a:ext cx="4063380" cy="54178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499926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5" y="116632"/>
            <a:ext cx="10515600" cy="115212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  <a:endParaRPr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8176389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8" y="1328284"/>
            <a:ext cx="5795208" cy="484867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</a:t>
            </a:r>
            <a:r>
              <a:rPr lang="ru-RU" b="1" dirty="0">
                <a:latin typeface="Times New Roman"/>
                <a:cs typeface="Times New Roman"/>
              </a:rPr>
              <a:t>ДО</a:t>
            </a:r>
            <a:endParaRPr dirty="0"/>
          </a:p>
        </p:txBody>
      </p:sp>
      <p:sp>
        <p:nvSpPr>
          <p:cNvPr id="933031189" name="Объект 3"/>
          <p:cNvSpPr>
            <a:spLocks noGrp="1"/>
          </p:cNvSpPr>
          <p:nvPr>
            <p:ph sz="half" idx="2"/>
          </p:nvPr>
        </p:nvSpPr>
        <p:spPr bwMode="auto">
          <a:xfrm>
            <a:off x="5909910" y="1405287"/>
            <a:ext cx="5443885" cy="477167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>
                <a:latin typeface="Times New Roman"/>
                <a:cs typeface="Times New Roman"/>
              </a:rPr>
              <a:t>ПОСЛЕ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DC2F85-B687-48F7-AC91-CEA76176B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10" y="1874468"/>
            <a:ext cx="5918689" cy="44390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402219-8199-4345-899B-2F58A1091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124744"/>
            <a:ext cx="4135612" cy="551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56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799129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  <a:endParaRPr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8561523" name="Объект 3"/>
          <p:cNvSpPr>
            <a:spLocks noGrp="1"/>
          </p:cNvSpPr>
          <p:nvPr>
            <p:ph sz="half" idx="2"/>
          </p:nvPr>
        </p:nvSpPr>
        <p:spPr bwMode="auto">
          <a:xfrm>
            <a:off x="5909911" y="1405287"/>
            <a:ext cx="5443887" cy="4771674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r>
              <a:rPr lang="ru-RU" b="1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76D1D0-0E19-4B89-9DDB-68B621494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11" y="1872119"/>
            <a:ext cx="5958222" cy="44686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011653-092A-4DCF-852C-0D5488BC9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33" y="1052736"/>
            <a:ext cx="4234825" cy="5646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64152C-60ED-4ED1-9630-27F9A263E282}"/>
              </a:ext>
            </a:extLst>
          </p:cNvPr>
          <p:cNvSpPr txBox="1"/>
          <p:nvPr/>
        </p:nvSpPr>
        <p:spPr>
          <a:xfrm>
            <a:off x="736920" y="1343522"/>
            <a:ext cx="6096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</p:spTree>
    <p:extLst>
      <p:ext uri="{BB962C8B-B14F-4D97-AF65-F5344CB8AC3E}">
        <p14:creationId xmlns:p14="http://schemas.microsoft.com/office/powerpoint/2010/main" val="1814658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парка "Перевал" в г. Слюдянке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117" y="1118765"/>
            <a:ext cx="5517358" cy="50555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A147F2-EF48-4502-A85C-174DFE459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117" y="1588686"/>
            <a:ext cx="5715450" cy="443454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9503D1-CC92-46AC-BF02-7CBFAB5E3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89" y="1588686"/>
            <a:ext cx="6096528" cy="44345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уличного освещения в г. Слюдянке по улице Парижской Коммуны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39" y="1124744"/>
            <a:ext cx="5749743" cy="50555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E7DD6D-590E-4CA0-9C27-7A59957B9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542" y="1219103"/>
            <a:ext cx="4074543" cy="55252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C1E147-2818-4AD0-B74A-A58F434B2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60" y="1219104"/>
            <a:ext cx="4155926" cy="55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58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уличного освещения в г. Слюдянке 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вдоль набережной 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124744"/>
            <a:ext cx="5517358" cy="50555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7FFDFF-B1C0-4A2F-8EDE-75C9BC407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07" y="2006972"/>
            <a:ext cx="5827803" cy="43708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276242-1C7C-407D-9403-7ADE3EF2E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488" y="1399201"/>
            <a:ext cx="3096344" cy="524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уличного освещения в г. Слюдянке 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вдоль набережной 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1124744"/>
            <a:ext cx="5517358" cy="50555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58701C-1239-4D8D-9CA8-BED1051EE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854" y="1911836"/>
            <a:ext cx="5471698" cy="40118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BB01A8-D5B7-4ED1-9EC3-5F9908800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15" y="1911836"/>
            <a:ext cx="6153564" cy="401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9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поставка и установка навигационной стелы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124744"/>
            <a:ext cx="5517358" cy="50555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7C74C5-6227-4257-A2D0-A85BEA9B1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9" y="2041029"/>
            <a:ext cx="5755968" cy="43169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E2FB50-D2E4-403C-91E0-243F58AF32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996889"/>
            <a:ext cx="3168352" cy="55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9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411" y="1762726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1039680"/>
            <a:ext cx="6542696" cy="51372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69427B-1BE5-40F0-9F92-9831A7F07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54" y="1409123"/>
            <a:ext cx="4300766" cy="25968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367D71-B8F1-4FFD-BDD9-E103A7169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937" y="1409122"/>
            <a:ext cx="4637366" cy="26076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920817-45D8-4BDA-8300-E52959B80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854" y="4173546"/>
            <a:ext cx="4300766" cy="25238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910545-97DA-4533-973A-AC1B5D6F1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6083" y="4173645"/>
            <a:ext cx="4598754" cy="2589327"/>
          </a:xfrm>
          <a:prstGeom prst="rect">
            <a:avLst/>
          </a:prstGeom>
        </p:spPr>
      </p:pic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ECFC2E87-89F7-4435-AF0D-39BA3AAF33D8}"/>
              </a:ext>
            </a:extLst>
          </p:cNvPr>
          <p:cNvSpPr/>
          <p:nvPr/>
        </p:nvSpPr>
        <p:spPr>
          <a:xfrm>
            <a:off x="10062307" y="2464998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1D8F56E-E5E4-45D7-841C-C653E9264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963" y="975539"/>
            <a:ext cx="5749743" cy="5265562"/>
          </a:xfrm>
          <a:prstGeom prst="rect">
            <a:avLst/>
          </a:prstGeom>
        </p:spPr>
      </p:pic>
      <p:sp>
        <p:nvSpPr>
          <p:cNvPr id="15" name="Стрелка: влево 14">
            <a:extLst>
              <a:ext uri="{FF2B5EF4-FFF2-40B4-BE49-F238E27FC236}">
                <a16:creationId xmlns:a16="http://schemas.microsoft.com/office/drawing/2014/main" id="{24886617-23F4-4DA6-9FF6-7E3DC6AF9F18}"/>
              </a:ext>
            </a:extLst>
          </p:cNvPr>
          <p:cNvSpPr/>
          <p:nvPr/>
        </p:nvSpPr>
        <p:spPr bwMode="auto">
          <a:xfrm>
            <a:off x="10046695" y="5598963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1145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</a:r>
            <a:endParaRPr lang="ru-RU" sz="2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908720"/>
            <a:ext cx="5749743" cy="52655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44" y="908720"/>
            <a:ext cx="6237438" cy="52715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F1EA73-FE13-42D9-B025-EC0E083B1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1412776"/>
            <a:ext cx="4007183" cy="24898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A73699-D15F-4623-8510-EC99DD2C6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1207" y="1412775"/>
            <a:ext cx="4504910" cy="25325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FF98BC-2CE7-4820-8815-4B596A8BC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9174" y="4035452"/>
            <a:ext cx="4049473" cy="25354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47149A-B0C8-4D22-990C-36660FD75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6474" y="4049516"/>
            <a:ext cx="4504910" cy="2535427"/>
          </a:xfrm>
          <a:prstGeom prst="rect">
            <a:avLst/>
          </a:prstGeom>
        </p:spPr>
      </p:pic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793A34FA-775A-44D9-8D6F-38A4C4965C06}"/>
              </a:ext>
            </a:extLst>
          </p:cNvPr>
          <p:cNvSpPr/>
          <p:nvPr/>
        </p:nvSpPr>
        <p:spPr bwMode="auto">
          <a:xfrm>
            <a:off x="10128448" y="2780928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13" name="Стрелка: влево 12">
            <a:extLst>
              <a:ext uri="{FF2B5EF4-FFF2-40B4-BE49-F238E27FC236}">
                <a16:creationId xmlns:a16="http://schemas.microsoft.com/office/drawing/2014/main" id="{63E63341-5084-4BE4-9788-DC0EC0B50B1C}"/>
              </a:ext>
            </a:extLst>
          </p:cNvPr>
          <p:cNvSpPr/>
          <p:nvPr/>
        </p:nvSpPr>
        <p:spPr bwMode="auto">
          <a:xfrm>
            <a:off x="10054187" y="5313517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21697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1124744"/>
            <a:ext cx="6309446" cy="50555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DEBE28-D374-44C0-AFB0-CF54A13AA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7" y="1425948"/>
            <a:ext cx="4464497" cy="26146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73656-2C41-454C-BF47-43F036151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1208" y="1425948"/>
            <a:ext cx="4696343" cy="26146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FBF549-2AF8-4865-B214-B9B07F4F5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49" y="4138305"/>
            <a:ext cx="4468796" cy="26146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4743FB-9E76-468D-90B2-F72A87CD6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5619" y="4118697"/>
            <a:ext cx="4691932" cy="2639212"/>
          </a:xfrm>
          <a:prstGeom prst="rect">
            <a:avLst/>
          </a:prstGeom>
        </p:spPr>
      </p:pic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5F706CD2-A25E-4370-9AB6-52EA239809DB}"/>
              </a:ext>
            </a:extLst>
          </p:cNvPr>
          <p:cNvSpPr/>
          <p:nvPr/>
        </p:nvSpPr>
        <p:spPr bwMode="auto">
          <a:xfrm>
            <a:off x="9719177" y="2737880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  <p:sp>
        <p:nvSpPr>
          <p:cNvPr id="13" name="Стрелка: влево 12">
            <a:extLst>
              <a:ext uri="{FF2B5EF4-FFF2-40B4-BE49-F238E27FC236}">
                <a16:creationId xmlns:a16="http://schemas.microsoft.com/office/drawing/2014/main" id="{2D0C6B12-AE64-47E0-84D5-BD3AA1910B03}"/>
              </a:ext>
            </a:extLst>
          </p:cNvPr>
          <p:cNvSpPr/>
          <p:nvPr/>
        </p:nvSpPr>
        <p:spPr bwMode="auto">
          <a:xfrm>
            <a:off x="9719176" y="5500327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72776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D34C38-CCA6-4EFA-95FF-0723E0A7C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324" y="4051765"/>
            <a:ext cx="4538782" cy="2552791"/>
          </a:xfrm>
          <a:prstGeom prst="rect">
            <a:avLst/>
          </a:prstGeom>
        </p:spPr>
      </p:pic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936" y="1124744"/>
            <a:ext cx="6309446" cy="5055517"/>
          </a:xfrm>
          <a:prstGeom prst="rect">
            <a:avLst/>
          </a:prstGeom>
        </p:spPr>
      </p:pic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5F706CD2-A25E-4370-9AB6-52EA239809DB}"/>
              </a:ext>
            </a:extLst>
          </p:cNvPr>
          <p:cNvSpPr/>
          <p:nvPr/>
        </p:nvSpPr>
        <p:spPr bwMode="auto">
          <a:xfrm>
            <a:off x="9719177" y="2737880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</a:endParaRPr>
          </a:p>
        </p:txBody>
      </p:sp>
      <p:sp>
        <p:nvSpPr>
          <p:cNvPr id="13" name="Стрелка: влево 12">
            <a:extLst>
              <a:ext uri="{FF2B5EF4-FFF2-40B4-BE49-F238E27FC236}">
                <a16:creationId xmlns:a16="http://schemas.microsoft.com/office/drawing/2014/main" id="{2D0C6B12-AE64-47E0-84D5-BD3AA1910B03}"/>
              </a:ext>
            </a:extLst>
          </p:cNvPr>
          <p:cNvSpPr/>
          <p:nvPr/>
        </p:nvSpPr>
        <p:spPr bwMode="auto">
          <a:xfrm>
            <a:off x="9383331" y="5491381"/>
            <a:ext cx="530511" cy="232929"/>
          </a:xfrm>
          <a:prstGeom prst="lef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BE2004-3E48-4FCF-AE62-03A7E2DD0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0411" y="1508398"/>
            <a:ext cx="4372081" cy="24589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54EEEE-2F42-4181-A13E-0A744E775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806" y="4068415"/>
            <a:ext cx="4336130" cy="25136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F993A-E539-4929-8685-A3007AF2E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806" y="1543417"/>
            <a:ext cx="4286648" cy="24517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A20CF1-98BA-4554-91D4-A42BAEB058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1940" y="2702562"/>
            <a:ext cx="548688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70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материально технического обеспечения МБУ «ЦСКД»</a:t>
            </a:r>
            <a:br>
              <a:rPr lang="ru-RU" sz="2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замена фанеры на скейт-площадке</a:t>
            </a: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DE8573-7616-467F-9150-3A20E5B1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37" y="1124744"/>
            <a:ext cx="5749743" cy="50495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2C4C3-3227-4DD8-9BFF-E3DAB2B7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124744"/>
            <a:ext cx="5517358" cy="50555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E6A755-24AC-4613-A4A7-525860B8C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216" y="1328286"/>
            <a:ext cx="3313582" cy="52690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0E9BEC-9138-453D-AD83-79B37415B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53" y="1328286"/>
            <a:ext cx="4841845" cy="526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04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материально технического обеспечения МБУ «ЦСКД»</a:t>
            </a:r>
            <a:b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5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тканевых консолей и растяжки на 9 мая.</a:t>
            </a:r>
            <a:br>
              <a:rPr kumimoji="0" lang="ru-RU" sz="25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A8F0A-1FD5-40B5-B267-81DF08C6A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951352"/>
            <a:ext cx="4201906" cy="56025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30DCC9-FD35-46DF-B81A-34E6DFE06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951353"/>
            <a:ext cx="3960440" cy="560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74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013679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8572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материально технического обеспечения МБУ «ЦСКД»</a:t>
            </a:r>
            <a:b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коньки для проката и футбольные ворота.</a:t>
            </a:r>
            <a:br>
              <a:rPr kumimoji="0" lang="ru-RU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442890" name="Объект 2"/>
          <p:cNvSpPr>
            <a:spLocks noGrp="1"/>
          </p:cNvSpPr>
          <p:nvPr>
            <p:ph sz="half" idx="1"/>
          </p:nvPr>
        </p:nvSpPr>
        <p:spPr bwMode="auto">
          <a:xfrm>
            <a:off x="224589" y="1328286"/>
            <a:ext cx="5795209" cy="48486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b="1" dirty="0"/>
              <a:t>     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58BF60-8FA9-4326-8466-6806EDAFC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7" y="1736399"/>
            <a:ext cx="5184576" cy="40324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AF7B7C-A6AF-471F-A166-0130913F4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942" y="980728"/>
            <a:ext cx="3840427" cy="28803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608A7B-009B-48BC-87B0-1B2A93318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984" y="2188269"/>
            <a:ext cx="3307426" cy="44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66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3">
                <a:lumMod val="75000"/>
              </a:schemeClr>
            </a:gs>
            <a:gs pos="16380">
              <a:schemeClr val="accent2">
                <a:lumMod val="40000"/>
                <a:lumOff val="60000"/>
              </a:schemeClr>
            </a:gs>
            <a:gs pos="45000">
              <a:srgbClr val="BF9A80"/>
            </a:gs>
            <a:gs pos="30000">
              <a:schemeClr val="accent2">
                <a:lumMod val="60000"/>
                <a:lumOff val="4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639503" y="766812"/>
            <a:ext cx="9144000" cy="4729212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7000" b="1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latin typeface="Times New Roman"/>
                <a:cs typeface="Times New Roman"/>
              </a:rPr>
              <a:t>Благодарю за внимание!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3197</TotalTime>
  <Words>504</Words>
  <Application>Microsoft Office PowerPoint</Application>
  <DocSecurity>0</DocSecurity>
  <PresentationFormat>Широкоэкранный</PresentationFormat>
  <Paragraphs>103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Blank</vt:lpstr>
      <vt:lpstr>Отчет о реализации мероприятий перечня проектов Народных инициатив  за 2025 год</vt:lpstr>
      <vt:lpstr>Презентация PowerPoint</vt:lpstr>
      <vt:lpstr>Благоустройство парка "Перевал" в г. Слюдянке Установка памятника СВО</vt:lpstr>
      <vt:lpstr>Благоустройство парка "Перевал" в г. Слюдянке</vt:lpstr>
      <vt:lpstr>Благоустройство парка "Перевал" в г. Слюдянке</vt:lpstr>
      <vt:lpstr>Благоустройство парка "Перевал" в г. Слюдянке</vt:lpstr>
      <vt:lpstr>Благоустройство парка "Перевал" в г. Слюдянке</vt:lpstr>
      <vt:lpstr>Благоустройство парка "Перевал" в г. Слюдянке</vt:lpstr>
      <vt:lpstr>Организация уличного освещения в г. Слюдянке по улице Парижской Коммуны</vt:lpstr>
      <vt:lpstr>Организация уличного освещения в г. Слюдянке  вдоль набережной </vt:lpstr>
      <vt:lpstr>Организация уличного освещения в г. Слюдянке  вдоль набережной </vt:lpstr>
      <vt:lpstr>поставка и установка навигационной стелы</vt:lpstr>
      <vt:lpstr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vt:lpstr>
      <vt:lpstr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vt:lpstr>
      <vt:lpstr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vt:lpstr>
      <vt:lpstr>Благоустройство территории (поставка оборудования для детских площадок по улицам: Парижской Коммуны 80-82, Школьная 12, Фрунзе 5Б, Ленина 3Б, Амбулаторная 10, Менделеева 19).</vt:lpstr>
      <vt:lpstr>Организация материально технического обеспечения МБУ «ЦСКД» Частичная замена фанеры на скейт-площадке</vt:lpstr>
      <vt:lpstr>Организация материально технического обеспечения МБУ «ЦСКД» Приобретение тканевых консолей и растяжки на 9 мая. </vt:lpstr>
      <vt:lpstr>Организация материально технического обеспечения МБУ «ЦСКД» Приобретены коньки для проката и футбольные ворота. </vt:lpstr>
      <vt:lpstr>Благодарю за внимание!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Народные инициативы 2014 год</dc:title>
  <dc:subject/>
  <dc:creator>Евгения Владимировна Криволапова</dc:creator>
  <cp:keywords/>
  <dc:description/>
  <cp:lastModifiedBy>Криволапова Евгения Владимировна</cp:lastModifiedBy>
  <cp:revision>397</cp:revision>
  <dcterms:created xsi:type="dcterms:W3CDTF">2014-05-13T06:08:19Z</dcterms:created>
  <dcterms:modified xsi:type="dcterms:W3CDTF">2026-01-29T06:41:44Z</dcterms:modified>
  <cp:category/>
  <dc:identifier/>
  <cp:contentStatus/>
  <dc:language/>
  <cp:version/>
</cp:coreProperties>
</file>