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2" r:id="rId3"/>
    <p:sldId id="293" r:id="rId4"/>
    <p:sldId id="295" r:id="rId5"/>
    <p:sldId id="257" r:id="rId6"/>
    <p:sldId id="268" r:id="rId7"/>
    <p:sldId id="259" r:id="rId8"/>
    <p:sldId id="260" r:id="rId9"/>
    <p:sldId id="261" r:id="rId10"/>
    <p:sldId id="276" r:id="rId11"/>
    <p:sldId id="270" r:id="rId12"/>
    <p:sldId id="296" r:id="rId13"/>
    <p:sldId id="302" r:id="rId14"/>
    <p:sldId id="303" r:id="rId15"/>
    <p:sldId id="304" r:id="rId16"/>
    <p:sldId id="305" r:id="rId17"/>
    <p:sldId id="297" r:id="rId18"/>
    <p:sldId id="306" r:id="rId19"/>
    <p:sldId id="307" r:id="rId20"/>
    <p:sldId id="308" r:id="rId21"/>
    <p:sldId id="309" r:id="rId22"/>
    <p:sldId id="310" r:id="rId23"/>
    <p:sldId id="311" r:id="rId24"/>
    <p:sldId id="313" r:id="rId25"/>
    <p:sldId id="312" r:id="rId26"/>
    <p:sldId id="314" r:id="rId27"/>
    <p:sldId id="315" r:id="rId28"/>
    <p:sldId id="300" r:id="rId29"/>
    <p:sldId id="317" r:id="rId30"/>
    <p:sldId id="316" r:id="rId31"/>
    <p:sldId id="298" r:id="rId32"/>
    <p:sldId id="299" r:id="rId33"/>
    <p:sldId id="274" r:id="rId34"/>
    <p:sldId id="280" r:id="rId35"/>
    <p:sldId id="294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6433" autoAdjust="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2.1389347249456225E-3"/>
                  <c:y val="-2.2448339869207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585566613272244E-2"/>
                  <c:y val="-2.6822533797109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6296296296296424E-3"/>
                  <c:y val="-5.612065321788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7178</c:v>
                </c:pt>
                <c:pt idx="1">
                  <c:v>377.8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 (+33,4 %)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2592592592592934E-3"/>
                  <c:y val="-1.6836195965366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8416859221317668E-3"/>
                  <c:y val="-4.48134787946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9576.2999999999993</c:v>
                </c:pt>
                <c:pt idx="1">
                  <c:v>504.02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 (-33,6 %)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2796423055739846E-2"/>
                  <c:y val="-3.837719077351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862294845904165E-2"/>
                  <c:y val="-7.1637422777235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6361.7</c:v>
                </c:pt>
                <c:pt idx="1">
                  <c:v>334.83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 (-33 %)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263487160657644E-2"/>
                  <c:y val="-8.1871340316840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125782006561806E-2"/>
                  <c:y val="-0.1304824486299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Лист1!$E$2:$E$3</c:f>
              <c:numCache>
                <c:formatCode>0.00</c:formatCode>
                <c:ptCount val="2"/>
                <c:pt idx="0">
                  <c:v>4270.8</c:v>
                </c:pt>
                <c:pt idx="1">
                  <c:v>474.53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 (-7,4%)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429706890453168E-2"/>
                  <c:y val="-3.8377190773518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99606537328045"/>
                      <c:h val="7.413204090504899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2452160170500494E-2"/>
                  <c:y val="-0.1125730929356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3954.8</c:v>
                </c:pt>
                <c:pt idx="1">
                  <c:v>697.9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2017 (-1,8%)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58688453771268E-2"/>
                  <c:y val="-9.4663737241346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7254544800007263E-2"/>
                  <c:y val="-3.0701752618815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3882.9</c:v>
                </c:pt>
                <c:pt idx="1">
                  <c:v>685.2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2398136"/>
        <c:axId val="282396568"/>
        <c:axId val="0"/>
      </c:bar3DChart>
      <c:catAx>
        <c:axId val="282398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2396568"/>
        <c:crosses val="autoZero"/>
        <c:auto val="1"/>
        <c:lblAlgn val="ctr"/>
        <c:lblOffset val="100"/>
        <c:noMultiLvlLbl val="0"/>
      </c:catAx>
      <c:valAx>
        <c:axId val="282396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23981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5972421606781457"/>
          <c:w val="0.96403410528377409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31743580328822E-2"/>
                  <c:y val="-5.6286546467827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8954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7263409078421191E-3"/>
                  <c:y val="-9.4085762646442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7555.8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2592768029242777E-3"/>
                  <c:y val="-6.288883346636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10080.32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4194634583609773E-2"/>
                  <c:y val="-6.907894339233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6696.53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128762793445267E-2"/>
                  <c:y val="-6.65204640074329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4745.33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5988076852466058E-2"/>
                  <c:y val="-5.6286546467827873E-2"/>
                </c:manualLayout>
              </c:layout>
              <c:tx>
                <c:rich>
                  <a:bodyPr/>
                  <a:lstStyle/>
                  <a:p>
                    <a:fld id="{18713735-8FC2-4DF6-B3BF-F6D6F68D57D1}" type="VALUE">
                      <a:rPr lang="en-US" sz="2400" b="1" dirty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4652.7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7386288380336075E-2"/>
                  <c:y val="-5.3728067082926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4568.1000000000004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2397744"/>
        <c:axId val="282395784"/>
        <c:axId val="0"/>
      </c:bar3DChart>
      <c:catAx>
        <c:axId val="282397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2395784"/>
        <c:crosses val="autoZero"/>
        <c:auto val="1"/>
        <c:lblAlgn val="ctr"/>
        <c:lblOffset val="100"/>
        <c:noMultiLvlLbl val="0"/>
      </c:catAx>
      <c:valAx>
        <c:axId val="282395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23977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598943805620506"/>
          <c:y val="0.85972421606781457"/>
          <c:w val="0.59870008533201757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5DB3C-AEC0-4FD5-AA43-5ED62FCFFF6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106B-DE2E-4955-AD8B-CB9E96DDF5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8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1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6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0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8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6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16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1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8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45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5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9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6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9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8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C2E74-B8D1-436B-B9B7-FEB8EDBBC15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0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>
            <a:noAutofit/>
          </a:bodyPr>
          <a:lstStyle/>
          <a:p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2017 год</a:t>
            </a:r>
            <a:endParaRPr lang="ru-RU" sz="10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6377" cy="866909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Советской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" y="1232033"/>
            <a:ext cx="4515452" cy="550565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9" y="1232032"/>
            <a:ext cx="4870383" cy="5505651"/>
          </a:xfrm>
        </p:spPr>
      </p:pic>
    </p:spTree>
    <p:extLst>
      <p:ext uri="{BB962C8B-B14F-4D97-AF65-F5344CB8AC3E}">
        <p14:creationId xmlns:p14="http://schemas.microsoft.com/office/powerpoint/2010/main" val="12962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2132"/>
            <a:ext cx="10515600" cy="87589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Советской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2" y="911584"/>
            <a:ext cx="4812630" cy="582364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00" y="996074"/>
            <a:ext cx="5139890" cy="5739154"/>
          </a:xfrm>
        </p:spPr>
      </p:pic>
    </p:spTree>
    <p:extLst>
      <p:ext uri="{BB962C8B-B14F-4D97-AF65-F5344CB8AC3E}">
        <p14:creationId xmlns:p14="http://schemas.microsoft.com/office/powerpoint/2010/main" val="3259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6"/>
            <a:ext cx="10875745" cy="972892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Советской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947" y="1540042"/>
            <a:ext cx="5890853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309034"/>
            <a:ext cx="5780773" cy="486793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71" y="1100755"/>
            <a:ext cx="4672381" cy="558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5" y="1100755"/>
            <a:ext cx="4553433" cy="558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6"/>
            <a:ext cx="10875745" cy="972892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Советской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947" y="1540042"/>
            <a:ext cx="5890853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309034"/>
            <a:ext cx="5780773" cy="486793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22" y="994397"/>
            <a:ext cx="4546222" cy="57282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4" y="994397"/>
            <a:ext cx="4491548" cy="57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875745" cy="118390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</a:t>
            </a:r>
            <a:r>
              <a:rPr lang="ru-RU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947" y="1540042"/>
            <a:ext cx="5890853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309034"/>
            <a:ext cx="5780773" cy="486793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01" y="1043112"/>
            <a:ext cx="4436043" cy="5630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83" y="1088955"/>
            <a:ext cx="4430444" cy="55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6"/>
            <a:ext cx="10875745" cy="972892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</a:t>
            </a:r>
            <a:r>
              <a:rPr lang="ru-RU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947" y="1540042"/>
            <a:ext cx="5890853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309034"/>
            <a:ext cx="5780773" cy="486793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78" y="978142"/>
            <a:ext cx="4475948" cy="5760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" y="2014035"/>
            <a:ext cx="6568324" cy="47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44379"/>
            <a:ext cx="10875745" cy="1039529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</a:t>
            </a:r>
            <a:r>
              <a:rPr lang="ru-RU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947" y="1540042"/>
            <a:ext cx="5890853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309034"/>
            <a:ext cx="5780773" cy="486793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47" y="1183908"/>
            <a:ext cx="4551346" cy="5548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6" y="1183908"/>
            <a:ext cx="4358212" cy="55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сквера по улице Фрунзе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" y="1694046"/>
            <a:ext cx="5812450" cy="4687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74" y="1694047"/>
            <a:ext cx="6081957" cy="468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сквера по улице Фрунзе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12" y="1691640"/>
            <a:ext cx="6169795" cy="4759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" y="1691640"/>
            <a:ext cx="5769939" cy="47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сквера по улице Фрунзе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7" y="1650732"/>
            <a:ext cx="6083166" cy="4721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" y="1623034"/>
            <a:ext cx="5745075" cy="47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939056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26727" y="479815"/>
            <a:ext cx="8206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проекта народных инициатив,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 с прошлыми периодами, тыс. руб. в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сквера по улице Фрунзе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76" y="1732497"/>
            <a:ext cx="5925954" cy="4687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" y="1732497"/>
            <a:ext cx="5942799" cy="468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2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крыльца в библиотеке семейного чтения в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ул. Фрунзе 8А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7" y="1549666"/>
            <a:ext cx="5668211" cy="4957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21" y="1549666"/>
            <a:ext cx="6089182" cy="495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4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сквера по улице Фрунзе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1" y="1597792"/>
            <a:ext cx="6094765" cy="4803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3" y="1597792"/>
            <a:ext cx="5639334" cy="480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помещения для проведения праздников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СДК "Волна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" y="1637035"/>
            <a:ext cx="5651633" cy="4946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54" y="1637035"/>
            <a:ext cx="6085973" cy="49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помещения для проведения праздников 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СДК "Волна"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8" y="1657902"/>
            <a:ext cx="5627570" cy="4887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69" y="1657901"/>
            <a:ext cx="6041457" cy="488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7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помещения для проведения праздников 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СДК "Волна"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12" y="1704849"/>
            <a:ext cx="6054290" cy="4772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" y="1704849"/>
            <a:ext cx="5755908" cy="47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Пакгаузный (4а, 4б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1" y="1780673"/>
            <a:ext cx="5723824" cy="4783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24" y="1780673"/>
            <a:ext cx="5945203" cy="47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пер. Пакгаузный (4а, 4б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03" y="1238394"/>
            <a:ext cx="4397943" cy="5374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59" y="1238394"/>
            <a:ext cx="4523873" cy="537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773" y="888520"/>
            <a:ext cx="10368951" cy="4701396"/>
          </a:xfrm>
        </p:spPr>
        <p:txBody>
          <a:bodyPr>
            <a:normAutofit fontScale="90000"/>
            <a:scene3d>
              <a:camera prst="orthographicFront"/>
              <a:lightRig rig="sunset" dir="t"/>
            </a:scene3d>
            <a:sp3d extrusionH="57150" prstMaterial="metal">
              <a:bevelT w="57150" h="38100" prst="hardEdge"/>
              <a:bevelB w="50800" h="38100" prst="riblet"/>
            </a:sp3d>
          </a:bodyPr>
          <a:lstStyle/>
          <a:p>
            <a:r>
              <a:rPr lang="ru-RU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мероприятия перечня проектов народных инициатив на экономию, образовавшуюся в результате проведения аукционов</a:t>
            </a:r>
            <a:endParaRPr lang="ru-RU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39" y="211017"/>
            <a:ext cx="11348184" cy="115577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в </a:t>
            </a:r>
            <a:r>
              <a:rPr lang="ru-RU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Фрунзе </a:t>
            </a:r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дома № 14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452" y="1540042"/>
            <a:ext cx="5930348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540042"/>
            <a:ext cx="5334000" cy="463692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" y="2023662"/>
            <a:ext cx="5858961" cy="4454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87" y="2023662"/>
            <a:ext cx="5999748" cy="44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349874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89602" y="479815"/>
            <a:ext cx="8280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проектов народных инициатив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областной и местный бюджеты, тыс. руб. в год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1106752" cy="94401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в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Фрунзе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дома № 14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9515" y="1347537"/>
            <a:ext cx="5900285" cy="4829426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347537"/>
            <a:ext cx="5334000" cy="482942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1912906"/>
            <a:ext cx="6019895" cy="4456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4" y="1912906"/>
            <a:ext cx="5732646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39" y="211017"/>
            <a:ext cx="11348184" cy="115577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в </a:t>
            </a:r>
            <a:r>
              <a:rPr lang="ru-RU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Фрунзе </a:t>
            </a:r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дома № 14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452" y="1540042"/>
            <a:ext cx="5930348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540042"/>
            <a:ext cx="5334000" cy="463692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6" y="2030929"/>
            <a:ext cx="5533520" cy="4146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88" y="2030929"/>
            <a:ext cx="6006164" cy="41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1106752" cy="94401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в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Фрунзе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дома № 14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9515" y="1347537"/>
            <a:ext cx="5900285" cy="4829426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347537"/>
            <a:ext cx="5334000" cy="482942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5" y="1780673"/>
            <a:ext cx="5790397" cy="4745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80" y="1780672"/>
            <a:ext cx="6004324" cy="47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5"/>
            <a:ext cx="11193379" cy="94401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и оформление уличной каркасной ели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983" y="1337912"/>
            <a:ext cx="5884817" cy="483905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17406" y="1337912"/>
            <a:ext cx="5636394" cy="483905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83" y="1155032"/>
            <a:ext cx="4350619" cy="5563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29" y="1155032"/>
            <a:ext cx="4857549" cy="55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1241889" cy="110690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и оформление уличной каркасной ели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3" y="1183907"/>
            <a:ext cx="5228700" cy="5435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42" y="1183908"/>
            <a:ext cx="5091173" cy="54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7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1528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8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ПРОЕКТОВ НАРОДНЫХ ИНИЦИАТИВ</a:t>
            </a:r>
            <a:endParaRPr lang="ru-RU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284782"/>
              </p:ext>
            </p:extLst>
          </p:nvPr>
        </p:nvGraphicFramePr>
        <p:xfrm>
          <a:off x="255373" y="924023"/>
          <a:ext cx="11582400" cy="5786083"/>
        </p:xfrm>
        <a:graphic>
          <a:graphicData uri="http://schemas.openxmlformats.org/drawingml/2006/table">
            <a:tbl>
              <a:tblPr/>
              <a:tblGrid>
                <a:gridCol w="486032"/>
                <a:gridCol w="4415481"/>
                <a:gridCol w="707093"/>
                <a:gridCol w="1180703"/>
                <a:gridCol w="1214437"/>
                <a:gridCol w="1206003"/>
                <a:gridCol w="2372651"/>
              </a:tblGrid>
              <a:tr h="3037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мероприятия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Срок реализации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Объем финансирования - всего, руб.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 том числе из: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Пункт </a:t>
                      </a:r>
                      <a:b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статьи Федерального закона от 6 октября 2003 года  № 131-ФЗ «Об общих принципах организации местного самоуправления в Российской Федерации»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0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областного бюджета, руб.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местного        бюджета, руб.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5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Устройство тротуаров по ул. Советская: от дома № 21 до дома № 23, от дома № 25 до дома № 27 (вдоль бани), от дома № 38 до дома № 44 (жилой дом), от дома № 50 до дома № 58 (от магазина Альянс до сада №1);  от дома № 116 по ул. Ленина до дома № 1 по ул. Пушкина (вдоль Парижской Коммуны по обеим сторонам)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до 30 декабря 2017 года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1 585 033,25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1 347 278,17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237 755,08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14.1.5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Благоустройство территории по ул. Фрунзе напротив дома № 8 (асфальтирование территории, 4 скамьи, 4 фонаря)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992 773,65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843 857,54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148 916,11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14.1.19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Ремонт крыльца в библиотеке семейного чтения в г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 Слюдянке </a:t>
                      </a: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по ул. Фрунзе 8А (покрытие плиткой, установка перил, формирование клумбы, подвоз земли)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226 313,60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192 366,55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33 947,05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Ремонт помещения для проведения праздников в СДК "Волна" (ремонт стен, пола, потолка, отопление)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387 820,30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329 647,23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58 173,07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Благоустройство придомовой территории пер. Пакгаузный (4а, 4б). Планировка, установка трубы, восстановление асфальта после работ (40 лет октября).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246 894,32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209 860,16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37 034,16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14.1.19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ИТОГО: </a:t>
                      </a:r>
                      <a:r>
                        <a:rPr lang="ru-RU" sz="1200" b="1" i="0" u="none" strike="noStrike">
                          <a:solidFill>
                            <a:srgbClr val="C0C0C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3 438 835,12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2 923 009,65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515 825,47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56" marR="4956" marT="49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08">
                <a:tc gridSpan="7"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Дополнительные мероприятия: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Благоустройство сквера в г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 Слюдянке </a:t>
                      </a: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по ул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 Фрунзе </a:t>
                      </a: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в районе дома № 14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до 30 декабря 2017 года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577 256,00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490 667,57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86 588,43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14.1.19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Приобретение уличной каркасной ели и новогоднего оформления ели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551 655,31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468 906,99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82 748,32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14.1.15.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0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1 128 911,31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959 574,56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169 336,75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715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ИТОГО:  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4 567 746,43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3 882 584,21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685 162,22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56" marR="4956" marT="49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07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тротуаров по улице Советской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4590" y="1328287"/>
            <a:ext cx="5795210" cy="4848676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09912" y="1405288"/>
            <a:ext cx="5443888" cy="4771675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8" y="1944302"/>
            <a:ext cx="5643548" cy="4232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76" y="1956285"/>
            <a:ext cx="5816001" cy="42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Советской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3631" y="1482291"/>
            <a:ext cx="5856170" cy="4694672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9418" y="1482291"/>
            <a:ext cx="5174381" cy="4694672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18" y="2086707"/>
            <a:ext cx="5871411" cy="4403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0" y="2086707"/>
            <a:ext cx="5778942" cy="44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3256"/>
            <a:ext cx="10515600" cy="914400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Советской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280160"/>
            <a:ext cx="5181600" cy="547196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23284" y="1280160"/>
            <a:ext cx="5530516" cy="547196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0" y="1867301"/>
            <a:ext cx="5855342" cy="4552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7300"/>
            <a:ext cx="5974080" cy="45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382"/>
            <a:ext cx="11077876" cy="914400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Советской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186" y="1313244"/>
            <a:ext cx="5879614" cy="5308937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313244"/>
            <a:ext cx="5896276" cy="5308937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3" y="1135782"/>
            <a:ext cx="4655711" cy="55730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82" y="1761422"/>
            <a:ext cx="6063916" cy="49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73255"/>
            <a:ext cx="11087501" cy="1183907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тротуаров по улице Советской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pPr marL="0" indent="0">
              <a:buNone/>
            </a:pP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44" y="1758462"/>
            <a:ext cx="5909912" cy="476931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" y="1758462"/>
            <a:ext cx="5904297" cy="47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604</Words>
  <Application>Microsoft Office PowerPoint</Application>
  <PresentationFormat>Широкоэкранный</PresentationFormat>
  <Paragraphs>177</Paragraphs>
  <Slides>35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   Народные инициативы 2017 год</vt:lpstr>
      <vt:lpstr>Презентация PowerPoint</vt:lpstr>
      <vt:lpstr>Презентация PowerPoint</vt:lpstr>
      <vt:lpstr>ПЕРЕЧЕНЬ ПРОЕКТОВ НАРОДНЫХ ИНИЦИАТИВ</vt:lpstr>
      <vt:lpstr>Устройство тротуаров по улице Советской</vt:lpstr>
      <vt:lpstr>Устройство тротуаров по улице Советской</vt:lpstr>
      <vt:lpstr>Устройство тротуаров по улице Советской</vt:lpstr>
      <vt:lpstr>Устройство тротуаров по улице Советской</vt:lpstr>
      <vt:lpstr>Устройство тротуаров по улице Советской</vt:lpstr>
      <vt:lpstr>Устройство тротуаров по улице Советской</vt:lpstr>
      <vt:lpstr>Устройство тротуаров по улице Советской</vt:lpstr>
      <vt:lpstr>Устройство тротуаров по улице Советской</vt:lpstr>
      <vt:lpstr>Устройство тротуаров по улице Советской</vt:lpstr>
      <vt:lpstr>Устройство тротуаров по улице Парижской Коммуны</vt:lpstr>
      <vt:lpstr>Устройство тротуаров по улице Парижской Коммуны</vt:lpstr>
      <vt:lpstr>Устройство тротуаров по улице Парижской Коммуны</vt:lpstr>
      <vt:lpstr>Благоустройство сквера по улице Фрунзе</vt:lpstr>
      <vt:lpstr>Благоустройство сквера по улице Фрунзе</vt:lpstr>
      <vt:lpstr>Благоустройство сквера по улице Фрунзе</vt:lpstr>
      <vt:lpstr>Благоустройство сквера по улице Фрунзе</vt:lpstr>
      <vt:lpstr>Ремонт крыльца в библиотеке семейного чтения в г.Слюдянке по ул. Фрунзе 8А</vt:lpstr>
      <vt:lpstr>Благоустройство сквера по улице Фрунзе</vt:lpstr>
      <vt:lpstr>Ремонт помещения для проведения праздников  в СДК "Волна"</vt:lpstr>
      <vt:lpstr>Ремонт помещения для проведения праздников  в СДК "Волна"</vt:lpstr>
      <vt:lpstr>Ремонт помещения для проведения праздников  в СДК "Волна"</vt:lpstr>
      <vt:lpstr>Благоустройство придомовой территории  пер. Пакгаузный (4а, 4б)</vt:lpstr>
      <vt:lpstr>Благоустройство придомовой территории  пер. Пакгаузный (4а, 4б)</vt:lpstr>
      <vt:lpstr>Дополнительные мероприятия перечня проектов народных инициатив на экономию, образовавшуюся в результате проведения аукционов</vt:lpstr>
      <vt:lpstr>Благоустройство сквера в г.Слюдянке  по ул. Фрунзе в районе дома № 14</vt:lpstr>
      <vt:lpstr>Благоустройство сквера в г.Слюдянке  по ул. Фрунзе в районе дома № 14</vt:lpstr>
      <vt:lpstr>Благоустройство сквера в г.Слюдянке  по ул. Фрунзе в районе дома № 14</vt:lpstr>
      <vt:lpstr>Благоустройство сквера в г.Слюдянке  по ул. Фрунзе в районе дома № 14</vt:lpstr>
      <vt:lpstr>Приобретение и оформление уличной каркасной ели</vt:lpstr>
      <vt:lpstr>Приобретение и оформление уличной каркасной ели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инициативы 2014 год</dc:title>
  <dc:creator>Евгения Владимировна Криволапова</dc:creator>
  <cp:lastModifiedBy>Евгения Владимировна Криволапова</cp:lastModifiedBy>
  <cp:revision>234</cp:revision>
  <dcterms:created xsi:type="dcterms:W3CDTF">2014-05-13T06:08:19Z</dcterms:created>
  <dcterms:modified xsi:type="dcterms:W3CDTF">2018-01-26T08:36:16Z</dcterms:modified>
</cp:coreProperties>
</file>