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92" r:id="rId3"/>
    <p:sldId id="293" r:id="rId4"/>
    <p:sldId id="295" r:id="rId5"/>
    <p:sldId id="257" r:id="rId6"/>
    <p:sldId id="268" r:id="rId7"/>
    <p:sldId id="259" r:id="rId8"/>
    <p:sldId id="260" r:id="rId9"/>
    <p:sldId id="261" r:id="rId10"/>
    <p:sldId id="276" r:id="rId11"/>
    <p:sldId id="270" r:id="rId12"/>
    <p:sldId id="296" r:id="rId13"/>
    <p:sldId id="297" r:id="rId14"/>
    <p:sldId id="300" r:id="rId15"/>
    <p:sldId id="298" r:id="rId16"/>
    <p:sldId id="299" r:id="rId17"/>
    <p:sldId id="274" r:id="rId18"/>
    <p:sldId id="280" r:id="rId19"/>
    <p:sldId id="275" r:id="rId20"/>
    <p:sldId id="301" r:id="rId21"/>
    <p:sldId id="29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433" autoAdjust="0"/>
  </p:normalViewPr>
  <p:slideViewPr>
    <p:cSldViewPr snapToGrid="0">
      <p:cViewPr varScale="1">
        <p:scale>
          <a:sx n="99" d="100"/>
          <a:sy n="99" d="100"/>
        </p:scale>
        <p:origin x="114" y="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-2.1389347249456225E-3"/>
                  <c:y val="-2.24483398692073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7585566613272244E-2"/>
                  <c:y val="-2.68225337971097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4.6296296296296424E-3"/>
                  <c:y val="-5.61206532178897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7178</c:v>
                </c:pt>
                <c:pt idx="1">
                  <c:v>377.8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9.2592592592592934E-3"/>
                  <c:y val="-1.68361959653669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3.8416859221317668E-3"/>
                  <c:y val="-4.48134787946379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9576.2999999999993</c:v>
                </c:pt>
                <c:pt idx="1">
                  <c:v>504.02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7994038426233077E-2"/>
                  <c:y val="-2.30263144641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2.7862294845904165E-2"/>
                  <c:y val="-7.16374227772355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6361.7</c:v>
                </c:pt>
                <c:pt idx="1">
                  <c:v>334.83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059910216397441E-2"/>
                  <c:y val="-2.30263144641113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7.0922205062301749E-2"/>
                  <c:y val="-9.4663737241346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Лист1!$E$2:$E$3</c:f>
              <c:numCache>
                <c:formatCode>0.00</c:formatCode>
                <c:ptCount val="2"/>
                <c:pt idx="0">
                  <c:v>4270.8</c:v>
                </c:pt>
                <c:pt idx="1">
                  <c:v>474.53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9.0552508110131658E-2"/>
                  <c:y val="-1.023391753960510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399606537328045"/>
                      <c:h val="7.413204090504899E-2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0.10258390375082931"/>
                  <c:y val="-5.3728067082926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Лист1!$A$2:$A$3</c:f>
              <c:strCache>
                <c:ptCount val="2"/>
                <c:pt idx="0">
                  <c:v>Областной бюджет</c:v>
                </c:pt>
                <c:pt idx="1">
                  <c:v>Софинансирование бюджет СМО</c:v>
                </c:pt>
              </c:strCache>
            </c:strRef>
          </c:cat>
          <c:val>
            <c:numRef>
              <c:f>Лист1!$F$2:$F$3</c:f>
              <c:numCache>
                <c:formatCode>General</c:formatCode>
                <c:ptCount val="2"/>
                <c:pt idx="0">
                  <c:v>3954.8</c:v>
                </c:pt>
                <c:pt idx="1">
                  <c:v>697.9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465080"/>
        <c:axId val="225465472"/>
        <c:axId val="0"/>
      </c:bar3DChart>
      <c:catAx>
        <c:axId val="225465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465472"/>
        <c:crosses val="autoZero"/>
        <c:auto val="1"/>
        <c:lblAlgn val="ctr"/>
        <c:lblOffset val="100"/>
        <c:noMultiLvlLbl val="0"/>
      </c:catAx>
      <c:valAx>
        <c:axId val="225465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465080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42764294658626556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3967264508603183E-2"/>
          <c:y val="4.4861391929187387E-2"/>
          <c:w val="0.89083600661028584"/>
          <c:h val="0.7254601948800731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0131743580328822E-2"/>
                  <c:y val="-5.62865464678278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8954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2012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9391020383253146E-2"/>
                  <c:y val="-8.64103244917389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6234567901234612E-2"/>
                  <c:y val="-2.80603266089448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7555.8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2013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4456892173417556E-2"/>
                  <c:y val="-6.28888334663608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Лист1!$D$2</c:f>
              <c:numCache>
                <c:formatCode>General</c:formatCode>
                <c:ptCount val="1"/>
                <c:pt idx="0">
                  <c:v>10080.32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2014</c:v>
                </c:pt>
              </c:strCache>
            </c:strRef>
          </c:tx>
          <c:spPr>
            <a:effectLst>
              <a:innerShdw blurRad="63500" dist="50800" dir="13500000">
                <a:prstClr val="black">
                  <a:alpha val="50000"/>
                </a:prstClr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3.6727570478691886E-2"/>
                  <c:y val="-6.90789433923341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Лист1!$E$2</c:f>
              <c:numCache>
                <c:formatCode>General</c:formatCode>
                <c:ptCount val="1"/>
                <c:pt idx="0">
                  <c:v>6696.53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2015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4.3059910216397393E-2"/>
                  <c:y val="-5.884502585272913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400" b="1"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Лист1!$F$2</c:f>
              <c:numCache>
                <c:formatCode>General</c:formatCode>
                <c:ptCount val="1"/>
                <c:pt idx="0">
                  <c:v>4745.33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2016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7.0922205062301749E-2"/>
                  <c:y val="-5.6286546467827825E-2"/>
                </c:manualLayout>
              </c:layout>
              <c:tx>
                <c:rich>
                  <a:bodyPr/>
                  <a:lstStyle/>
                  <a:p>
                    <a:fld id="{18713735-8FC2-4DF6-B3BF-F6D6F68D57D1}" type="VALUE">
                      <a:rPr lang="en-US" sz="2400" b="1" dirty="0"/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Лист1!$G$2</c:f>
              <c:numCache>
                <c:formatCode>General</c:formatCode>
                <c:ptCount val="1"/>
                <c:pt idx="0">
                  <c:v>4652.7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5466256"/>
        <c:axId val="225466648"/>
        <c:axId val="0"/>
      </c:bar3DChart>
      <c:catAx>
        <c:axId val="22546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5466648"/>
        <c:crosses val="autoZero"/>
        <c:auto val="1"/>
        <c:lblAlgn val="ctr"/>
        <c:lblOffset val="100"/>
        <c:noMultiLvlLbl val="0"/>
      </c:catAx>
      <c:valAx>
        <c:axId val="2254666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546625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22598943805620506"/>
          <c:y val="0.85972421606781457"/>
          <c:w val="0.51317151595914157"/>
          <c:h val="7.1011098965608796E-2"/>
        </c:manualLayout>
      </c:layout>
      <c:overlay val="0"/>
      <c:txPr>
        <a:bodyPr/>
        <a:lstStyle/>
        <a:p>
          <a:pPr algn="just">
            <a:defRPr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5DB3C-AEC0-4FD5-AA43-5ED62FCFFF64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8106B-DE2E-4955-AD8B-CB9E96DDF51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088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313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260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802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8885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8106B-DE2E-4955-AD8B-CB9E96DDF514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160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160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2591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07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4212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08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5457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59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709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60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396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82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8C2E74-B8D1-436B-B9B7-FEB8EDBBC150}" type="datetimeFigureOut">
              <a:rPr lang="ru-RU" smtClean="0"/>
              <a:pPr/>
              <a:t>13.02.2017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D1A33-EBD5-4B3C-A002-2130EF813A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2705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>
            <a:noAutofit/>
          </a:bodyPr>
          <a:lstStyle/>
          <a:p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Народные инициативы </a:t>
            </a: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2016 </a:t>
            </a:r>
            <a:r>
              <a:rPr lang="ru-RU" sz="10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0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98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16377" cy="139333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участка автомобильной дороги по ул. Парижской Коммуны от д. № 7 до д. № 36 по ул. Комсомольской.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2792" y="2195120"/>
            <a:ext cx="6019800" cy="455218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53" y="2195120"/>
            <a:ext cx="5885448" cy="455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2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2131"/>
            <a:ext cx="10515600" cy="144378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участка автомобильной дороги по ул. Парижской Коммуны от д. № 7 до д. № 36 по ул. Комсомольской.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58190"/>
            <a:ext cx="6006547" cy="428324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" y="2355783"/>
            <a:ext cx="5835717" cy="428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0875745" cy="9728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 г. Слюдянке от д. № 23А по ул. Советская до д. № 1Б по ул. Бабушкина.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28947" y="1540042"/>
            <a:ext cx="5890853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573027" y="1309034"/>
            <a:ext cx="5780773" cy="4867930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99" y="1309034"/>
            <a:ext cx="4510027" cy="53805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980" y="1309033"/>
            <a:ext cx="4920322" cy="5380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25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0943122" cy="886265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 г. Слюдянке от д. № 23А по ул. Советская до д. № 1Б по ул. Бабушкина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097280"/>
            <a:ext cx="6019800" cy="5079683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42535" y="1174282"/>
            <a:ext cx="5511265" cy="500268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721" y="1730092"/>
            <a:ext cx="6313681" cy="498834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1284"/>
            <a:ext cx="4782954" cy="54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5773" y="888520"/>
            <a:ext cx="10368951" cy="4701396"/>
          </a:xfrm>
        </p:spPr>
        <p:txBody>
          <a:bodyPr>
            <a:normAutofit fontScale="90000"/>
            <a:scene3d>
              <a:camera prst="orthographicFront"/>
              <a:lightRig rig="sunset" dir="t"/>
            </a:scene3d>
            <a:sp3d extrusionH="57150" prstMaterial="metal">
              <a:bevelT w="57150" h="38100" prst="hardEdge"/>
              <a:bevelB w="50800" h="38100" prst="riblet"/>
            </a:sp3d>
          </a:bodyPr>
          <a:lstStyle/>
          <a:p>
            <a:r>
              <a:rPr lang="ru-RU" b="1" dirty="0" smtClean="0">
                <a:effectLst>
                  <a:glow rad="127000">
                    <a:schemeClr val="accent2">
                      <a:lumMod val="60000"/>
                      <a:lumOff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мероприятия перечня проектов народных инициатив на экономию, образовавшуюся в результате проведения аукционов</a:t>
            </a:r>
            <a:endParaRPr lang="ru-RU" b="1" dirty="0">
              <a:effectLst>
                <a:glow rad="127000">
                  <a:schemeClr val="accent2">
                    <a:lumMod val="60000"/>
                    <a:lumOff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083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39" y="211017"/>
            <a:ext cx="11348184" cy="1252024"/>
          </a:xfrm>
        </p:spPr>
        <p:txBody>
          <a:bodyPr>
            <a:noAutofit/>
          </a:bodyPr>
          <a:lstStyle/>
          <a:p>
            <a:pPr algn="ctr"/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стелы "Я люблю </a:t>
            </a:r>
            <a:r>
              <a:rPr lang="ru-RU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Слюдянку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на центральной площади в г. Слюдянке </a:t>
            </a: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80-ти </a:t>
            </a:r>
            <a:r>
              <a:rPr lang="ru-RU" sz="3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летию</a:t>
            </a:r>
            <a:r>
              <a:rPr lang="ru-RU" sz="3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присвоения статуса города.</a:t>
            </a:r>
            <a:endParaRPr lang="ru-RU" sz="3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9452" y="1540042"/>
            <a:ext cx="5930348" cy="463692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540042"/>
            <a:ext cx="5334000" cy="463692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2" y="2030931"/>
            <a:ext cx="5801209" cy="4649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030931"/>
            <a:ext cx="6098406" cy="46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1106752" cy="94401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sz="36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ул. Бабушкина от дома № 1 до дома № 24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9515" y="1347537"/>
            <a:ext cx="5900285" cy="4829426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347537"/>
            <a:ext cx="5334000" cy="482942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4" y="1819173"/>
            <a:ext cx="6006548" cy="46490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45" y="1819173"/>
            <a:ext cx="5948611" cy="46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991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5"/>
            <a:ext cx="11193379" cy="944017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Бабушкина от дома № 1 до дома № 24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983" y="1337912"/>
            <a:ext cx="5884817" cy="483905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37912"/>
            <a:ext cx="5181600" cy="483905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83" y="1761423"/>
            <a:ext cx="6037218" cy="44155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93" y="1761423"/>
            <a:ext cx="5865988" cy="441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49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6"/>
            <a:ext cx="11241889" cy="1203898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Бабушкина от дома № 1 до дома № 24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4274" y="1414914"/>
            <a:ext cx="5915526" cy="4762049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414914"/>
            <a:ext cx="5334000" cy="4762049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4" y="2175308"/>
            <a:ext cx="5786387" cy="43506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175308"/>
            <a:ext cx="6060289" cy="4350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13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11015"/>
            <a:ext cx="11202587" cy="1223149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Бабушкина от дома № 1 до дома № 24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2387" y="1588168"/>
            <a:ext cx="5567413" cy="458879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588168"/>
            <a:ext cx="5334000" cy="458879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878" y="2204185"/>
            <a:ext cx="5838909" cy="4232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" y="2204185"/>
            <a:ext cx="5958652" cy="4232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7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0802779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26727" y="479815"/>
            <a:ext cx="82065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проекта народных инициатив, </a:t>
            </a:r>
          </a:p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сравнении  с прошлыми периодами, тыс. руб. в год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4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1015"/>
            <a:ext cx="11183754" cy="1117271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участка автомобильной дороги в </a:t>
            </a:r>
            <a:r>
              <a:rPr lang="ru-RU" sz="36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6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ул. Бабушкина от дома № 1 до дома № 24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2387" y="1588168"/>
            <a:ext cx="5567413" cy="458879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9800" y="1588168"/>
            <a:ext cx="5334000" cy="4588795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" y="2284284"/>
            <a:ext cx="5844523" cy="415256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284284"/>
            <a:ext cx="6070333" cy="415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59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9503" y="766812"/>
            <a:ext cx="9144000" cy="4729213"/>
          </a:xfrm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ru-RU" sz="7000" b="1" dirty="0" smtClean="0">
                <a:ln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</a:ln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sz="7000" b="1" dirty="0">
              <a:ln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18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/>
            </a:gs>
            <a:gs pos="74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20000"/>
                <a:lumOff val="80000"/>
              </a:schemeClr>
            </a:gs>
            <a:gs pos="100000">
              <a:schemeClr val="accent3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3927526"/>
              </p:ext>
            </p:extLst>
          </p:nvPr>
        </p:nvGraphicFramePr>
        <p:xfrm>
          <a:off x="1679696" y="1600200"/>
          <a:ext cx="10027889" cy="4963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789602" y="479815"/>
            <a:ext cx="82807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Объемы финансирования проектов народных инициатив </a:t>
            </a:r>
          </a:p>
          <a:p>
            <a:pPr algn="ctr"/>
            <a:r>
              <a:rPr lang="ru-RU" sz="24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областной и местный бюджеты, тыс. руб. в год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64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15280">
              <a:schemeClr val="accent2">
                <a:lumMod val="40000"/>
                <a:lumOff val="6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5889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ПРОЕКТОВ НАРОДНЫХ ИНИЦИАТИВ</a:t>
            </a:r>
            <a:endParaRPr lang="ru-RU" sz="3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1436283"/>
              </p:ext>
            </p:extLst>
          </p:nvPr>
        </p:nvGraphicFramePr>
        <p:xfrm>
          <a:off x="144381" y="924025"/>
          <a:ext cx="11848697" cy="5717407"/>
        </p:xfrm>
        <a:graphic>
          <a:graphicData uri="http://schemas.openxmlformats.org/drawingml/2006/table">
            <a:tbl>
              <a:tblPr/>
              <a:tblGrid>
                <a:gridCol w="587139"/>
                <a:gridCol w="5526061"/>
                <a:gridCol w="1021199"/>
                <a:gridCol w="1748627"/>
                <a:gridCol w="1748627"/>
                <a:gridCol w="1217044"/>
              </a:tblGrid>
              <a:tr h="22827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№ п/п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мероприятия с количественными характеристиками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Срок реализации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Объем финансирования - всего, руб.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В том числе из: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5070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областного        бюджета, руб.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 местного        бюджета, руб.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557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г.Слюдянке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от дома № 50 по ул. Советская до дома № 1А по ул. Слюдянских Красногвардейцев.  (продолжение аллеи на месте снесенного аварийного дома (укладка плитки, установка уличных фонарей, озеленение))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до 30 декабря 2016 года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450 000,00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450 000,00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542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парка "Перевал" в г. Слюдянке по ул. Ленина в районе дома № 16 (устройство плитки, бордюр по периметру, приобретение и установка уличных фонарей, ремонт ступеней (облицовка плиткой))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2 164 242,88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2 164 242,88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0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и содержание участка автомобильной дороги по ул. Парижской Коммуны от д. № 7 до д. № 36 по ул. Комсомольской.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341 394,68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1 000,00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340 394,68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80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Благоустройство территории в г. Слюдянке от д. № 23А по ул. Советская до д. № 1Б по ул. Бабушкина. (планировка поверхности, отсыпка парковки для автомобилей, подвоз плодородной земли с последующим озеленением (посадка кустов, бордюрных цветов, </a:t>
                      </a:r>
                      <a:r>
                        <a:rPr lang="ru-RU" sz="1400" b="0" i="0" u="sng" strike="noStrike" dirty="0">
                          <a:effectLst/>
                          <a:latin typeface="Times New Roman" panose="02020603050405020304" pitchFamily="18" charset="0"/>
                        </a:rPr>
                        <a:t>асфальтирование парковки для автомобилей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))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362 847,35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5 336,03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357 511,32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3 318 484,91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2 620 578,91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697 906,00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6286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Дополнительные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мероприятия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0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Установка стелы "Я люблю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Слюдянку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" на центральной площади в г. Слюдянке к 80-ти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летию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присвоения статуса города.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до 30 декабря 2016 года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196 386,93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196 386,93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070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Ремонт участка автомобильной дороги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г.Слюдянке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по ул. Бабушкина от дома № 1 до дома № 24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1 137 834,16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1 137 834,16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602" marR="5602" marT="560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ИТОГО: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1 334 221,09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1 334 221,09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0,00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2827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Всего по мероприятиям: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4 652 706,00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3 954 800,00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697 906,00</a:t>
                      </a:r>
                    </a:p>
                  </a:txBody>
                  <a:tcPr marL="5602" marR="5602" marT="56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9077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36">
              <a:schemeClr val="accent2">
                <a:lumMod val="60000"/>
                <a:lumOff val="40000"/>
              </a:schemeClr>
            </a:gs>
            <a:gs pos="25125">
              <a:srgbClr val="F6BD96"/>
            </a:gs>
            <a:gs pos="15000">
              <a:schemeClr val="accent2">
                <a:lumMod val="40000"/>
                <a:lumOff val="6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608054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 </a:t>
            </a:r>
            <a:r>
              <a:rPr lang="ru-RU" sz="3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 № 50 по ул. Советская до дома № 1А по ул. Слюдянских Красногвардейцев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2589195"/>
            <a:ext cx="5569818" cy="391266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912" y="2589195"/>
            <a:ext cx="6102416" cy="39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29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21583"/>
          </a:xfrm>
        </p:spPr>
        <p:txBody>
          <a:bodyPr>
            <a:normAutofit/>
          </a:bodyPr>
          <a:lstStyle/>
          <a:p>
            <a:pPr algn="ctr"/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территории в </a:t>
            </a:r>
            <a:r>
              <a:rPr lang="ru-RU" sz="3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г.Слюдянке</a:t>
            </a:r>
            <a:r>
              <a:rPr lang="ru-RU" sz="3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 дома № 50 по ул. Советская до дома № 1А по ул. Слюдянских Красногвардейцев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2086707"/>
            <a:ext cx="5181600" cy="4090255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2086707"/>
            <a:ext cx="5181600" cy="4090256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86" y="2541069"/>
            <a:ext cx="5712176" cy="41544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541068"/>
            <a:ext cx="6011779" cy="415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470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73256"/>
            <a:ext cx="10515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"Перевал" в г. Слюдянке по ул. Ленина в районе дома № 16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280160"/>
            <a:ext cx="5181600" cy="5471961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23284" y="1280160"/>
            <a:ext cx="5530516" cy="547196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473" y="1280160"/>
            <a:ext cx="4086327" cy="54719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34" y="1247673"/>
            <a:ext cx="3866029" cy="553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25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21382"/>
            <a:ext cx="11077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парка "Перевал" в г. Слюдянке по ул. Ленина в районе дома № 16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0186" y="1313244"/>
            <a:ext cx="5879614" cy="5308937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313244"/>
            <a:ext cx="5896276" cy="5308937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87" y="1814362"/>
            <a:ext cx="5711974" cy="48078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787" y="1814362"/>
            <a:ext cx="6129689" cy="4807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000">
              <a:schemeClr val="accent2">
                <a:lumMod val="60000"/>
                <a:lumOff val="40000"/>
              </a:schemeClr>
            </a:gs>
            <a:gs pos="6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0000"/>
                <a:lumOff val="60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173255"/>
            <a:ext cx="11087501" cy="13956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и содержание участка автомобильной дороги по ул. Парижской Коммуны от д. № 7 до д. № 36 по ул. Комсомольской.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758463"/>
            <a:ext cx="5181600" cy="4418500"/>
          </a:xfrm>
        </p:spPr>
        <p:txBody>
          <a:bodyPr/>
          <a:lstStyle/>
          <a:p>
            <a:r>
              <a:rPr lang="ru-RU" b="1" dirty="0" smtClean="0"/>
              <a:t>ДО</a:t>
            </a:r>
            <a:endParaRPr lang="ru-RU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758462"/>
            <a:ext cx="5181600" cy="4418501"/>
          </a:xfrm>
        </p:spPr>
        <p:txBody>
          <a:bodyPr/>
          <a:lstStyle/>
          <a:p>
            <a:r>
              <a:rPr lang="ru-RU" b="1" dirty="0" smtClean="0"/>
              <a:t>ПОСЛЕ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0285" y="2184934"/>
            <a:ext cx="6189046" cy="4427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69" y="2184933"/>
            <a:ext cx="5645216" cy="4427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6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1775</TotalTime>
  <Words>729</Words>
  <Application>Microsoft Office PowerPoint</Application>
  <PresentationFormat>Широкоэкранный</PresentationFormat>
  <Paragraphs>136</Paragraphs>
  <Slides>21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Тема Office</vt:lpstr>
      <vt:lpstr>   Народные инициативы 2016 год</vt:lpstr>
      <vt:lpstr>Презентация PowerPoint</vt:lpstr>
      <vt:lpstr>Презентация PowerPoint</vt:lpstr>
      <vt:lpstr>ПЕРЕЧЕНЬ ПРОЕКТОВ НАРОДНЫХ ИНИЦИАТИВ</vt:lpstr>
      <vt:lpstr>Благоустройство территории в г.Слюдянке от дома № 50 по ул. Советская до дома № 1А по ул. Слюдянских Красногвардейцев</vt:lpstr>
      <vt:lpstr>Благоустройство территории в г.Слюдянке от дома № 50 по ул. Советская до дома № 1А по ул. Слюдянских Красногвардейцев</vt:lpstr>
      <vt:lpstr>Благоустройство парка "Перевал" в г. Слюдянке по ул. Ленина в районе дома № 16</vt:lpstr>
      <vt:lpstr>Благоустройство парка "Перевал" в г. Слюдянке по ул. Ленина в районе дома № 16</vt:lpstr>
      <vt:lpstr>Ремонт и содержание участка автомобильной дороги по ул. Парижской Коммуны от д. № 7 до д. № 36 по ул. Комсомольской.</vt:lpstr>
      <vt:lpstr>Ремонт и содержание участка автомобильной дороги по ул. Парижской Коммуны от д. № 7 до д. № 36 по ул. Комсомольской.</vt:lpstr>
      <vt:lpstr>Ремонт и содержание участка автомобильной дороги по ул. Парижской Коммуны от д. № 7 до д. № 36 по ул. Комсомольской.</vt:lpstr>
      <vt:lpstr>Благоустройство территории в г. Слюдянке от д. № 23А по ул. Советская до д. № 1Б по ул. Бабушкина.</vt:lpstr>
      <vt:lpstr>Благоустройство территории в г. Слюдянке от д. № 23А по ул. Советская до д. № 1Б по ул. Бабушкина</vt:lpstr>
      <vt:lpstr>Дополнительные мероприятия перечня проектов народных инициатив на экономию, образовавшуюся в результате проведения аукционов</vt:lpstr>
      <vt:lpstr>Установка стелы "Я люблю Слюдянку" на центральной площади в г. Слюдянке  к 80-ти летию присвоения статуса города.</vt:lpstr>
      <vt:lpstr>Ремонт участка автомобильной дороги в г.Слюдянке по ул. Бабушкина от дома № 1 до дома № 24</vt:lpstr>
      <vt:lpstr>Ремонт участка автомобильной дороги в г.Слюдянке по ул. Бабушкина от дома № 1 до дома № 24</vt:lpstr>
      <vt:lpstr>Ремонт участка автомобильной дороги в г.Слюдянке по ул. Бабушкина от дома № 1 до дома № 24</vt:lpstr>
      <vt:lpstr>Ремонт участка автомобильной дороги в г.Слюдянке по ул. Бабушкина от дома № 1 до дома № 24</vt:lpstr>
      <vt:lpstr>Ремонт участка автомобильной дороги в г.Слюдянке по ул. Бабушкина от дома № 1 до дома № 24</vt:lpstr>
      <vt:lpstr>Благодарю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Народные инициативы 2014 год</dc:title>
  <dc:creator>Евгения Владимировна Криволапова</dc:creator>
  <cp:lastModifiedBy>Евгения Владимировна Криволапова</cp:lastModifiedBy>
  <cp:revision>214</cp:revision>
  <dcterms:created xsi:type="dcterms:W3CDTF">2014-05-13T06:08:19Z</dcterms:created>
  <dcterms:modified xsi:type="dcterms:W3CDTF">2017-02-13T04:26:51Z</dcterms:modified>
</cp:coreProperties>
</file>