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notesSlides/notesSlide2.xml" ContentType="application/vnd.openxmlformats-officedocument.presentationml.notesSlide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6.xml" ContentType="application/vnd.openxmlformats-officedocument.drawingml.chart+xml"/>
  <Override PartName="/ppt/drawings/drawing1.xml" ContentType="application/vnd.openxmlformats-officedocument.drawingml.chartshapes+xml"/>
  <Override PartName="/ppt/notesSlides/notesSlide3.xml" ContentType="application/vnd.openxmlformats-officedocument.presentationml.notesSlide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drawings/drawing2.xml" ContentType="application/vnd.openxmlformats-officedocument.drawingml.chartshapes+xml"/>
  <Override PartName="/ppt/charts/chart9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rts/chart10.xml" ContentType="application/vnd.openxmlformats-officedocument.drawingml.chart+xml"/>
  <Override PartName="/ppt/drawings/drawing3.xml" ContentType="application/vnd.openxmlformats-officedocument.drawingml.chartshapes+xml"/>
  <Override PartName="/ppt/charts/chart11.xml" ContentType="application/vnd.openxmlformats-officedocument.drawingml.chart+xml"/>
  <Override PartName="/ppt/drawings/drawing4.xml" ContentType="application/vnd.openxmlformats-officedocument.drawingml.chartshapes+xml"/>
  <Override PartName="/ppt/charts/chart12.xml" ContentType="application/vnd.openxmlformats-officedocument.drawingml.chart+xml"/>
  <Override PartName="/ppt/drawings/drawing5.xml" ContentType="application/vnd.openxmlformats-officedocument.drawingml.chartshapes+xml"/>
  <Override PartName="/ppt/charts/chart13.xml" ContentType="application/vnd.openxmlformats-officedocument.drawingml.chart+xml"/>
  <Override PartName="/ppt/drawings/drawing6.xml" ContentType="application/vnd.openxmlformats-officedocument.drawingml.chartshapes+xml"/>
  <Override PartName="/ppt/charts/chart14.xml" ContentType="application/vnd.openxmlformats-officedocument.drawingml.chart+xml"/>
  <Override PartName="/ppt/charts/chart15.xml" ContentType="application/vnd.openxmlformats-officedocument.drawingml.chart+xml"/>
  <Override PartName="/ppt/charts/chart16.xml" ContentType="application/vnd.openxmlformats-officedocument.drawingml.chart+xml"/>
  <Override PartName="/ppt/charts/chart17.xml" ContentType="application/vnd.openxmlformats-officedocument.drawingml.chart+xml"/>
  <Override PartName="/ppt/charts/chart18.xml" ContentType="application/vnd.openxmlformats-officedocument.drawingml.chart+xml"/>
  <Override PartName="/ppt/charts/chart19.xml" ContentType="application/vnd.openxmlformats-officedocument.drawingml.chart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charts/chart20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drawings/drawing7.xml" ContentType="application/vnd.openxmlformats-officedocument.drawingml.chartshapes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charts/chart21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drawings/drawing8.xml" ContentType="application/vnd.openxmlformats-officedocument.drawingml.chartshapes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charts/chart22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drawings/drawing9.xml" ContentType="application/vnd.openxmlformats-officedocument.drawingml.chartshapes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4.xml" ContentType="application/vnd.openxmlformats-officedocument.presentationml.notesSlide+xml"/>
  <Override PartName="/ppt/charts/chart23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drawings/drawing10.xml" ContentType="application/vnd.openxmlformats-officedocument.drawingml.chartshapes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charts/chart24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25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charts/chart26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27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28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charts/chart29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charts/chart30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drawings/drawing11.xml" ContentType="application/vnd.openxmlformats-officedocument.drawingml.chartshapes+xml"/>
  <Override PartName="/ppt/charts/chart31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charts/chart32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charts/chart33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51"/>
  </p:notesMasterIdLst>
  <p:handoutMasterIdLst>
    <p:handoutMasterId r:id="rId52"/>
  </p:handoutMasterIdLst>
  <p:sldIdLst>
    <p:sldId id="401" r:id="rId2"/>
    <p:sldId id="683" r:id="rId3"/>
    <p:sldId id="705" r:id="rId4"/>
    <p:sldId id="692" r:id="rId5"/>
    <p:sldId id="721" r:id="rId6"/>
    <p:sldId id="712" r:id="rId7"/>
    <p:sldId id="719" r:id="rId8"/>
    <p:sldId id="723" r:id="rId9"/>
    <p:sldId id="709" r:id="rId10"/>
    <p:sldId id="710" r:id="rId11"/>
    <p:sldId id="713" r:id="rId12"/>
    <p:sldId id="714" r:id="rId13"/>
    <p:sldId id="736" r:id="rId14"/>
    <p:sldId id="715" r:id="rId15"/>
    <p:sldId id="716" r:id="rId16"/>
    <p:sldId id="682" r:id="rId17"/>
    <p:sldId id="693" r:id="rId18"/>
    <p:sldId id="608" r:id="rId19"/>
    <p:sldId id="611" r:id="rId20"/>
    <p:sldId id="724" r:id="rId21"/>
    <p:sldId id="617" r:id="rId22"/>
    <p:sldId id="697" r:id="rId23"/>
    <p:sldId id="698" r:id="rId24"/>
    <p:sldId id="635" r:id="rId25"/>
    <p:sldId id="740" r:id="rId26"/>
    <p:sldId id="636" r:id="rId27"/>
    <p:sldId id="638" r:id="rId28"/>
    <p:sldId id="639" r:id="rId29"/>
    <p:sldId id="640" r:id="rId30"/>
    <p:sldId id="646" r:id="rId31"/>
    <p:sldId id="648" r:id="rId32"/>
    <p:sldId id="726" r:id="rId33"/>
    <p:sldId id="663" r:id="rId34"/>
    <p:sldId id="664" r:id="rId35"/>
    <p:sldId id="727" r:id="rId36"/>
    <p:sldId id="668" r:id="rId37"/>
    <p:sldId id="667" r:id="rId38"/>
    <p:sldId id="725" r:id="rId39"/>
    <p:sldId id="720" r:id="rId40"/>
    <p:sldId id="741" r:id="rId41"/>
    <p:sldId id="671" r:id="rId42"/>
    <p:sldId id="678" r:id="rId43"/>
    <p:sldId id="701" r:id="rId44"/>
    <p:sldId id="732" r:id="rId45"/>
    <p:sldId id="734" r:id="rId46"/>
    <p:sldId id="738" r:id="rId47"/>
    <p:sldId id="739" r:id="rId48"/>
    <p:sldId id="691" r:id="rId49"/>
    <p:sldId id="606" r:id="rId50"/>
  </p:sldIdLst>
  <p:sldSz cx="9144000" cy="6858000" type="screen4x3"/>
  <p:notesSz cx="6797675" cy="9926638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33CC"/>
    <a:srgbClr val="0000FF"/>
    <a:srgbClr val="800080"/>
    <a:srgbClr val="CC99FF"/>
    <a:srgbClr val="99CCFF"/>
    <a:srgbClr val="FF99FF"/>
    <a:srgbClr val="52AE89"/>
    <a:srgbClr val="3FE3F9"/>
    <a:srgbClr val="41A0F7"/>
    <a:srgbClr val="33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C4B1156A-380E-4F78-BDF5-A606A8083BF9}" styleName="Средний стиль 4 -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1E171933-4619-4E11-9A3F-F7608DF75F80}" styleName="Средний стиль 1 -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10A1B5D5-9B99-4C35-A422-299274C87663}" styleName="Средний стиль 1 -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ED083AE6-46FA-4A59-8FB0-9F97EB10719F}" styleName="Светлый стиль 3 - акцент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Средний стиль 2 —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69CF1AB2-1976-4502-BF36-3FF5EA218861}" styleName="Средний стиль 4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758" autoAdjust="0"/>
    <p:restoredTop sz="94627" autoAdjust="0"/>
  </p:normalViewPr>
  <p:slideViewPr>
    <p:cSldViewPr>
      <p:cViewPr varScale="1">
        <p:scale>
          <a:sx n="105" d="100"/>
          <a:sy n="105" d="100"/>
        </p:scale>
        <p:origin x="1590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7298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39" d="100"/>
          <a:sy n="39" d="100"/>
        </p:scale>
        <p:origin x="-1566" y="-102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10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package" Target="../embeddings/Microsoft_Excel_Worksheet9.xlsx"/></Relationships>
</file>

<file path=ppt/charts/_rels/chart1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4.xml"/><Relationship Id="rId1" Type="http://schemas.openxmlformats.org/officeDocument/2006/relationships/package" Target="../embeddings/Microsoft_Excel_Worksheet10.xlsx"/></Relationships>
</file>

<file path=ppt/charts/_rels/chart1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5.xml"/><Relationship Id="rId1" Type="http://schemas.openxmlformats.org/officeDocument/2006/relationships/package" Target="../embeddings/Microsoft_Excel_Worksheet11.xlsx"/></Relationships>
</file>

<file path=ppt/charts/_rels/chart1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6.xml"/><Relationship Id="rId1" Type="http://schemas.openxmlformats.org/officeDocument/2006/relationships/package" Target="../embeddings/Microsoft_Excel_Worksheet12.xlsx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3.xlsx"/></Relationships>
</file>

<file path=ppt/charts/_rels/chart1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4.xlsx"/></Relationships>
</file>

<file path=ppt/charts/_rels/chart1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5.xlsx"/></Relationships>
</file>

<file path=ppt/charts/_rels/chart1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6.xlsx"/></Relationships>
</file>

<file path=ppt/charts/_rels/chart1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7.xlsx"/></Relationships>
</file>

<file path=ppt/charts/_rels/chart1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8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9.xlsx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chartUserShapes" Target="../drawings/drawing7.xml"/></Relationships>
</file>

<file path=ppt/charts/_rels/chart2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0.xlsx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chartUserShapes" Target="../drawings/drawing8.xml"/></Relationships>
</file>

<file path=ppt/charts/_rels/chart2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1.xlsx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chartUserShapes" Target="../drawings/drawing9.xml"/></Relationships>
</file>

<file path=ppt/charts/_rels/chart2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2.xlsx"/><Relationship Id="rId2" Type="http://schemas.microsoft.com/office/2011/relationships/chartColorStyle" Target="colors6.xml"/><Relationship Id="rId1" Type="http://schemas.microsoft.com/office/2011/relationships/chartStyle" Target="style6.xml"/><Relationship Id="rId4" Type="http://schemas.openxmlformats.org/officeDocument/2006/relationships/chartUserShapes" Target="../drawings/drawing10.xml"/></Relationships>
</file>

<file path=ppt/charts/_rels/chart2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3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2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4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2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5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_rels/chart2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6.xlsx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2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7.xlsx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2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8.xlsx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3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9.xlsx"/><Relationship Id="rId2" Type="http://schemas.microsoft.com/office/2011/relationships/chartColorStyle" Target="colors13.xml"/><Relationship Id="rId1" Type="http://schemas.microsoft.com/office/2011/relationships/chartStyle" Target="style13.xml"/><Relationship Id="rId4" Type="http://schemas.openxmlformats.org/officeDocument/2006/relationships/chartUserShapes" Target="../drawings/drawing11.xml"/></Relationships>
</file>

<file path=ppt/charts/_rels/chart3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0.xlsx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3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1.xlsx"/><Relationship Id="rId2" Type="http://schemas.microsoft.com/office/2011/relationships/chartColorStyle" Target="colors15.xml"/><Relationship Id="rId1" Type="http://schemas.microsoft.com/office/2011/relationships/chartStyle" Target="style15.xml"/></Relationships>
</file>

<file path=ppt/charts/_rels/chart3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2.xlsx"/><Relationship Id="rId2" Type="http://schemas.microsoft.com/office/2011/relationships/chartColorStyle" Target="colors16.xml"/><Relationship Id="rId1" Type="http://schemas.microsoft.com/office/2011/relationships/chartStyle" Target="style16.xm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5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.xlsx"/></Relationships>
</file>

<file path=ppt/charts/_rels/chart8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Microsoft_Excel_Worksheet7.xlsx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0"/>
      <c:rotY val="0"/>
      <c:depthPercent val="100"/>
      <c:rAngAx val="1"/>
    </c:view3D>
    <c:floor>
      <c:thickness val="0"/>
    </c:floor>
    <c:sideWall>
      <c:thickness val="0"/>
      <c:spPr>
        <a:noFill/>
      </c:spPr>
    </c:sideWall>
    <c:backWall>
      <c:thickness val="0"/>
      <c:spPr>
        <a:noFill/>
      </c:spPr>
    </c:backWall>
    <c:plotArea>
      <c:layout>
        <c:manualLayout>
          <c:layoutTarget val="inner"/>
          <c:xMode val="edge"/>
          <c:yMode val="edge"/>
          <c:x val="4.9993717229640966E-2"/>
          <c:y val="7.2421702957419287E-2"/>
          <c:w val="0.94348743255541212"/>
          <c:h val="0.6404276517713563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2019 год</c:v>
                </c:pt>
              </c:strCache>
            </c:strRef>
          </c:tx>
          <c:spPr>
            <a:solidFill>
              <a:srgbClr val="FFC000"/>
            </a:solidFill>
          </c:spPr>
          <c:invertIfNegative val="0"/>
          <c:dLbls>
            <c:dLbl>
              <c:idx val="0"/>
              <c:layout>
                <c:manualLayout>
                  <c:x val="1.2202724351916824E-2"/>
                  <c:y val="0.2926767763371575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049A-43BF-8460-A67247121FA5}"/>
                </c:ext>
              </c:extLst>
            </c:dLbl>
            <c:spPr>
              <a:noFill/>
              <a:ln w="25362">
                <a:noFill/>
              </a:ln>
            </c:spPr>
            <c:txPr>
              <a:bodyPr/>
              <a:lstStyle/>
              <a:p>
                <a:pPr>
                  <a:defRPr b="1">
                    <a:solidFill>
                      <a:schemeClr val="tx1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Доходы бюджета</c:v>
                </c:pt>
              </c:strCache>
            </c:strRef>
          </c:cat>
          <c:val>
            <c:numRef>
              <c:f>Лист1!$B$2</c:f>
              <c:numCache>
                <c:formatCode>#,##0</c:formatCode>
                <c:ptCount val="1"/>
                <c:pt idx="0">
                  <c:v>178313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49A-43BF-8460-A67247121FA5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2020 год</c:v>
                </c:pt>
              </c:strCache>
            </c:strRef>
          </c:tx>
          <c:spPr>
            <a:solidFill>
              <a:srgbClr val="0070C0"/>
            </a:solidFill>
          </c:spPr>
          <c:invertIfNegative val="0"/>
          <c:dLbls>
            <c:dLbl>
              <c:idx val="0"/>
              <c:layout>
                <c:manualLayout>
                  <c:x val="-8.2858608960538743E-3"/>
                  <c:y val="0.3319805243929255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049A-43BF-8460-A67247121FA5}"/>
                </c:ext>
              </c:extLst>
            </c:dLbl>
            <c:spPr>
              <a:noFill/>
              <a:ln w="25362">
                <a:noFill/>
              </a:ln>
            </c:spPr>
            <c:txPr>
              <a:bodyPr/>
              <a:lstStyle/>
              <a:p>
                <a:pPr>
                  <a:defRPr b="1">
                    <a:solidFill>
                      <a:schemeClr val="bg1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Доходы бюджета</c:v>
                </c:pt>
              </c:strCache>
            </c:strRef>
          </c:cat>
          <c:val>
            <c:numRef>
              <c:f>Лист1!$C$2</c:f>
              <c:numCache>
                <c:formatCode>#,##0</c:formatCode>
                <c:ptCount val="1"/>
                <c:pt idx="0">
                  <c:v>143538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049A-43BF-8460-A67247121FA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shape val="cylinder"/>
        <c:axId val="88973688"/>
        <c:axId val="1"/>
        <c:axId val="0"/>
      </c:bar3DChart>
      <c:catAx>
        <c:axId val="88973688"/>
        <c:scaling>
          <c:orientation val="minMax"/>
        </c:scaling>
        <c:delete val="0"/>
        <c:axPos val="b"/>
        <c:numFmt formatCode="\О\с\н\о\в\н\о\й" sourceLinked="0"/>
        <c:majorTickMark val="none"/>
        <c:minorTickMark val="none"/>
        <c:tickLblPos val="nextTo"/>
        <c:txPr>
          <a:bodyPr/>
          <a:lstStyle/>
          <a:p>
            <a:pPr>
              <a:defRPr sz="999" b="1"/>
            </a:pPr>
            <a:endParaRPr lang="ru-RU"/>
          </a:p>
        </c:txPr>
        <c:crossAx val="1"/>
        <c:crosses val="autoZero"/>
        <c:auto val="1"/>
        <c:lblAlgn val="ctr"/>
        <c:lblOffset val="100"/>
        <c:noMultiLvlLbl val="0"/>
      </c:catAx>
      <c:valAx>
        <c:axId val="1"/>
        <c:scaling>
          <c:orientation val="minMax"/>
        </c:scaling>
        <c:delete val="1"/>
        <c:axPos val="l"/>
        <c:numFmt formatCode="#,##0" sourceLinked="1"/>
        <c:majorTickMark val="out"/>
        <c:minorTickMark val="none"/>
        <c:tickLblPos val="nextTo"/>
        <c:crossAx val="88973688"/>
        <c:crosses val="autoZero"/>
        <c:crossBetween val="between"/>
      </c:valAx>
      <c:spPr>
        <a:noFill/>
        <a:ln w="25362">
          <a:noFill/>
        </a:ln>
      </c:spPr>
    </c:plotArea>
    <c:legend>
      <c:legendPos val="b"/>
      <c:layout>
        <c:manualLayout>
          <c:xMode val="edge"/>
          <c:yMode val="edge"/>
          <c:x val="0.15437032226641773"/>
          <c:y val="0.83872363428838748"/>
          <c:w val="0.6670801201396217"/>
          <c:h val="0.14795566760845302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899">
          <a:solidFill>
            <a:schemeClr val="tx2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6.9100165341105885E-2"/>
          <c:y val="0.32527785761987899"/>
          <c:w val="0.8911805233904585"/>
          <c:h val="0.50187511342556679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Факт 2019</c:v>
                </c:pt>
              </c:strCache>
            </c:strRef>
          </c:tx>
          <c:spPr>
            <a:solidFill>
              <a:srgbClr val="3399FF"/>
            </a:solidFill>
          </c:spPr>
          <c:invertIfNegative val="0"/>
          <c:dLbls>
            <c:dLbl>
              <c:idx val="0"/>
              <c:layout>
                <c:manualLayout>
                  <c:x val="8.6455535441596135E-3"/>
                  <c:y val="8.629684942594713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483F-4675-912D-4B81EBD4576B}"/>
                </c:ext>
              </c:extLst>
            </c:dLbl>
            <c:dLbl>
              <c:idx val="1"/>
              <c:layout>
                <c:manualLayout>
                  <c:x val="6.4841651581196858E-3"/>
                  <c:y val="0.1796353903064268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483F-4675-912D-4B81EBD4576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4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Лист1!$A$2:$A$3</c:f>
              <c:strCache>
                <c:ptCount val="2"/>
                <c:pt idx="0">
                  <c:v>Налог на имущество физических лиц</c:v>
                </c:pt>
                <c:pt idx="1">
                  <c:v>Земельный налог</c:v>
                </c:pt>
              </c:strCache>
            </c:strRef>
          </c:cat>
          <c:val>
            <c:numRef>
              <c:f>Лист1!$B$2:$B$3</c:f>
              <c:numCache>
                <c:formatCode>#,##0</c:formatCode>
                <c:ptCount val="2"/>
                <c:pt idx="0">
                  <c:v>4388</c:v>
                </c:pt>
                <c:pt idx="1">
                  <c:v>9344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BBD1-49DF-B50C-0477B5990C03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Факт 2020</c:v>
                </c:pt>
              </c:strCache>
            </c:strRef>
          </c:tx>
          <c:spPr>
            <a:solidFill>
              <a:srgbClr val="FFFF00"/>
            </a:solidFill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5-BBD1-49DF-B50C-0477B5990C03}"/>
              </c:ext>
            </c:extLst>
          </c:dPt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7-BBD1-49DF-B50C-0477B5990C03}"/>
              </c:ext>
            </c:extLst>
          </c:dPt>
          <c:dLbls>
            <c:dLbl>
              <c:idx val="0"/>
              <c:layout>
                <c:manualLayout>
                  <c:x val="1.2968330316239372E-2"/>
                  <c:y val="0.1012490381727132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BBD1-49DF-B50C-0477B5990C03}"/>
                </c:ext>
              </c:extLst>
            </c:dLbl>
            <c:dLbl>
              <c:idx val="1"/>
              <c:layout>
                <c:manualLayout>
                  <c:x val="1.1671497284615339E-2"/>
                  <c:y val="0.2155624683677122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BBD1-49DF-B50C-0477B5990C0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4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Лист1!$A$2:$A$3</c:f>
              <c:strCache>
                <c:ptCount val="2"/>
                <c:pt idx="0">
                  <c:v>Налог на имущество физических лиц</c:v>
                </c:pt>
                <c:pt idx="1">
                  <c:v>Земельный налог</c:v>
                </c:pt>
              </c:strCache>
            </c:strRef>
          </c:cat>
          <c:val>
            <c:numRef>
              <c:f>Лист1!$C$2:$C$3</c:f>
              <c:numCache>
                <c:formatCode>#,##0</c:formatCode>
                <c:ptCount val="2"/>
                <c:pt idx="0">
                  <c:v>3714</c:v>
                </c:pt>
                <c:pt idx="1">
                  <c:v>9182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BBD1-49DF-B50C-0477B5990C03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cylinder"/>
        <c:axId val="87307008"/>
        <c:axId val="87308544"/>
        <c:axId val="0"/>
      </c:bar3DChart>
      <c:catAx>
        <c:axId val="8730700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400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87308544"/>
        <c:crosses val="autoZero"/>
        <c:auto val="1"/>
        <c:lblAlgn val="ctr"/>
        <c:lblOffset val="100"/>
        <c:noMultiLvlLbl val="0"/>
      </c:catAx>
      <c:valAx>
        <c:axId val="87308544"/>
        <c:scaling>
          <c:orientation val="minMax"/>
        </c:scaling>
        <c:delete val="1"/>
        <c:axPos val="l"/>
        <c:majorGridlines>
          <c:spPr>
            <a:ln>
              <a:noFill/>
            </a:ln>
          </c:spPr>
        </c:majorGridlines>
        <c:numFmt formatCode="#,##0" sourceLinked="1"/>
        <c:majorTickMark val="out"/>
        <c:minorTickMark val="none"/>
        <c:tickLblPos val="nextTo"/>
        <c:crossAx val="8730700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84757394030400335"/>
          <c:y val="0.73914261135278747"/>
          <c:w val="0.13141159696852853"/>
          <c:h val="0.18114386390470805"/>
        </c:manualLayout>
      </c:layout>
      <c:overlay val="0"/>
      <c:txPr>
        <a:bodyPr/>
        <a:lstStyle/>
        <a:p>
          <a:pPr>
            <a:defRPr sz="1200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600" b="1"/>
      </a:pPr>
      <a:endParaRPr lang="ru-RU"/>
    </a:p>
  </c:txPr>
  <c:externalData r:id="rId1">
    <c:autoUpdate val="0"/>
  </c:externalData>
  <c:userShapes r:id="rId2"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6039672492530067"/>
          <c:y val="5.1999870548196429E-2"/>
          <c:w val="0.47192029102193328"/>
          <c:h val="0.82656989502045008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Факт 2019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/>
          </c:spPr>
          <c:invertIfNegative val="0"/>
          <c:dLbls>
            <c:dLbl>
              <c:idx val="3"/>
              <c:tx>
                <c:rich>
                  <a:bodyPr/>
                  <a:lstStyle/>
                  <a:p>
                    <a:r>
                      <a:rPr lang="en-US" sz="1500">
                        <a:solidFill>
                          <a:schemeClr val="bg1"/>
                        </a:solidFill>
                      </a:rPr>
                      <a:t>31,4</a:t>
                    </a:r>
                    <a:endParaRPr lang="en-US"/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DB6F-4A46-B30B-56DB256E40B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5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Лист1!$A$2:$A$3</c:f>
              <c:strCache>
                <c:ptCount val="2"/>
                <c:pt idx="0">
                  <c:v>Аренда муниципального имущества</c:v>
                </c:pt>
                <c:pt idx="1">
                  <c:v>Аренда земельных участков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1658</c:v>
                </c:pt>
                <c:pt idx="1">
                  <c:v>1238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B6F-4A46-B30B-56DB256E40B2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Факт 2020</c:v>
                </c:pt>
              </c:strCache>
            </c:strRef>
          </c:tx>
          <c:spPr>
            <a:solidFill>
              <a:srgbClr val="FF3300"/>
            </a:solidFill>
            <a:ln>
              <a:noFill/>
            </a:ln>
            <a:effectLst/>
          </c:spPr>
          <c:invertIfNegative val="0"/>
          <c:dLbls>
            <c:dLbl>
              <c:idx val="3"/>
              <c:tx>
                <c:rich>
                  <a:bodyPr/>
                  <a:lstStyle/>
                  <a:p>
                    <a:r>
                      <a:rPr lang="en-US" sz="1600" dirty="0">
                        <a:solidFill>
                          <a:schemeClr val="bg1"/>
                        </a:solidFill>
                      </a:rPr>
                      <a:t>8,6</a:t>
                    </a:r>
                    <a:endParaRPr lang="en-US" dirty="0"/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DB6F-4A46-B30B-56DB256E40B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Лист1!$A$2:$A$3</c:f>
              <c:strCache>
                <c:ptCount val="2"/>
                <c:pt idx="0">
                  <c:v>Аренда муниципального имущества</c:v>
                </c:pt>
                <c:pt idx="1">
                  <c:v>Аренда земельных участков</c:v>
                </c:pt>
              </c:strCache>
            </c:strRef>
          </c:cat>
          <c:val>
            <c:numRef>
              <c:f>Лист1!$C$2:$C$3</c:f>
              <c:numCache>
                <c:formatCode>#,##0</c:formatCode>
                <c:ptCount val="2"/>
                <c:pt idx="0">
                  <c:v>828</c:v>
                </c:pt>
                <c:pt idx="1">
                  <c:v>1398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DB6F-4A46-B30B-56DB256E40B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100808576"/>
        <c:axId val="100810112"/>
      </c:barChart>
      <c:catAx>
        <c:axId val="10080857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00810112"/>
        <c:crosses val="autoZero"/>
        <c:auto val="1"/>
        <c:lblAlgn val="ctr"/>
        <c:lblOffset val="100"/>
        <c:noMultiLvlLbl val="0"/>
      </c:catAx>
      <c:valAx>
        <c:axId val="100810112"/>
        <c:scaling>
          <c:orientation val="minMax"/>
        </c:scaling>
        <c:delete val="1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100808576"/>
        <c:crosses val="autoZero"/>
        <c:crossBetween val="between"/>
      </c:valAx>
      <c:spPr>
        <a:noFill/>
        <a:ln w="25400"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  <c:userShapes r:id="rId2"/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autoTitleDeleted val="1"/>
    <c:plotArea>
      <c:layout>
        <c:manualLayout>
          <c:layoutTarget val="inner"/>
          <c:xMode val="edge"/>
          <c:yMode val="edge"/>
          <c:x val="4.7325781387815319E-2"/>
          <c:y val="0.1598764571705758"/>
          <c:w val="0.51224652003784654"/>
          <c:h val="0.60085943148239784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rgbClr val="3399FF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2"/>
                <c:pt idx="0">
                  <c:v>Факт 2019</c:v>
                </c:pt>
                <c:pt idx="1">
                  <c:v>Факт 2020</c:v>
                </c:pt>
              </c:strCache>
            </c:strRef>
          </c:cat>
          <c:val>
            <c:numRef>
              <c:f>Лист1!$B$2:$B$4</c:f>
              <c:numCache>
                <c:formatCode>#,##0</c:formatCode>
                <c:ptCount val="2"/>
                <c:pt idx="0">
                  <c:v>387</c:v>
                </c:pt>
                <c:pt idx="1">
                  <c:v>74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C0D-4331-8E0C-D2135E6357E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00"/>
        <c:overlap val="100"/>
        <c:axId val="100928896"/>
        <c:axId val="100938880"/>
      </c:barChart>
      <c:catAx>
        <c:axId val="100928896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 sz="2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00938880"/>
        <c:crosses val="autoZero"/>
        <c:auto val="1"/>
        <c:lblAlgn val="ctr"/>
        <c:lblOffset val="100"/>
        <c:noMultiLvlLbl val="0"/>
      </c:catAx>
      <c:valAx>
        <c:axId val="100938880"/>
        <c:scaling>
          <c:orientation val="minMax"/>
        </c:scaling>
        <c:delete val="1"/>
        <c:axPos val="l"/>
        <c:numFmt formatCode="#,##0" sourceLinked="1"/>
        <c:majorTickMark val="out"/>
        <c:minorTickMark val="none"/>
        <c:tickLblPos val="nextTo"/>
        <c:crossAx val="100928896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21257793319413468"/>
          <c:y val="3.8687395172196763E-2"/>
          <c:w val="0.71310459579095264"/>
          <c:h val="0.90719123651210265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2019 год</c:v>
                </c:pt>
              </c:strCache>
            </c:strRef>
          </c:tx>
          <c:spPr>
            <a:solidFill>
              <a:srgbClr val="FFC000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400"/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Субвенции</c:v>
                </c:pt>
                <c:pt idx="1">
                  <c:v>Субсидии</c:v>
                </c:pt>
                <c:pt idx="2">
                  <c:v>Дотации</c:v>
                </c:pt>
              </c:strCache>
            </c:strRef>
          </c:cat>
          <c:val>
            <c:numRef>
              <c:f>Лист1!$B$2:$B$4</c:f>
              <c:numCache>
                <c:formatCode>#,##0</c:formatCode>
                <c:ptCount val="3"/>
                <c:pt idx="0">
                  <c:v>73</c:v>
                </c:pt>
                <c:pt idx="1">
                  <c:v>72831</c:v>
                </c:pt>
                <c:pt idx="2">
                  <c:v>38737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AD1-4169-B23F-D7368AB99AC8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2020 год</c:v>
                </c:pt>
              </c:strCache>
            </c:strRef>
          </c:tx>
          <c:spPr>
            <a:solidFill>
              <a:srgbClr val="0070C0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400"/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Субвенции</c:v>
                </c:pt>
                <c:pt idx="1">
                  <c:v>Субсидии</c:v>
                </c:pt>
                <c:pt idx="2">
                  <c:v>Дотации</c:v>
                </c:pt>
              </c:strCache>
            </c:strRef>
          </c:cat>
          <c:val>
            <c:numRef>
              <c:f>Лист1!$C$2:$C$4</c:f>
              <c:numCache>
                <c:formatCode>#,##0</c:formatCode>
                <c:ptCount val="3"/>
                <c:pt idx="0">
                  <c:v>126</c:v>
                </c:pt>
                <c:pt idx="1">
                  <c:v>44313</c:v>
                </c:pt>
                <c:pt idx="2">
                  <c:v>31240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3AD1-4169-B23F-D7368AB99AC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11019136"/>
        <c:axId val="111020672"/>
      </c:barChart>
      <c:catAx>
        <c:axId val="111019136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11020672"/>
        <c:crosses val="autoZero"/>
        <c:auto val="1"/>
        <c:lblAlgn val="ctr"/>
        <c:lblOffset val="100"/>
        <c:noMultiLvlLbl val="0"/>
      </c:catAx>
      <c:valAx>
        <c:axId val="111020672"/>
        <c:scaling>
          <c:orientation val="minMax"/>
        </c:scaling>
        <c:delete val="1"/>
        <c:axPos val="b"/>
        <c:numFmt formatCode="#,##0" sourceLinked="1"/>
        <c:majorTickMark val="out"/>
        <c:minorTickMark val="none"/>
        <c:tickLblPos val="nextTo"/>
        <c:crossAx val="11101913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6172816023364331"/>
          <c:y val="0.77111258745754718"/>
          <c:w val="0.18766230793476651"/>
          <c:h val="0.15593139399241762"/>
        </c:manualLayout>
      </c:layout>
      <c:overlay val="0"/>
      <c:txPr>
        <a:bodyPr/>
        <a:lstStyle/>
        <a:p>
          <a:pPr>
            <a:defRPr sz="160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19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6.8600869738243114E-2"/>
          <c:y val="8.1011405634265052E-2"/>
          <c:w val="0.66847514005118847"/>
          <c:h val="0.8644229215631748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explosion val="25"/>
          <c:dPt>
            <c:idx val="0"/>
            <c:bubble3D val="0"/>
            <c:spPr>
              <a:solidFill>
                <a:srgbClr val="FF99FF"/>
              </a:solidFill>
            </c:spPr>
            <c:extLst>
              <c:ext xmlns:c16="http://schemas.microsoft.com/office/drawing/2014/chart" uri="{C3380CC4-5D6E-409C-BE32-E72D297353CC}">
                <c16:uniqueId val="{00000001-C11D-4D90-884A-4CB31FC05259}"/>
              </c:ext>
            </c:extLst>
          </c:dPt>
          <c:dPt>
            <c:idx val="1"/>
            <c:bubble3D val="0"/>
            <c:spPr>
              <a:solidFill>
                <a:srgbClr val="92D050"/>
              </a:solidFill>
            </c:spPr>
            <c:extLst>
              <c:ext xmlns:c16="http://schemas.microsoft.com/office/drawing/2014/chart" uri="{C3380CC4-5D6E-409C-BE32-E72D297353CC}">
                <c16:uniqueId val="{00000003-C11D-4D90-884A-4CB31FC05259}"/>
              </c:ext>
            </c:extLst>
          </c:dPt>
          <c:dPt>
            <c:idx val="2"/>
            <c:bubble3D val="0"/>
            <c:spPr>
              <a:solidFill>
                <a:srgbClr val="C00000"/>
              </a:solidFill>
            </c:spPr>
            <c:extLst>
              <c:ext xmlns:c16="http://schemas.microsoft.com/office/drawing/2014/chart" uri="{C3380CC4-5D6E-409C-BE32-E72D297353CC}">
                <c16:uniqueId val="{00000005-C11D-4D90-884A-4CB31FC05259}"/>
              </c:ext>
            </c:extLst>
          </c:dPt>
          <c:dPt>
            <c:idx val="3"/>
            <c:bubble3D val="0"/>
            <c:spPr>
              <a:solidFill>
                <a:schemeClr val="bg1">
                  <a:lumMod val="75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6-A13E-4122-B3D9-C9527765C4C7}"/>
              </c:ext>
            </c:extLst>
          </c:dPt>
          <c:dLbls>
            <c:dLbl>
              <c:idx val="2"/>
              <c:layout>
                <c:manualLayout>
                  <c:x val="8.9137645917457542E-2"/>
                  <c:y val="-1.3476981742489146E-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C11D-4D90-884A-4CB31FC05259}"/>
                </c:ext>
              </c:extLst>
            </c:dLbl>
            <c:dLbl>
              <c:idx val="3"/>
              <c:layout>
                <c:manualLayout>
                  <c:x val="-0.10830868872454087"/>
                  <c:y val="6.59888784029279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1,1%</a:t>
                    </a:r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A13E-4122-B3D9-C9527765C4C7}"/>
                </c:ext>
              </c:extLst>
            </c:dLbl>
            <c:numFmt formatCode="0.0%" sourceLinked="0"/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Лист1!$A$2:$A$5</c:f>
              <c:strCache>
                <c:ptCount val="4"/>
                <c:pt idx="0">
                  <c:v>Дотации</c:v>
                </c:pt>
                <c:pt idx="1">
                  <c:v>Субсидии</c:v>
                </c:pt>
                <c:pt idx="2">
                  <c:v>Субвенции</c:v>
                </c:pt>
                <c:pt idx="3">
                  <c:v>Прочие МБТ</c:v>
                </c:pt>
              </c:strCache>
            </c:strRef>
          </c:cat>
          <c:val>
            <c:numRef>
              <c:f>Лист1!$B$2:$B$5</c:f>
              <c:numCache>
                <c:formatCode>#,##0</c:formatCode>
                <c:ptCount val="4"/>
                <c:pt idx="0">
                  <c:v>31240</c:v>
                </c:pt>
                <c:pt idx="1">
                  <c:v>44313</c:v>
                </c:pt>
                <c:pt idx="2">
                  <c:v>126</c:v>
                </c:pt>
                <c:pt idx="3">
                  <c:v>802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C11D-4D90-884A-4CB31FC05259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387">
          <a:noFill/>
        </a:ln>
      </c:spPr>
    </c:plotArea>
    <c:legend>
      <c:legendPos val="r"/>
      <c:layout>
        <c:manualLayout>
          <c:xMode val="edge"/>
          <c:yMode val="edge"/>
          <c:x val="5.2948959892410146E-4"/>
          <c:y val="0.78160609131779324"/>
          <c:w val="0.70324005986854954"/>
          <c:h val="0.19159335776097297"/>
        </c:manualLayout>
      </c:layout>
      <c:overlay val="0"/>
      <c:txPr>
        <a:bodyPr/>
        <a:lstStyle/>
        <a:p>
          <a:pPr>
            <a:defRPr sz="1399">
              <a:solidFill>
                <a:schemeClr val="tx2"/>
              </a:solidFill>
            </a:defRPr>
          </a:pPr>
          <a:endParaRPr lang="ru-RU"/>
        </a:p>
      </c:txPr>
    </c:legend>
    <c:plotVisOnly val="1"/>
    <c:dispBlanksAs val="zero"/>
    <c:showDLblsOverMax val="0"/>
  </c:chart>
  <c:txPr>
    <a:bodyPr/>
    <a:lstStyle/>
    <a:p>
      <a:pPr>
        <a:defRPr sz="1802"/>
      </a:pPr>
      <a:endParaRPr lang="ru-RU"/>
    </a:p>
  </c:txPr>
  <c:externalData r:id="rId1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0"/>
      <c:rotY val="0"/>
      <c:depthPercent val="10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4.9993717229640966E-2"/>
          <c:y val="7.2421702957419287E-2"/>
          <c:w val="0.94348743255541212"/>
          <c:h val="0.6404276517713563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Программнные расходы</c:v>
                </c:pt>
              </c:strCache>
            </c:strRef>
          </c:tx>
          <c:spPr>
            <a:solidFill>
              <a:srgbClr val="FFC000"/>
            </a:solidFill>
          </c:spPr>
          <c:invertIfNegative val="0"/>
          <c:dLbls>
            <c:dLbl>
              <c:idx val="0"/>
              <c:layout>
                <c:manualLayout>
                  <c:x val="8.0597155110811568E-3"/>
                  <c:y val="0.3375128580048962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0B4A-4DBD-B474-11AEAF070D41}"/>
                </c:ext>
              </c:extLst>
            </c:dLbl>
            <c:spPr>
              <a:noFill/>
              <a:ln w="25328">
                <a:noFill/>
              </a:ln>
            </c:spPr>
            <c:txPr>
              <a:bodyPr/>
              <a:lstStyle/>
              <a:p>
                <a:pPr>
                  <a:defRPr sz="1000" b="1">
                    <a:solidFill>
                      <a:schemeClr val="tx1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2020 год</c:v>
                </c:pt>
              </c:strCache>
            </c:strRef>
          </c:cat>
          <c:val>
            <c:numRef>
              <c:f>Лист1!$B$2</c:f>
              <c:numCache>
                <c:formatCode>#,##0</c:formatCode>
                <c:ptCount val="1"/>
                <c:pt idx="0">
                  <c:v>139107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B4A-4DBD-B474-11AEAF070D41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Непрограммные расходы</c:v>
                </c:pt>
              </c:strCache>
            </c:strRef>
          </c:tx>
          <c:spPr>
            <a:solidFill>
              <a:srgbClr val="0070C0"/>
            </a:solidFill>
          </c:spPr>
          <c:invertIfNegative val="0"/>
          <c:dLbls>
            <c:dLbl>
              <c:idx val="0"/>
              <c:layout>
                <c:manualLayout>
                  <c:x val="5.7511725750278957E-2"/>
                  <c:y val="-9.4207125134244438E-2"/>
                </c:manualLayout>
              </c:layout>
              <c:spPr>
                <a:noFill/>
                <a:ln w="25328">
                  <a:noFill/>
                </a:ln>
              </c:spPr>
              <c:txPr>
                <a:bodyPr/>
                <a:lstStyle/>
                <a:p>
                  <a:pPr>
                    <a:defRPr sz="1000" b="1">
                      <a:solidFill>
                        <a:schemeClr val="tx1"/>
                      </a:solidFill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0B4A-4DBD-B474-11AEAF070D41}"/>
                </c:ext>
              </c:extLst>
            </c:dLbl>
            <c:spPr>
              <a:noFill/>
              <a:ln w="25328">
                <a:noFill/>
              </a:ln>
            </c:spPr>
            <c:txPr>
              <a:bodyPr/>
              <a:lstStyle/>
              <a:p>
                <a:pPr>
                  <a:defRPr sz="1000" b="1">
                    <a:solidFill>
                      <a:schemeClr val="bg1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</c:f>
              <c:strCache>
                <c:ptCount val="1"/>
                <c:pt idx="0">
                  <c:v>2020 год</c:v>
                </c:pt>
              </c:strCache>
            </c:strRef>
          </c:cat>
          <c:val>
            <c:numRef>
              <c:f>Лист1!$C$2</c:f>
              <c:numCache>
                <c:formatCode>#,##0</c:formatCode>
                <c:ptCount val="1"/>
                <c:pt idx="0">
                  <c:v>4509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0B4A-4DBD-B474-11AEAF070D4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shape val="cylinder"/>
        <c:axId val="6679936"/>
        <c:axId val="6771840"/>
        <c:axId val="0"/>
      </c:bar3DChart>
      <c:catAx>
        <c:axId val="6679936"/>
        <c:scaling>
          <c:orientation val="minMax"/>
        </c:scaling>
        <c:delete val="0"/>
        <c:axPos val="b"/>
        <c:numFmt formatCode="\О\с\н\о\в\н\о\й" sourceLinked="0"/>
        <c:majorTickMark val="none"/>
        <c:minorTickMark val="none"/>
        <c:tickLblPos val="nextTo"/>
        <c:txPr>
          <a:bodyPr/>
          <a:lstStyle/>
          <a:p>
            <a:pPr>
              <a:defRPr sz="1200" b="1"/>
            </a:pPr>
            <a:endParaRPr lang="ru-RU"/>
          </a:p>
        </c:txPr>
        <c:crossAx val="6771840"/>
        <c:crosses val="autoZero"/>
        <c:auto val="1"/>
        <c:lblAlgn val="ctr"/>
        <c:lblOffset val="100"/>
        <c:noMultiLvlLbl val="0"/>
      </c:catAx>
      <c:valAx>
        <c:axId val="6771840"/>
        <c:scaling>
          <c:orientation val="minMax"/>
        </c:scaling>
        <c:delete val="1"/>
        <c:axPos val="l"/>
        <c:numFmt formatCode="#,##0" sourceLinked="1"/>
        <c:majorTickMark val="out"/>
        <c:minorTickMark val="none"/>
        <c:tickLblPos val="nextTo"/>
        <c:crossAx val="6679936"/>
        <c:crosses val="autoZero"/>
        <c:crossBetween val="between"/>
      </c:valAx>
      <c:spPr>
        <a:noFill/>
        <a:ln w="25328">
          <a:noFill/>
        </a:ln>
      </c:spPr>
    </c:plotArea>
    <c:legend>
      <c:legendPos val="b"/>
      <c:layout>
        <c:manualLayout>
          <c:xMode val="edge"/>
          <c:yMode val="edge"/>
          <c:x val="0.15437029967213695"/>
          <c:y val="0.83872352589589672"/>
          <c:w val="0.66708025133221982"/>
          <c:h val="0.14795561445908367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897">
          <a:solidFill>
            <a:schemeClr val="tx2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1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0"/>
      <c:rotY val="0"/>
      <c:depthPercent val="10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4.9993717229640966E-2"/>
          <c:y val="7.2421702957419287E-2"/>
          <c:w val="0.94348743255541212"/>
          <c:h val="0.6404276517713563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Программнные расходы</c:v>
                </c:pt>
              </c:strCache>
            </c:strRef>
          </c:tx>
          <c:spPr>
            <a:solidFill>
              <a:srgbClr val="FFC000"/>
            </a:solidFill>
          </c:spPr>
          <c:invertIfNegative val="0"/>
          <c:dLbls>
            <c:dLbl>
              <c:idx val="0"/>
              <c:layout>
                <c:manualLayout>
                  <c:x val="8.0597155110811568E-3"/>
                  <c:y val="0.3375128580048962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B36B-40AC-9646-A007F94AEA9B}"/>
                </c:ext>
              </c:extLst>
            </c:dLbl>
            <c:spPr>
              <a:noFill/>
              <a:ln w="25328">
                <a:noFill/>
              </a:ln>
            </c:spPr>
            <c:txPr>
              <a:bodyPr/>
              <a:lstStyle/>
              <a:p>
                <a:pPr>
                  <a:defRPr sz="1000" b="1">
                    <a:solidFill>
                      <a:schemeClr val="tx1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2019 год</c:v>
                </c:pt>
              </c:strCache>
            </c:strRef>
          </c:cat>
          <c:val>
            <c:numRef>
              <c:f>Лист1!$B$2</c:f>
              <c:numCache>
                <c:formatCode>#,##0</c:formatCode>
                <c:ptCount val="1"/>
                <c:pt idx="0">
                  <c:v>177061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36B-40AC-9646-A007F94AEA9B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Непрограммные расходы</c:v>
                </c:pt>
              </c:strCache>
            </c:strRef>
          </c:tx>
          <c:spPr>
            <a:solidFill>
              <a:srgbClr val="0070C0"/>
            </a:solidFill>
          </c:spPr>
          <c:invertIfNegative val="0"/>
          <c:dLbls>
            <c:dLbl>
              <c:idx val="0"/>
              <c:layout>
                <c:manualLayout>
                  <c:x val="5.7511725750278957E-2"/>
                  <c:y val="-9.4207125134244438E-2"/>
                </c:manualLayout>
              </c:layout>
              <c:spPr>
                <a:noFill/>
                <a:ln w="25328">
                  <a:noFill/>
                </a:ln>
              </c:spPr>
              <c:txPr>
                <a:bodyPr/>
                <a:lstStyle/>
                <a:p>
                  <a:pPr>
                    <a:defRPr sz="1000" b="1">
                      <a:solidFill>
                        <a:schemeClr val="tx1"/>
                      </a:solidFill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B36B-40AC-9646-A007F94AEA9B}"/>
                </c:ext>
              </c:extLst>
            </c:dLbl>
            <c:spPr>
              <a:noFill/>
              <a:ln w="25328">
                <a:noFill/>
              </a:ln>
            </c:spPr>
            <c:txPr>
              <a:bodyPr/>
              <a:lstStyle/>
              <a:p>
                <a:pPr>
                  <a:defRPr sz="1000" b="1">
                    <a:solidFill>
                      <a:schemeClr val="bg1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</c:f>
              <c:strCache>
                <c:ptCount val="1"/>
                <c:pt idx="0">
                  <c:v>2019 год</c:v>
                </c:pt>
              </c:strCache>
            </c:strRef>
          </c:cat>
          <c:val>
            <c:numRef>
              <c:f>Лист1!$C$2</c:f>
              <c:numCache>
                <c:formatCode>#,##0</c:formatCode>
                <c:ptCount val="1"/>
                <c:pt idx="0">
                  <c:v>4286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B36B-40AC-9646-A007F94AEA9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shape val="cylinder"/>
        <c:axId val="6679936"/>
        <c:axId val="6771840"/>
        <c:axId val="0"/>
      </c:bar3DChart>
      <c:catAx>
        <c:axId val="6679936"/>
        <c:scaling>
          <c:orientation val="minMax"/>
        </c:scaling>
        <c:delete val="0"/>
        <c:axPos val="b"/>
        <c:numFmt formatCode="\О\с\н\о\в\н\о\й" sourceLinked="0"/>
        <c:majorTickMark val="none"/>
        <c:minorTickMark val="none"/>
        <c:tickLblPos val="nextTo"/>
        <c:txPr>
          <a:bodyPr/>
          <a:lstStyle/>
          <a:p>
            <a:pPr>
              <a:defRPr sz="1200" b="1"/>
            </a:pPr>
            <a:endParaRPr lang="ru-RU"/>
          </a:p>
        </c:txPr>
        <c:crossAx val="6771840"/>
        <c:crosses val="autoZero"/>
        <c:auto val="1"/>
        <c:lblAlgn val="ctr"/>
        <c:lblOffset val="100"/>
        <c:noMultiLvlLbl val="0"/>
      </c:catAx>
      <c:valAx>
        <c:axId val="6771840"/>
        <c:scaling>
          <c:orientation val="minMax"/>
        </c:scaling>
        <c:delete val="1"/>
        <c:axPos val="l"/>
        <c:numFmt formatCode="#,##0" sourceLinked="1"/>
        <c:majorTickMark val="out"/>
        <c:minorTickMark val="none"/>
        <c:tickLblPos val="nextTo"/>
        <c:crossAx val="6679936"/>
        <c:crosses val="autoZero"/>
        <c:crossBetween val="between"/>
      </c:valAx>
      <c:spPr>
        <a:noFill/>
        <a:ln w="25328">
          <a:noFill/>
        </a:ln>
      </c:spPr>
    </c:plotArea>
    <c:legend>
      <c:legendPos val="b"/>
      <c:layout>
        <c:manualLayout>
          <c:xMode val="edge"/>
          <c:yMode val="edge"/>
          <c:x val="0.15437029967213695"/>
          <c:y val="0.83872352589589672"/>
          <c:w val="0.66708025133221982"/>
          <c:h val="0.14795561445908367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897">
          <a:solidFill>
            <a:schemeClr val="tx2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1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2020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  </a:t>
            </a:r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(143 616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т. р.)</a:t>
            </a:r>
          </a:p>
        </c:rich>
      </c:tx>
      <c:layout>
        <c:manualLayout>
          <c:xMode val="edge"/>
          <c:yMode val="edge"/>
          <c:x val="0.26533474375697835"/>
          <c:y val="6.2942328351513435E-2"/>
        </c:manualLayout>
      </c:layout>
      <c:overlay val="0"/>
    </c:title>
    <c:autoTitleDeleted val="0"/>
    <c:view3D>
      <c:rotX val="30"/>
      <c:rotY val="21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22217581110801304"/>
          <c:y val="0"/>
          <c:w val="0.70085701937985589"/>
          <c:h val="0.90957207732674339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2020 год  (143 616 т.р.)</c:v>
                </c:pt>
              </c:strCache>
            </c:strRef>
          </c:tx>
          <c:spPr>
            <a:ln>
              <a:solidFill>
                <a:schemeClr val="tx1"/>
              </a:solidFill>
            </a:ln>
          </c:spPr>
          <c:explosion val="25"/>
          <c:dPt>
            <c:idx val="0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1-B63E-48E4-8932-6CBDF1197C91}"/>
              </c:ext>
            </c:extLst>
          </c:dPt>
          <c:dPt>
            <c:idx val="1"/>
            <c:bubble3D val="0"/>
            <c:extLst>
              <c:ext xmlns:c16="http://schemas.microsoft.com/office/drawing/2014/chart" uri="{C3380CC4-5D6E-409C-BE32-E72D297353CC}">
                <c16:uniqueId val="{00000002-B63E-48E4-8932-6CBDF1197C91}"/>
              </c:ext>
            </c:extLst>
          </c:dPt>
          <c:dPt>
            <c:idx val="2"/>
            <c:bubble3D val="0"/>
            <c:spPr>
              <a:solidFill>
                <a:srgbClr val="FFC000"/>
              </a:solidFill>
              <a:ln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4-B63E-48E4-8932-6CBDF1197C91}"/>
              </c:ext>
            </c:extLst>
          </c:dPt>
          <c:dPt>
            <c:idx val="3"/>
            <c:bubble3D val="0"/>
            <c:spPr>
              <a:solidFill>
                <a:srgbClr val="33CCFF"/>
              </a:solidFill>
              <a:ln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6-B63E-48E4-8932-6CBDF1197C91}"/>
              </c:ext>
            </c:extLst>
          </c:dPt>
          <c:dPt>
            <c:idx val="4"/>
            <c:bubble3D val="0"/>
            <c:spPr>
              <a:solidFill>
                <a:srgbClr val="FF0000"/>
              </a:solidFill>
              <a:ln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8-B63E-48E4-8932-6CBDF1197C91}"/>
              </c:ext>
            </c:extLst>
          </c:dPt>
          <c:dPt>
            <c:idx val="5"/>
            <c:bubble3D val="0"/>
            <c:spPr>
              <a:solidFill>
                <a:srgbClr val="FF99FF"/>
              </a:solidFill>
              <a:ln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A-B63E-48E4-8932-6CBDF1197C91}"/>
              </c:ext>
            </c:extLst>
          </c:dPt>
          <c:dPt>
            <c:idx val="6"/>
            <c:bubble3D val="0"/>
            <c:spPr>
              <a:solidFill>
                <a:srgbClr val="6064FC"/>
              </a:solidFill>
              <a:ln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C-B63E-48E4-8932-6CBDF1197C91}"/>
              </c:ext>
            </c:extLst>
          </c:dPt>
          <c:dPt>
            <c:idx val="7"/>
            <c:bubble3D val="0"/>
            <c:spPr>
              <a:solidFill>
                <a:srgbClr val="92D050"/>
              </a:solidFill>
              <a:ln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E-B63E-48E4-8932-6CBDF1197C91}"/>
              </c:ext>
            </c:extLst>
          </c:dPt>
          <c:dPt>
            <c:idx val="8"/>
            <c:bubble3D val="0"/>
            <c:spPr>
              <a:solidFill>
                <a:srgbClr val="800080"/>
              </a:solidFill>
              <a:ln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10-B63E-48E4-8932-6CBDF1197C91}"/>
              </c:ext>
            </c:extLst>
          </c:dPt>
          <c:dLbls>
            <c:dLbl>
              <c:idx val="0"/>
              <c:layout>
                <c:manualLayout>
                  <c:x val="-3.423725108311141E-2"/>
                  <c:y val="-4.5846097771166917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B63E-48E4-8932-6CBDF1197C91}"/>
                </c:ext>
              </c:extLst>
            </c:dLbl>
            <c:dLbl>
              <c:idx val="1"/>
              <c:layout>
                <c:manualLayout>
                  <c:x val="-2.8935741411893114E-2"/>
                  <c:y val="3.7846927090711192E-3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B63E-48E4-8932-6CBDF1197C91}"/>
                </c:ext>
              </c:extLst>
            </c:dLbl>
            <c:dLbl>
              <c:idx val="2"/>
              <c:layout>
                <c:manualLayout>
                  <c:x val="4.5889958048628901E-2"/>
                  <c:y val="-3.2039107876469755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B63E-48E4-8932-6CBDF1197C91}"/>
                </c:ext>
              </c:extLst>
            </c:dLbl>
            <c:dLbl>
              <c:idx val="3"/>
              <c:layout>
                <c:manualLayout>
                  <c:x val="5.278871391076116E-4"/>
                  <c:y val="-1.1619094488188977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B63E-48E4-8932-6CBDF1197C91}"/>
                </c:ext>
              </c:extLst>
            </c:dLbl>
            <c:dLbl>
              <c:idx val="4"/>
              <c:layout>
                <c:manualLayout>
                  <c:x val="1.4957822792494281E-2"/>
                  <c:y val="-1.5077531047834915E-3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B63E-48E4-8932-6CBDF1197C91}"/>
                </c:ext>
              </c:extLst>
            </c:dLbl>
            <c:dLbl>
              <c:idx val="5"/>
              <c:layout>
                <c:manualLayout>
                  <c:x val="7.2110728346456696E-2"/>
                  <c:y val="6.468454724409449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B63E-48E4-8932-6CBDF1197C91}"/>
                </c:ext>
              </c:extLst>
            </c:dLbl>
            <c:dLbl>
              <c:idx val="6"/>
              <c:layout>
                <c:manualLayout>
                  <c:x val="5.5181545371437657E-2"/>
                  <c:y val="8.4739634981347775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B63E-48E4-8932-6CBDF1197C91}"/>
                </c:ext>
              </c:extLst>
            </c:dLbl>
            <c:dLbl>
              <c:idx val="7"/>
              <c:layout>
                <c:manualLayout>
                  <c:x val="-4.8989111071765387E-2"/>
                  <c:y val="6.7613337878358507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B63E-48E4-8932-6CBDF1197C91}"/>
                </c:ext>
              </c:extLst>
            </c:dLbl>
            <c:dLbl>
              <c:idx val="8"/>
              <c:layout>
                <c:manualLayout>
                  <c:x val="-6.4306085873499438E-2"/>
                  <c:y val="2.5312330150231818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B63E-48E4-8932-6CBDF1197C9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 baseline="0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Лист1!$A$2:$A$11</c:f>
              <c:strCache>
                <c:ptCount val="10"/>
                <c:pt idx="0">
                  <c:v>Общегосударственные вопросы</c:v>
                </c:pt>
                <c:pt idx="1">
                  <c:v>Национальная безопасности и правоохранительные органы</c:v>
                </c:pt>
                <c:pt idx="2">
                  <c:v>Национальная экономика</c:v>
                </c:pt>
                <c:pt idx="3">
                  <c:v>Жилищно-коммунальное хозяйство</c:v>
                </c:pt>
                <c:pt idx="4">
                  <c:v>Охрана окружающей среды</c:v>
                </c:pt>
                <c:pt idx="5">
                  <c:v>Культура</c:v>
                </c:pt>
                <c:pt idx="6">
                  <c:v>Физическая культура и спорт</c:v>
                </c:pt>
                <c:pt idx="7">
                  <c:v>Социальная политика</c:v>
                </c:pt>
                <c:pt idx="8">
                  <c:v>Обслуживание государственного и муниципального долга</c:v>
                </c:pt>
                <c:pt idx="9">
                  <c:v>Межбюджетные трансферты</c:v>
                </c:pt>
              </c:strCache>
            </c:strRef>
          </c:cat>
          <c:val>
            <c:numRef>
              <c:f>Лист1!$B$2:$B$11</c:f>
              <c:numCache>
                <c:formatCode>#,##0_ ;\-#,##0\ </c:formatCode>
                <c:ptCount val="10"/>
                <c:pt idx="0">
                  <c:v>46427</c:v>
                </c:pt>
                <c:pt idx="1">
                  <c:v>536</c:v>
                </c:pt>
                <c:pt idx="2">
                  <c:v>9720</c:v>
                </c:pt>
                <c:pt idx="3">
                  <c:v>66816</c:v>
                </c:pt>
                <c:pt idx="4">
                  <c:v>0</c:v>
                </c:pt>
                <c:pt idx="5">
                  <c:v>9679</c:v>
                </c:pt>
                <c:pt idx="6">
                  <c:v>402</c:v>
                </c:pt>
                <c:pt idx="7">
                  <c:v>8434</c:v>
                </c:pt>
                <c:pt idx="8">
                  <c:v>4</c:v>
                </c:pt>
                <c:pt idx="9">
                  <c:v>1599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1-B63E-48E4-8932-6CBDF1197C9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398">
          <a:noFill/>
        </a:ln>
      </c:spPr>
    </c:plotArea>
    <c:plotVisOnly val="1"/>
    <c:dispBlanksAs val="gap"/>
    <c:showDLblsOverMax val="0"/>
  </c:chart>
  <c:txPr>
    <a:bodyPr/>
    <a:lstStyle/>
    <a:p>
      <a:pPr>
        <a:defRPr sz="1761"/>
      </a:pPr>
      <a:endParaRPr lang="ru-RU"/>
    </a:p>
  </c:txPr>
  <c:externalData r:id="rId1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2019 год  (181 347 т. р.)</a:t>
            </a:r>
          </a:p>
        </c:rich>
      </c:tx>
      <c:layout>
        <c:manualLayout>
          <c:xMode val="edge"/>
          <c:yMode val="edge"/>
          <c:x val="0.26533474375697835"/>
          <c:y val="6.2942328351513435E-2"/>
        </c:manualLayout>
      </c:layout>
      <c:overlay val="0"/>
    </c:title>
    <c:autoTitleDeleted val="0"/>
    <c:view3D>
      <c:rotX val="30"/>
      <c:rotY val="21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22217581110801304"/>
          <c:y val="0"/>
          <c:w val="0.70085701937985589"/>
          <c:h val="0.90957207732674339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2019 год  (181 347 т.р.)</c:v>
                </c:pt>
              </c:strCache>
            </c:strRef>
          </c:tx>
          <c:spPr>
            <a:ln>
              <a:solidFill>
                <a:schemeClr val="tx1"/>
              </a:solidFill>
            </a:ln>
          </c:spPr>
          <c:explosion val="25"/>
          <c:dPt>
            <c:idx val="0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1-C329-4337-8E63-E0E8B9036495}"/>
              </c:ext>
            </c:extLst>
          </c:dPt>
          <c:dPt>
            <c:idx val="1"/>
            <c:bubble3D val="0"/>
            <c:extLst>
              <c:ext xmlns:c16="http://schemas.microsoft.com/office/drawing/2014/chart" uri="{C3380CC4-5D6E-409C-BE32-E72D297353CC}">
                <c16:uniqueId val="{00000002-C329-4337-8E63-E0E8B9036495}"/>
              </c:ext>
            </c:extLst>
          </c:dPt>
          <c:dPt>
            <c:idx val="2"/>
            <c:bubble3D val="0"/>
            <c:spPr>
              <a:solidFill>
                <a:srgbClr val="FFC000"/>
              </a:solidFill>
              <a:ln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4-C329-4337-8E63-E0E8B9036495}"/>
              </c:ext>
            </c:extLst>
          </c:dPt>
          <c:dPt>
            <c:idx val="3"/>
            <c:bubble3D val="0"/>
            <c:spPr>
              <a:solidFill>
                <a:srgbClr val="33CCFF"/>
              </a:solidFill>
              <a:ln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6-C329-4337-8E63-E0E8B9036495}"/>
              </c:ext>
            </c:extLst>
          </c:dPt>
          <c:dPt>
            <c:idx val="4"/>
            <c:bubble3D val="0"/>
            <c:spPr>
              <a:solidFill>
                <a:srgbClr val="FF0000"/>
              </a:solidFill>
              <a:ln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8-C329-4337-8E63-E0E8B9036495}"/>
              </c:ext>
            </c:extLst>
          </c:dPt>
          <c:dPt>
            <c:idx val="5"/>
            <c:bubble3D val="0"/>
            <c:spPr>
              <a:solidFill>
                <a:srgbClr val="FF99FF"/>
              </a:solidFill>
              <a:ln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A-C329-4337-8E63-E0E8B9036495}"/>
              </c:ext>
            </c:extLst>
          </c:dPt>
          <c:dPt>
            <c:idx val="6"/>
            <c:bubble3D val="0"/>
            <c:spPr>
              <a:solidFill>
                <a:srgbClr val="6064FC"/>
              </a:solidFill>
              <a:ln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C-C329-4337-8E63-E0E8B9036495}"/>
              </c:ext>
            </c:extLst>
          </c:dPt>
          <c:dPt>
            <c:idx val="7"/>
            <c:bubble3D val="0"/>
            <c:spPr>
              <a:solidFill>
                <a:srgbClr val="92D050"/>
              </a:solidFill>
              <a:ln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E-C329-4337-8E63-E0E8B9036495}"/>
              </c:ext>
            </c:extLst>
          </c:dPt>
          <c:dPt>
            <c:idx val="8"/>
            <c:bubble3D val="0"/>
            <c:spPr>
              <a:solidFill>
                <a:srgbClr val="800080"/>
              </a:solidFill>
              <a:ln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10-C329-4337-8E63-E0E8B9036495}"/>
              </c:ext>
            </c:extLst>
          </c:dPt>
          <c:dLbls>
            <c:dLbl>
              <c:idx val="0"/>
              <c:layout>
                <c:manualLayout>
                  <c:x val="-3.423725108311141E-2"/>
                  <c:y val="-4.5846097771166917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C329-4337-8E63-E0E8B9036495}"/>
                </c:ext>
              </c:extLst>
            </c:dLbl>
            <c:dLbl>
              <c:idx val="1"/>
              <c:layout>
                <c:manualLayout>
                  <c:x val="-2.8935741411893114E-2"/>
                  <c:y val="3.7846927090711192E-3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C329-4337-8E63-E0E8B9036495}"/>
                </c:ext>
              </c:extLst>
            </c:dLbl>
            <c:dLbl>
              <c:idx val="2"/>
              <c:layout>
                <c:manualLayout>
                  <c:x val="4.5889958048628901E-2"/>
                  <c:y val="-3.2039107876469755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C329-4337-8E63-E0E8B9036495}"/>
                </c:ext>
              </c:extLst>
            </c:dLbl>
            <c:dLbl>
              <c:idx val="3"/>
              <c:layout>
                <c:manualLayout>
                  <c:x val="5.278871391076116E-4"/>
                  <c:y val="-1.1619094488188977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C329-4337-8E63-E0E8B9036495}"/>
                </c:ext>
              </c:extLst>
            </c:dLbl>
            <c:dLbl>
              <c:idx val="4"/>
              <c:layout>
                <c:manualLayout>
                  <c:x val="1.4957822792494281E-2"/>
                  <c:y val="-1.5077531047834915E-3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C329-4337-8E63-E0E8B9036495}"/>
                </c:ext>
              </c:extLst>
            </c:dLbl>
            <c:dLbl>
              <c:idx val="5"/>
              <c:layout>
                <c:manualLayout>
                  <c:x val="7.2110728346456696E-2"/>
                  <c:y val="6.468454724409449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C329-4337-8E63-E0E8B9036495}"/>
                </c:ext>
              </c:extLst>
            </c:dLbl>
            <c:dLbl>
              <c:idx val="6"/>
              <c:layout>
                <c:manualLayout>
                  <c:x val="5.5181545371437657E-2"/>
                  <c:y val="8.4739634981347775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C329-4337-8E63-E0E8B9036495}"/>
                </c:ext>
              </c:extLst>
            </c:dLbl>
            <c:dLbl>
              <c:idx val="7"/>
              <c:layout>
                <c:manualLayout>
                  <c:x val="-4.8989111071765387E-2"/>
                  <c:y val="6.7613337878358507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C329-4337-8E63-E0E8B9036495}"/>
                </c:ext>
              </c:extLst>
            </c:dLbl>
            <c:dLbl>
              <c:idx val="8"/>
              <c:layout>
                <c:manualLayout>
                  <c:x val="-6.4306085873499438E-2"/>
                  <c:y val="2.5312330150231818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C329-4337-8E63-E0E8B903649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 baseline="0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Лист1!$A$2:$A$11</c:f>
              <c:strCache>
                <c:ptCount val="10"/>
                <c:pt idx="0">
                  <c:v>Общегосударственные вопросы</c:v>
                </c:pt>
                <c:pt idx="1">
                  <c:v>Национальная безопасности и правоохранительные органы</c:v>
                </c:pt>
                <c:pt idx="2">
                  <c:v>Национальная экономика</c:v>
                </c:pt>
                <c:pt idx="3">
                  <c:v>Жилищно-коммунальное хозяйство</c:v>
                </c:pt>
                <c:pt idx="4">
                  <c:v>Охрана окружающей среды</c:v>
                </c:pt>
                <c:pt idx="5">
                  <c:v>Культура</c:v>
                </c:pt>
                <c:pt idx="6">
                  <c:v>Физическая культура и спорт</c:v>
                </c:pt>
                <c:pt idx="7">
                  <c:v>Социальная политика</c:v>
                </c:pt>
                <c:pt idx="8">
                  <c:v>Обслуживание государственного и муниципального долга</c:v>
                </c:pt>
                <c:pt idx="9">
                  <c:v>Межбюджетные трансферты</c:v>
                </c:pt>
              </c:strCache>
            </c:strRef>
          </c:cat>
          <c:val>
            <c:numRef>
              <c:f>Лист1!$B$2:$B$11</c:f>
              <c:numCache>
                <c:formatCode>#,##0_ ;\-#,##0\ </c:formatCode>
                <c:ptCount val="10"/>
                <c:pt idx="0">
                  <c:v>43089</c:v>
                </c:pt>
                <c:pt idx="1">
                  <c:v>1806</c:v>
                </c:pt>
                <c:pt idx="2">
                  <c:v>13577</c:v>
                </c:pt>
                <c:pt idx="3">
                  <c:v>98013</c:v>
                </c:pt>
                <c:pt idx="4">
                  <c:v>608</c:v>
                </c:pt>
                <c:pt idx="5">
                  <c:v>14496</c:v>
                </c:pt>
                <c:pt idx="6">
                  <c:v>1254</c:v>
                </c:pt>
                <c:pt idx="7">
                  <c:v>7211</c:v>
                </c:pt>
                <c:pt idx="8">
                  <c:v>1</c:v>
                </c:pt>
                <c:pt idx="9">
                  <c:v>1292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1-C329-4337-8E63-E0E8B903649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398">
          <a:noFill/>
        </a:ln>
      </c:spPr>
    </c:plotArea>
    <c:legend>
      <c:legendPos val="b"/>
      <c:layout>
        <c:manualLayout>
          <c:xMode val="edge"/>
          <c:yMode val="edge"/>
          <c:x val="0.12175563416669979"/>
          <c:y val="0.68587880971866622"/>
          <c:w val="0.75648873166660047"/>
          <c:h val="0.31412119028133373"/>
        </c:manualLayout>
      </c:layout>
      <c:overlay val="0"/>
      <c:txPr>
        <a:bodyPr/>
        <a:lstStyle/>
        <a:p>
          <a:pPr>
            <a:defRPr sz="800"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761"/>
      </a:pPr>
      <a:endParaRPr lang="ru-RU"/>
    </a:p>
  </c:txPr>
  <c:externalData r:id="rId1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172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5.2787095559243442E-2"/>
          <c:y val="7.8831109656130882E-2"/>
          <c:w val="0.41312970875175831"/>
          <c:h val="0.57385210508499429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dPt>
            <c:idx val="0"/>
            <c:bubble3D val="0"/>
            <c:spPr>
              <a:solidFill>
                <a:srgbClr val="00CCFF"/>
              </a:solidFill>
            </c:spPr>
            <c:extLst>
              <c:ext xmlns:c16="http://schemas.microsoft.com/office/drawing/2014/chart" uri="{C3380CC4-5D6E-409C-BE32-E72D297353CC}">
                <c16:uniqueId val="{00000001-C14F-41F3-B4A6-B362A1035293}"/>
              </c:ext>
            </c:extLst>
          </c:dPt>
          <c:dPt>
            <c:idx val="1"/>
            <c:bubble3D val="0"/>
            <c:extLst>
              <c:ext xmlns:c16="http://schemas.microsoft.com/office/drawing/2014/chart" uri="{C3380CC4-5D6E-409C-BE32-E72D297353CC}">
                <c16:uniqueId val="{00000002-C14F-41F3-B4A6-B362A1035293}"/>
              </c:ext>
            </c:extLst>
          </c:dPt>
          <c:dPt>
            <c:idx val="2"/>
            <c:bubble3D val="0"/>
            <c:spPr>
              <a:solidFill>
                <a:srgbClr val="00FF00"/>
              </a:solidFill>
            </c:spPr>
            <c:extLst>
              <c:ext xmlns:c16="http://schemas.microsoft.com/office/drawing/2014/chart" uri="{C3380CC4-5D6E-409C-BE32-E72D297353CC}">
                <c16:uniqueId val="{00000004-C14F-41F3-B4A6-B362A1035293}"/>
              </c:ext>
            </c:extLst>
          </c:dPt>
          <c:dPt>
            <c:idx val="3"/>
            <c:bubble3D val="0"/>
            <c:spPr>
              <a:solidFill>
                <a:srgbClr val="FFFF00"/>
              </a:solidFill>
            </c:spPr>
            <c:extLst>
              <c:ext xmlns:c16="http://schemas.microsoft.com/office/drawing/2014/chart" uri="{C3380CC4-5D6E-409C-BE32-E72D297353CC}">
                <c16:uniqueId val="{00000006-C14F-41F3-B4A6-B362A1035293}"/>
              </c:ext>
            </c:extLst>
          </c:dPt>
          <c:dPt>
            <c:idx val="4"/>
            <c:bubble3D val="0"/>
            <c:spPr>
              <a:solidFill>
                <a:srgbClr val="FF0000"/>
              </a:solidFill>
            </c:spPr>
            <c:extLst>
              <c:ext xmlns:c16="http://schemas.microsoft.com/office/drawing/2014/chart" uri="{C3380CC4-5D6E-409C-BE32-E72D297353CC}">
                <c16:uniqueId val="{00000008-C14F-41F3-B4A6-B362A1035293}"/>
              </c:ext>
            </c:extLst>
          </c:dPt>
          <c:dPt>
            <c:idx val="5"/>
            <c:bubble3D val="0"/>
            <c:spPr>
              <a:solidFill>
                <a:srgbClr val="009900"/>
              </a:solidFill>
            </c:spPr>
            <c:extLst>
              <c:ext xmlns:c16="http://schemas.microsoft.com/office/drawing/2014/chart" uri="{C3380CC4-5D6E-409C-BE32-E72D297353CC}">
                <c16:uniqueId val="{0000000A-C14F-41F3-B4A6-B362A1035293}"/>
              </c:ext>
            </c:extLst>
          </c:dPt>
          <c:dPt>
            <c:idx val="6"/>
            <c:bubble3D val="0"/>
            <c:spPr>
              <a:solidFill>
                <a:srgbClr val="FF99FF"/>
              </a:solidFill>
            </c:spPr>
            <c:extLst>
              <c:ext xmlns:c16="http://schemas.microsoft.com/office/drawing/2014/chart" uri="{C3380CC4-5D6E-409C-BE32-E72D297353CC}">
                <c16:uniqueId val="{0000000C-C14F-41F3-B4A6-B362A1035293}"/>
              </c:ext>
            </c:extLst>
          </c:dPt>
          <c:dPt>
            <c:idx val="7"/>
            <c:bubble3D val="0"/>
            <c:spPr>
              <a:solidFill>
                <a:srgbClr val="7030A0"/>
              </a:solidFill>
            </c:spPr>
            <c:extLst>
              <c:ext xmlns:c16="http://schemas.microsoft.com/office/drawing/2014/chart" uri="{C3380CC4-5D6E-409C-BE32-E72D297353CC}">
                <c16:uniqueId val="{0000000E-C14F-41F3-B4A6-B362A1035293}"/>
              </c:ext>
            </c:extLst>
          </c:dPt>
          <c:dPt>
            <c:idx val="8"/>
            <c:bubble3D val="0"/>
            <c:spPr>
              <a:solidFill>
                <a:srgbClr val="FFC000"/>
              </a:solidFill>
            </c:spPr>
            <c:extLst>
              <c:ext xmlns:c16="http://schemas.microsoft.com/office/drawing/2014/chart" uri="{C3380CC4-5D6E-409C-BE32-E72D297353CC}">
                <c16:uniqueId val="{00000010-C14F-41F3-B4A6-B362A1035293}"/>
              </c:ext>
            </c:extLst>
          </c:dPt>
          <c:dPt>
            <c:idx val="10"/>
            <c:bubble3D val="0"/>
            <c:spPr>
              <a:solidFill>
                <a:srgbClr val="52AE89"/>
              </a:solidFill>
            </c:spPr>
            <c:extLst>
              <c:ext xmlns:c16="http://schemas.microsoft.com/office/drawing/2014/chart" uri="{C3380CC4-5D6E-409C-BE32-E72D297353CC}">
                <c16:uniqueId val="{00000012-06F6-4FA8-9E5C-FEB9CEDDC004}"/>
              </c:ext>
            </c:extLst>
          </c:dPt>
          <c:dLbls>
            <c:dLbl>
              <c:idx val="0"/>
              <c:layout>
                <c:manualLayout>
                  <c:x val="8.8191330343796712E-2"/>
                  <c:y val="-0.11836380541918733"/>
                </c:manualLayout>
              </c:layout>
              <c:dLblPos val="bestFit"/>
              <c:showLegendKey val="1"/>
              <c:showVal val="1"/>
              <c:showCatName val="0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C14F-41F3-B4A6-B362A1035293}"/>
                </c:ext>
              </c:extLst>
            </c:dLbl>
            <c:dLbl>
              <c:idx val="1"/>
              <c:layout>
                <c:manualLayout>
                  <c:x val="0"/>
                  <c:y val="-3.2492025017031814E-2"/>
                </c:manualLayout>
              </c:layout>
              <c:dLblPos val="bestFit"/>
              <c:showLegendKey val="1"/>
              <c:showVal val="1"/>
              <c:showCatName val="0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C14F-41F3-B4A6-B362A1035293}"/>
                </c:ext>
              </c:extLst>
            </c:dLbl>
            <c:dLbl>
              <c:idx val="2"/>
              <c:layout>
                <c:manualLayout>
                  <c:x val="1.0463378176382657E-2"/>
                  <c:y val="-3.4812883946819799E-2"/>
                </c:manualLayout>
              </c:layout>
              <c:dLblPos val="bestFit"/>
              <c:showLegendKey val="1"/>
              <c:showVal val="1"/>
              <c:showCatName val="0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C14F-41F3-B4A6-B362A1035293}"/>
                </c:ext>
              </c:extLst>
            </c:dLbl>
            <c:dLbl>
              <c:idx val="3"/>
              <c:layout>
                <c:manualLayout>
                  <c:x val="-2.7403769129370388E-17"/>
                  <c:y val="-3.5797960883875886E-2"/>
                </c:manualLayout>
              </c:layout>
              <c:dLblPos val="bestFit"/>
              <c:showLegendKey val="1"/>
              <c:showVal val="1"/>
              <c:showCatName val="0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C14F-41F3-B4A6-B362A1035293}"/>
                </c:ext>
              </c:extLst>
            </c:dLbl>
            <c:dLbl>
              <c:idx val="4"/>
              <c:layout>
                <c:manualLayout>
                  <c:x val="-4.4843049327354258E-2"/>
                  <c:y val="-6.730490896385162E-2"/>
                </c:manualLayout>
              </c:layout>
              <c:dLblPos val="bestFit"/>
              <c:showLegendKey val="1"/>
              <c:showVal val="1"/>
              <c:showCatName val="0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C14F-41F3-B4A6-B362A1035293}"/>
                </c:ext>
              </c:extLst>
            </c:dLbl>
            <c:dLbl>
              <c:idx val="5"/>
              <c:layout>
                <c:manualLayout>
                  <c:x val="4.5590433482810166E-2"/>
                  <c:y val="-5.1506827072964625E-2"/>
                </c:manualLayout>
              </c:layout>
              <c:tx>
                <c:rich>
                  <a:bodyPr wrap="square" lIns="38100" tIns="19050" rIns="38100" bIns="19050" anchor="ctr">
                    <a:noAutofit/>
                  </a:bodyPr>
                  <a:lstStyle/>
                  <a:p>
                    <a:pPr>
                      <a:defRPr sz="1200" b="1"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pPr>
                    <a:r>
                      <a:rPr lang="en-US" dirty="0"/>
                      <a:t>215</a:t>
                    </a:r>
                  </a:p>
                  <a:p>
                    <a:pPr>
                      <a:defRPr sz="1200" b="1"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pPr>
                    <a:r>
                      <a:rPr lang="en-US" dirty="0"/>
                      <a:t>0,15%</a:t>
                    </a:r>
                  </a:p>
                </c:rich>
              </c:tx>
              <c:numFmt formatCode="0.00%" sourceLinked="0"/>
              <c:spPr>
                <a:noFill/>
                <a:ln>
                  <a:noFill/>
                </a:ln>
                <a:effectLst/>
              </c:spPr>
              <c:dLblPos val="bestFit"/>
              <c:showLegendKey val="1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8.2153996445511579E-2"/>
                      <c:h val="9.5515585772753528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A-C14F-41F3-B4A6-B362A1035293}"/>
                </c:ext>
              </c:extLst>
            </c:dLbl>
            <c:dLbl>
              <c:idx val="6"/>
              <c:layout>
                <c:manualLayout>
                  <c:x val="-0.13303437967115098"/>
                  <c:y val="3.9454601806395734E-2"/>
                </c:manualLayout>
              </c:layout>
              <c:dLblPos val="bestFit"/>
              <c:showLegendKey val="1"/>
              <c:showVal val="1"/>
              <c:showCatName val="0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C14F-41F3-B4A6-B362A1035293}"/>
                </c:ext>
              </c:extLst>
            </c:dLbl>
            <c:dLbl>
              <c:idx val="7"/>
              <c:layout>
                <c:manualLayout>
                  <c:x val="-3.4379671150971597E-2"/>
                  <c:y val="-0.16505661155841209"/>
                </c:manualLayout>
              </c:layout>
              <c:dLblPos val="bestFit"/>
              <c:showLegendKey val="1"/>
              <c:showVal val="1"/>
              <c:showCatName val="0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C14F-41F3-B4A6-B362A1035293}"/>
                </c:ext>
              </c:extLst>
            </c:dLbl>
            <c:dLbl>
              <c:idx val="8"/>
              <c:layout>
                <c:manualLayout>
                  <c:x val="-3.7369207772795274E-2"/>
                  <c:y val="3.71337428766077E-2"/>
                </c:manualLayout>
              </c:layout>
              <c:dLblPos val="bestFit"/>
              <c:showLegendKey val="1"/>
              <c:showVal val="1"/>
              <c:showCatName val="0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C14F-41F3-B4A6-B362A1035293}"/>
                </c:ext>
              </c:extLst>
            </c:dLbl>
            <c:dLbl>
              <c:idx val="9"/>
              <c:layout>
                <c:manualLayout>
                  <c:x val="-1.4947683109118636E-3"/>
                  <c:y val="8.8192639331943407E-2"/>
                </c:manualLayout>
              </c:layout>
              <c:dLblPos val="bestFit"/>
              <c:showLegendKey val="1"/>
              <c:showVal val="1"/>
              <c:showCatName val="0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737D-43B9-A1B3-1EADB0404A74}"/>
                </c:ext>
              </c:extLst>
            </c:dLbl>
            <c:dLbl>
              <c:idx val="10"/>
              <c:layout>
                <c:manualLayout>
                  <c:x val="-0.10612855007473844"/>
                  <c:y val="8.3550921472367437E-2"/>
                </c:manualLayout>
              </c:layout>
              <c:dLblPos val="bestFit"/>
              <c:showLegendKey val="1"/>
              <c:showVal val="1"/>
              <c:showCatName val="0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06F6-4FA8-9E5C-FEB9CEDDC004}"/>
                </c:ext>
              </c:extLst>
            </c:dLbl>
            <c:dLbl>
              <c:idx val="11"/>
              <c:layout>
                <c:manualLayout>
                  <c:x val="-0.18535127055306427"/>
                  <c:y val="5.1058896455335623E-2"/>
                </c:manualLayout>
              </c:layout>
              <c:dLblPos val="bestFit"/>
              <c:showLegendKey val="1"/>
              <c:showVal val="1"/>
              <c:showCatName val="0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06F6-4FA8-9E5C-FEB9CEDDC004}"/>
                </c:ext>
              </c:extLst>
            </c:dLbl>
            <c:numFmt formatCode="0.00%" sourceLinked="0"/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2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1"/>
            <c:showVal val="1"/>
            <c:showCatName val="0"/>
            <c:showSerName val="0"/>
            <c:showPercent val="1"/>
            <c:showBubbleSize val="0"/>
            <c:separator>
</c:separator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Лист1!$A$2:$A$13</c:f>
              <c:strCache>
                <c:ptCount val="12"/>
                <c:pt idx="0">
                  <c:v>Муниципальная программа "Развитие жилищно-коммунального хозяйства Слюдянского муниципального образования  на 2019-2024 годы"</c:v>
                </c:pt>
                <c:pt idx="1">
                  <c:v>Муниципальная программа "Доступное жилье на территории Слюдянского муниципального образования  на 2019-2024 годы"</c:v>
                </c:pt>
                <c:pt idx="2">
                  <c:v>Муниципальная программа "Развитие транспортного комплекса и улично- дорожной сети Слюдянского муниципального образования на 2019-2024 годы"</c:v>
                </c:pt>
                <c:pt idx="3">
                  <c:v>Муниципальная программа "Благоустройство Слюдянского муниципального образования на 2019-2024 годы"</c:v>
                </c:pt>
                <c:pt idx="4">
                  <c:v>Муниципальная программа "Безопасный город на 2019-2024 годы"</c:v>
                </c:pt>
                <c:pt idx="5">
                  <c:v>Муниципальная программа "Поддержка приоритетных отраслей экономики Слюдянского муниципального образования  на 2019-2024 годы"</c:v>
                </c:pt>
                <c:pt idx="6">
                  <c:v>Муниципальная программа "Совершенствование механизмов управления Слюдянским муниципальным образованием на 2019-2024 годы"</c:v>
                </c:pt>
                <c:pt idx="7">
                  <c:v>Муниципальная программа "Развитие культуры, досуга, физической культуры и спорта Слюдянского муниципального образования на 2019-2024 годы"</c:v>
                </c:pt>
                <c:pt idx="8">
                  <c:v>Муниципальная программа "Формирование современной городской среды на территории Слюдянского муниципального образования" на 2018-2024 годы</c:v>
                </c:pt>
                <c:pt idx="9">
                  <c:v>Муниципальная программа "Комплексное и устойчивое развитие градостроительной деятельности и земельных отношений на территории Слюдянского муниципального образования" на 2019-2024 годы</c:v>
                </c:pt>
                <c:pt idx="10">
                  <c:v>Муниципальная программа "Повышение качества управления муниципальным имуществом Слюдянского муниципального образования" на 2019 – 2024 годы</c:v>
                </c:pt>
                <c:pt idx="11">
                  <c:v>Расходы по непрограммным мероприятиям</c:v>
                </c:pt>
              </c:strCache>
            </c:strRef>
          </c:cat>
          <c:val>
            <c:numRef>
              <c:f>Лист1!$B$2:$B$13</c:f>
              <c:numCache>
                <c:formatCode>#,##0</c:formatCode>
                <c:ptCount val="12"/>
                <c:pt idx="0">
                  <c:v>16770</c:v>
                </c:pt>
                <c:pt idx="1">
                  <c:v>7249</c:v>
                </c:pt>
                <c:pt idx="2">
                  <c:v>11093</c:v>
                </c:pt>
                <c:pt idx="3">
                  <c:v>36984</c:v>
                </c:pt>
                <c:pt idx="4">
                  <c:v>536</c:v>
                </c:pt>
                <c:pt idx="5">
                  <c:v>215</c:v>
                </c:pt>
                <c:pt idx="6">
                  <c:v>36684</c:v>
                </c:pt>
                <c:pt idx="7">
                  <c:v>10081</c:v>
                </c:pt>
                <c:pt idx="8">
                  <c:v>11444</c:v>
                </c:pt>
                <c:pt idx="9">
                  <c:v>30</c:v>
                </c:pt>
                <c:pt idx="10">
                  <c:v>8383</c:v>
                </c:pt>
                <c:pt idx="11">
                  <c:v>4147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1-C14F-41F3-B4A6-B362A1035293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379">
          <a:noFill/>
        </a:ln>
      </c:spPr>
    </c:plotArea>
    <c:legend>
      <c:legendPos val="r"/>
      <c:layout>
        <c:manualLayout>
          <c:xMode val="edge"/>
          <c:yMode val="edge"/>
          <c:x val="0.50715841013146901"/>
          <c:y val="3.7024677905510279E-3"/>
          <c:w val="0.49284158986853099"/>
          <c:h val="0.9702606598695348"/>
        </c:manualLayout>
      </c:layout>
      <c:overlay val="0"/>
      <c:txPr>
        <a:bodyPr/>
        <a:lstStyle/>
        <a:p>
          <a:pPr>
            <a:defRPr sz="1000" baseline="0"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zero"/>
    <c:showDLblsOverMax val="0"/>
  </c:chart>
  <c:txPr>
    <a:bodyPr/>
    <a:lstStyle/>
    <a:p>
      <a:pPr>
        <a:defRPr sz="1797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0"/>
      <c:rotY val="0"/>
      <c:depthPercent val="10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4.9993717229640966E-2"/>
          <c:y val="7.2421702957419287E-2"/>
          <c:w val="0.94348743255541212"/>
          <c:h val="0.6404276517713563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2019 год</c:v>
                </c:pt>
              </c:strCache>
            </c:strRef>
          </c:tx>
          <c:spPr>
            <a:solidFill>
              <a:srgbClr val="FFC000"/>
            </a:solidFill>
          </c:spPr>
          <c:invertIfNegative val="0"/>
          <c:dLbls>
            <c:dLbl>
              <c:idx val="0"/>
              <c:layout>
                <c:manualLayout>
                  <c:x val="3.5602242633056697E-3"/>
                  <c:y val="0.2514913090121486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8C41-476A-BBC2-7D3216B08C4D}"/>
                </c:ext>
              </c:extLst>
            </c:dLbl>
            <c:spPr>
              <a:noFill/>
              <a:ln w="25328">
                <a:noFill/>
              </a:ln>
            </c:spPr>
            <c:txPr>
              <a:bodyPr/>
              <a:lstStyle/>
              <a:p>
                <a:pPr>
                  <a:defRPr b="1">
                    <a:solidFill>
                      <a:schemeClr val="tx1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Расходы бюджета</c:v>
                </c:pt>
              </c:strCache>
            </c:strRef>
          </c:cat>
          <c:val>
            <c:numRef>
              <c:f>Лист1!$B$2</c:f>
              <c:numCache>
                <c:formatCode>#,##0</c:formatCode>
                <c:ptCount val="1"/>
                <c:pt idx="0">
                  <c:v>181347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C41-476A-BBC2-7D3216B08C4D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2020 год</c:v>
                </c:pt>
              </c:strCache>
            </c:strRef>
          </c:tx>
          <c:spPr>
            <a:solidFill>
              <a:srgbClr val="0070C0"/>
            </a:solidFill>
          </c:spPr>
          <c:invertIfNegative val="0"/>
          <c:dLbls>
            <c:dLbl>
              <c:idx val="0"/>
              <c:layout>
                <c:manualLayout>
                  <c:x val="1.3498312710911054E-2"/>
                  <c:y val="0.3176393108482473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8C41-476A-BBC2-7D3216B08C4D}"/>
                </c:ext>
              </c:extLst>
            </c:dLbl>
            <c:spPr>
              <a:noFill/>
              <a:ln w="25328">
                <a:noFill/>
              </a:ln>
            </c:spPr>
            <c:txPr>
              <a:bodyPr/>
              <a:lstStyle/>
              <a:p>
                <a:pPr>
                  <a:defRPr b="1">
                    <a:solidFill>
                      <a:schemeClr val="bg1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Расходы бюджета</c:v>
                </c:pt>
              </c:strCache>
            </c:strRef>
          </c:cat>
          <c:val>
            <c:numRef>
              <c:f>Лист1!$C$2</c:f>
              <c:numCache>
                <c:formatCode>#,##0</c:formatCode>
                <c:ptCount val="1"/>
                <c:pt idx="0">
                  <c:v>143616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8C41-476A-BBC2-7D3216B08C4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shape val="cylinder"/>
        <c:axId val="6679936"/>
        <c:axId val="6771840"/>
        <c:axId val="0"/>
      </c:bar3DChart>
      <c:catAx>
        <c:axId val="6679936"/>
        <c:scaling>
          <c:orientation val="minMax"/>
        </c:scaling>
        <c:delete val="0"/>
        <c:axPos val="b"/>
        <c:numFmt formatCode="\О\с\н\о\в\н\о\й" sourceLinked="0"/>
        <c:majorTickMark val="none"/>
        <c:minorTickMark val="none"/>
        <c:tickLblPos val="nextTo"/>
        <c:txPr>
          <a:bodyPr/>
          <a:lstStyle/>
          <a:p>
            <a:pPr>
              <a:defRPr sz="997" b="1"/>
            </a:pPr>
            <a:endParaRPr lang="ru-RU"/>
          </a:p>
        </c:txPr>
        <c:crossAx val="6771840"/>
        <c:crosses val="autoZero"/>
        <c:auto val="1"/>
        <c:lblAlgn val="ctr"/>
        <c:lblOffset val="100"/>
        <c:noMultiLvlLbl val="0"/>
      </c:catAx>
      <c:valAx>
        <c:axId val="6771840"/>
        <c:scaling>
          <c:orientation val="minMax"/>
        </c:scaling>
        <c:delete val="1"/>
        <c:axPos val="l"/>
        <c:numFmt formatCode="#,##0" sourceLinked="1"/>
        <c:majorTickMark val="out"/>
        <c:minorTickMark val="none"/>
        <c:tickLblPos val="nextTo"/>
        <c:crossAx val="6679936"/>
        <c:crosses val="autoZero"/>
        <c:crossBetween val="between"/>
      </c:valAx>
      <c:spPr>
        <a:noFill/>
        <a:ln w="25328">
          <a:noFill/>
        </a:ln>
      </c:spPr>
    </c:plotArea>
    <c:legend>
      <c:legendPos val="b"/>
      <c:layout>
        <c:manualLayout>
          <c:xMode val="edge"/>
          <c:yMode val="edge"/>
          <c:x val="0.33291976298238313"/>
          <c:y val="0.83872344261176146"/>
          <c:w val="0.66708025133221982"/>
          <c:h val="0.14795561445908367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897">
          <a:solidFill>
            <a:schemeClr val="tx2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1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5746056396310232"/>
          <c:y val="5.4267474554109373E-2"/>
          <c:w val="0.81697866903677374"/>
          <c:h val="0.78689867792467505"/>
        </c:manualLayout>
      </c:layout>
      <c:bar3DChart>
        <c:barDir val="bar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Областной бюджет</c:v>
                </c:pt>
              </c:strCache>
            </c:strRef>
          </c:tx>
          <c:spPr>
            <a:solidFill>
              <a:srgbClr val="3399FF"/>
            </a:solidFill>
            <a:ln>
              <a:noFill/>
            </a:ln>
            <a:effectLst/>
            <a:sp3d/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Лист1!$A$2:$A$3</c:f>
              <c:strCache>
                <c:ptCount val="2"/>
                <c:pt idx="0">
                  <c:v>2020 год</c:v>
                </c:pt>
                <c:pt idx="1">
                  <c:v>2019 год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12913</c:v>
                </c:pt>
                <c:pt idx="1">
                  <c:v>48905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721-4969-A6F1-6C2A9B21E618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Бюджет СМО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1.533646020007434E-2"/>
                  <c:y val="-8.2907683923249852E-17"/>
                </c:manualLayout>
              </c:layout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00" b="1" i="0" u="none" strike="noStrike" kern="1200" baseline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7C06-41D6-AB93-D592E597DB11}"/>
                </c:ext>
              </c:extLst>
            </c:dLbl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Лист1!$A$2:$A$3</c:f>
              <c:strCache>
                <c:ptCount val="2"/>
                <c:pt idx="0">
                  <c:v>2020 год</c:v>
                </c:pt>
                <c:pt idx="1">
                  <c:v>2019 год</c:v>
                </c:pt>
              </c:strCache>
            </c:strRef>
          </c:cat>
          <c:val>
            <c:numRef>
              <c:f>Лист1!$C$2:$C$3</c:f>
              <c:numCache>
                <c:formatCode>General</c:formatCode>
                <c:ptCount val="2"/>
                <c:pt idx="0">
                  <c:v>3857</c:v>
                </c:pt>
                <c:pt idx="1">
                  <c:v>9850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721-4969-A6F1-6C2A9B21E61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570796288"/>
        <c:axId val="570792680"/>
        <c:axId val="0"/>
      </c:bar3DChart>
      <c:catAx>
        <c:axId val="57079628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570792680"/>
        <c:crosses val="autoZero"/>
        <c:auto val="1"/>
        <c:lblAlgn val="ctr"/>
        <c:lblOffset val="100"/>
        <c:noMultiLvlLbl val="0"/>
      </c:catAx>
      <c:valAx>
        <c:axId val="570792680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57079628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271311741218914"/>
          <c:y val="0.78324668293076782"/>
          <c:w val="0.59242934359950339"/>
          <c:h val="8.647721478240308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4723625716305275"/>
          <c:y val="0.14923555502380079"/>
          <c:w val="0.81697866903677374"/>
          <c:h val="0.78689867792467505"/>
        </c:manualLayout>
      </c:layout>
      <c:bar3DChart>
        <c:barDir val="bar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Федеральный бюджет</c:v>
                </c:pt>
              </c:strCache>
            </c:strRef>
          </c:tx>
          <c:spPr>
            <a:solidFill>
              <a:srgbClr val="3399FF"/>
            </a:solidFill>
            <a:ln>
              <a:noFill/>
            </a:ln>
            <a:effectLst/>
            <a:sp3d/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Лист1!$A$2:$A$3</c:f>
              <c:strCache>
                <c:ptCount val="2"/>
                <c:pt idx="0">
                  <c:v>2020 год</c:v>
                </c:pt>
                <c:pt idx="1">
                  <c:v>2019 год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645</c:v>
                </c:pt>
                <c:pt idx="1">
                  <c:v>1964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DF3-4266-A16D-286279B7E899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Областной бюджет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  <a:sp3d/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Лист1!$A$2:$A$3</c:f>
              <c:strCache>
                <c:ptCount val="2"/>
                <c:pt idx="0">
                  <c:v>2020 год</c:v>
                </c:pt>
                <c:pt idx="1">
                  <c:v>2019 год</c:v>
                </c:pt>
              </c:strCache>
            </c:strRef>
          </c:cat>
          <c:val>
            <c:numRef>
              <c:f>Лист1!$C$2:$C$3</c:f>
              <c:numCache>
                <c:formatCode>General</c:formatCode>
                <c:ptCount val="2"/>
                <c:pt idx="0">
                  <c:v>5123</c:v>
                </c:pt>
                <c:pt idx="1">
                  <c:v>2632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DF3-4266-A16D-286279B7E899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Бюджет СМО</c:v>
                </c:pt>
              </c:strCache>
            </c:strRef>
          </c:tx>
          <c:spPr>
            <a:solidFill>
              <a:srgbClr val="00B050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0DF3-4266-A16D-286279B7E899}"/>
                </c:ext>
              </c:extLst>
            </c:dLbl>
            <c:dLbl>
              <c:idx val="1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0DF3-4266-A16D-286279B7E899}"/>
                </c:ext>
              </c:extLst>
            </c:dLbl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Лист1!$A$2:$A$3</c:f>
              <c:strCache>
                <c:ptCount val="2"/>
                <c:pt idx="0">
                  <c:v>2020 год</c:v>
                </c:pt>
                <c:pt idx="1">
                  <c:v>2019 год</c:v>
                </c:pt>
              </c:strCache>
            </c:strRef>
          </c:cat>
          <c:val>
            <c:numRef>
              <c:f>Лист1!$D$2:$D$3</c:f>
              <c:numCache>
                <c:formatCode>General</c:formatCode>
                <c:ptCount val="2"/>
                <c:pt idx="0">
                  <c:v>1481</c:v>
                </c:pt>
                <c:pt idx="1">
                  <c:v>1452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DF3-4266-A16D-286279B7E89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570796288"/>
        <c:axId val="570792680"/>
        <c:axId val="0"/>
      </c:bar3DChart>
      <c:catAx>
        <c:axId val="57079628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570792680"/>
        <c:crosses val="autoZero"/>
        <c:auto val="1"/>
        <c:lblAlgn val="ctr"/>
        <c:lblOffset val="100"/>
        <c:noMultiLvlLbl val="0"/>
      </c:catAx>
      <c:valAx>
        <c:axId val="570792680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57079628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0668259082324186"/>
          <c:y val="0.84203642615207996"/>
          <c:w val="0.89331740917675817"/>
          <c:h val="8.647721478240308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4723625716305275"/>
          <c:y val="0.14923555502380079"/>
          <c:w val="0.81697866903677374"/>
          <c:h val="0.78689867792467505"/>
        </c:manualLayout>
      </c:layout>
      <c:bar3DChart>
        <c:barDir val="bar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За счет доходов от уплаты акцизов</c:v>
                </c:pt>
              </c:strCache>
            </c:strRef>
          </c:tx>
          <c:spPr>
            <a:solidFill>
              <a:srgbClr val="3399FF"/>
            </a:solidFill>
            <a:ln>
              <a:noFill/>
            </a:ln>
            <a:effectLst/>
            <a:sp3d/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Лист1!$A$2:$A$3</c:f>
              <c:strCache>
                <c:ptCount val="2"/>
                <c:pt idx="0">
                  <c:v>2020 год</c:v>
                </c:pt>
                <c:pt idx="1">
                  <c:v>2019 год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2096</c:v>
                </c:pt>
                <c:pt idx="1">
                  <c:v>7303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48F-41B7-B2A3-0C3A02DD31D9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Областной бюджет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  <a:sp3d/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Лист1!$A$2:$A$3</c:f>
              <c:strCache>
                <c:ptCount val="2"/>
                <c:pt idx="0">
                  <c:v>2020 год</c:v>
                </c:pt>
                <c:pt idx="1">
                  <c:v>2019 год</c:v>
                </c:pt>
              </c:strCache>
            </c:strRef>
          </c:cat>
          <c:val>
            <c:numRef>
              <c:f>Лист1!$C$2:$C$3</c:f>
              <c:numCache>
                <c:formatCode>General</c:formatCode>
                <c:ptCount val="2"/>
                <c:pt idx="0">
                  <c:v>5665</c:v>
                </c:pt>
                <c:pt idx="1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48F-41B7-B2A3-0C3A02DD31D9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Бюджет СМО</c:v>
                </c:pt>
              </c:strCache>
            </c:strRef>
          </c:tx>
          <c:spPr>
            <a:solidFill>
              <a:srgbClr val="92D050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Лист1!$A$2:$A$3</c:f>
              <c:strCache>
                <c:ptCount val="2"/>
                <c:pt idx="0">
                  <c:v>2020 год</c:v>
                </c:pt>
                <c:pt idx="1">
                  <c:v>2019 год</c:v>
                </c:pt>
              </c:strCache>
            </c:strRef>
          </c:cat>
          <c:val>
            <c:numRef>
              <c:f>Лист1!$D$2:$D$3</c:f>
              <c:numCache>
                <c:formatCode>General</c:formatCode>
                <c:ptCount val="2"/>
                <c:pt idx="0">
                  <c:v>3332</c:v>
                </c:pt>
                <c:pt idx="1">
                  <c:v>9448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D4B-4FD4-A36F-A389EA14D41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570796288"/>
        <c:axId val="570792680"/>
        <c:axId val="0"/>
      </c:bar3DChart>
      <c:catAx>
        <c:axId val="57079628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570792680"/>
        <c:crosses val="autoZero"/>
        <c:auto val="1"/>
        <c:lblAlgn val="ctr"/>
        <c:lblOffset val="100"/>
        <c:noMultiLvlLbl val="0"/>
      </c:catAx>
      <c:valAx>
        <c:axId val="570792680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57079628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0668259082324186"/>
          <c:y val="0.84203642615207996"/>
          <c:w val="0.76320505451085141"/>
          <c:h val="0.1579636036263378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1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bar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Областной бюджет</c:v>
                </c:pt>
              </c:strCache>
            </c:strRef>
          </c:tx>
          <c:spPr>
            <a:solidFill>
              <a:srgbClr val="3399FF"/>
            </a:solidFill>
            <a:ln>
              <a:noFill/>
            </a:ln>
            <a:effectLst/>
            <a:sp3d/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Лист1!$A$2:$A$3</c:f>
              <c:strCache>
                <c:ptCount val="2"/>
                <c:pt idx="0">
                  <c:v>2020 год</c:v>
                </c:pt>
                <c:pt idx="1">
                  <c:v>2019 год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26891</c:v>
                </c:pt>
                <c:pt idx="1">
                  <c:v>6403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F4E-4ED0-BF1C-FA8D8BBDB06C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Бюджет СМО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  <a:sp3d/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Лист1!$A$2:$A$3</c:f>
              <c:strCache>
                <c:ptCount val="2"/>
                <c:pt idx="0">
                  <c:v>2020 год</c:v>
                </c:pt>
                <c:pt idx="1">
                  <c:v>2019 год</c:v>
                </c:pt>
              </c:strCache>
            </c:strRef>
          </c:cat>
          <c:val>
            <c:numRef>
              <c:f>Лист1!$C$2:$C$3</c:f>
              <c:numCache>
                <c:formatCode>General</c:formatCode>
                <c:ptCount val="2"/>
                <c:pt idx="0">
                  <c:v>10093</c:v>
                </c:pt>
                <c:pt idx="1">
                  <c:v>16950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F4E-4ED0-BF1C-FA8D8BBDB06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570796288"/>
        <c:axId val="570792680"/>
        <c:axId val="0"/>
      </c:bar3DChart>
      <c:catAx>
        <c:axId val="57079628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570792680"/>
        <c:crosses val="autoZero"/>
        <c:auto val="1"/>
        <c:lblAlgn val="ctr"/>
        <c:lblOffset val="100"/>
        <c:noMultiLvlLbl val="0"/>
      </c:catAx>
      <c:valAx>
        <c:axId val="570792680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57079628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271311741218914"/>
          <c:y val="0.78324668293076782"/>
          <c:w val="0.59242934359950339"/>
          <c:h val="8.647721478240308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bar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Бюджет СМО</c:v>
                </c:pt>
              </c:strCache>
            </c:strRef>
          </c:tx>
          <c:spPr>
            <a:solidFill>
              <a:srgbClr val="3399FF"/>
            </a:solidFill>
            <a:ln>
              <a:noFill/>
            </a:ln>
            <a:effectLst/>
            <a:sp3d/>
          </c:spPr>
          <c:invertIfNegative val="0"/>
          <c:dLbls>
            <c:dLbl>
              <c:idx val="1"/>
              <c:layout>
                <c:manualLayout>
                  <c:x val="-6.5114698002389036E-3"/>
                  <c:y val="-2.438633796699357E-3"/>
                </c:manualLayout>
              </c:layout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accent2">
                          <a:lumMod val="75000"/>
                        </a:schemeClr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4961716915644935"/>
                      <c:h val="0.11590845637552963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2-71D3-49C2-ACED-2AD9AB637B33}"/>
                </c:ext>
              </c:extLst>
            </c:dLbl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accent2">
                        <a:lumMod val="7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2020 год</c:v>
                </c:pt>
                <c:pt idx="1">
                  <c:v>2019 год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536</c:v>
                </c:pt>
                <c:pt idx="1">
                  <c:v>1606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1D3-49C2-ACED-2AD9AB637B3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570796288"/>
        <c:axId val="570792680"/>
        <c:axId val="0"/>
      </c:bar3DChart>
      <c:catAx>
        <c:axId val="57079628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570792680"/>
        <c:crosses val="autoZero"/>
        <c:auto val="1"/>
        <c:lblAlgn val="ctr"/>
        <c:lblOffset val="100"/>
        <c:noMultiLvlLbl val="0"/>
      </c:catAx>
      <c:valAx>
        <c:axId val="570792680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57079628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271311741218914"/>
          <c:y val="0.78324668293076782"/>
          <c:w val="0.59242934359950339"/>
          <c:h val="8.647721478240308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1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bar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Бюджет СМО</c:v>
                </c:pt>
              </c:strCache>
            </c:strRef>
          </c:tx>
          <c:spPr>
            <a:solidFill>
              <a:srgbClr val="3399FF"/>
            </a:solidFill>
            <a:ln>
              <a:noFill/>
            </a:ln>
            <a:effectLst/>
            <a:sp3d/>
          </c:spPr>
          <c:invertIfNegative val="0"/>
          <c:dLbls>
            <c:dLbl>
              <c:idx val="1"/>
              <c:layout>
                <c:manualLayout>
                  <c:x val="-3.2557349001194964E-3"/>
                  <c:y val="-1.7070436576895547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accent2">
                          <a:lumMod val="75000"/>
                        </a:schemeClr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7.7991001353821726E-2"/>
                      <c:h val="5.7381245254745063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0-428F-469B-B997-DF17C6CA5A5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accent2">
                        <a:lumMod val="7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dk1">
                          <a:shade val="95000"/>
                          <a:satMod val="105000"/>
                        </a:schemeClr>
                      </a:solidFill>
                      <a:prstDash val="solid"/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Лист1!$A$2:$A$3</c:f>
              <c:strCache>
                <c:ptCount val="2"/>
                <c:pt idx="0">
                  <c:v>2020 год</c:v>
                </c:pt>
                <c:pt idx="1">
                  <c:v>2019 год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215</c:v>
                </c:pt>
                <c:pt idx="1">
                  <c:v>30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28F-469B-B997-DF17C6CA5A5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570796288"/>
        <c:axId val="570792680"/>
        <c:axId val="0"/>
      </c:bar3DChart>
      <c:catAx>
        <c:axId val="57079628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570792680"/>
        <c:crosses val="autoZero"/>
        <c:auto val="1"/>
        <c:lblAlgn val="ctr"/>
        <c:lblOffset val="100"/>
        <c:noMultiLvlLbl val="0"/>
      </c:catAx>
      <c:valAx>
        <c:axId val="570792680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57079628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271311741218914"/>
          <c:y val="0.78324668293076782"/>
          <c:w val="0.59242934359950339"/>
          <c:h val="8.647721478240308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1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bar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Бюджет СМО</c:v>
                </c:pt>
              </c:strCache>
            </c:strRef>
          </c:tx>
          <c:spPr>
            <a:solidFill>
              <a:srgbClr val="3399FF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-3.5273858460171149E-2"/>
                  <c:y val="1.4697441025071289E-2"/>
                </c:manualLayout>
              </c:layout>
              <c:numFmt formatCode="#,##0.0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50" b="1" i="0" u="none" strike="noStrike" kern="1200" baseline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155E-4638-A1B2-CE46A25CE4AC}"/>
                </c:ext>
              </c:extLst>
            </c:dLbl>
            <c:dLbl>
              <c:idx val="1"/>
              <c:layout>
                <c:manualLayout>
                  <c:x val="-2.570269970003336E-2"/>
                  <c:y val="-1.2171101359108247E-2"/>
                </c:manualLayout>
              </c:layout>
              <c:numFmt formatCode="#,##0.0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00" b="1" i="0" u="none" strike="noStrike" kern="1200" baseline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190865156396764"/>
                      <c:h val="6.7179649791998419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0-428F-469B-B997-DF17C6CA5A52}"/>
                </c:ext>
              </c:extLst>
            </c:dLbl>
            <c:numFmt formatCode="#,##0.0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6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dk1">
                          <a:shade val="95000"/>
                          <a:satMod val="105000"/>
                        </a:schemeClr>
                      </a:solidFill>
                      <a:prstDash val="solid"/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Лист1!$A$2:$A$3</c:f>
              <c:strCache>
                <c:ptCount val="2"/>
                <c:pt idx="0">
                  <c:v>2020 год</c:v>
                </c:pt>
                <c:pt idx="1">
                  <c:v>2019 год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36683</c:v>
                </c:pt>
                <c:pt idx="1">
                  <c:v>39306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28F-469B-B997-DF17C6CA5A52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Областной бюджет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0.12826857621880397"/>
                  <c:y val="-5.389061709192814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155E-4638-A1B2-CE46A25CE4AC}"/>
                </c:ext>
              </c:extLst>
            </c:dLbl>
            <c:dLbl>
              <c:idx val="1"/>
              <c:layout>
                <c:manualLayout>
                  <c:x val="0.10261486097504317"/>
                  <c:y val="-2.939488205014257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155E-4638-A1B2-CE46A25CE4AC}"/>
                </c:ext>
              </c:extLst>
            </c:dLbl>
            <c:numFmt formatCode="#,##0.0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dk1">
                          <a:shade val="95000"/>
                          <a:satMod val="105000"/>
                        </a:schemeClr>
                      </a:solidFill>
                      <a:prstDash val="solid"/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Лист1!$A$2:$A$3</c:f>
              <c:strCache>
                <c:ptCount val="2"/>
                <c:pt idx="0">
                  <c:v>2020 год</c:v>
                </c:pt>
                <c:pt idx="1">
                  <c:v>2019 год</c:v>
                </c:pt>
              </c:strCache>
            </c:strRef>
          </c:cat>
          <c:val>
            <c:numRef>
              <c:f>Лист1!$C$2:$C$3</c:f>
              <c:numCache>
                <c:formatCode>General</c:formatCode>
                <c:ptCount val="2"/>
                <c:pt idx="0">
                  <c:v>1</c:v>
                </c:pt>
                <c:pt idx="1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55E-4638-A1B2-CE46A25CE4A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570796288"/>
        <c:axId val="570792680"/>
        <c:axId val="0"/>
      </c:bar3DChart>
      <c:catAx>
        <c:axId val="57079628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570792680"/>
        <c:crosses val="autoZero"/>
        <c:auto val="1"/>
        <c:lblAlgn val="ctr"/>
        <c:lblOffset val="100"/>
        <c:noMultiLvlLbl val="0"/>
      </c:catAx>
      <c:valAx>
        <c:axId val="570792680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57079628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271311741218914"/>
          <c:y val="0.78324668293076782"/>
          <c:w val="0.77776560180181997"/>
          <c:h val="9.368364934760334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1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1" i="0" u="none" strike="noStrike" kern="1200" spc="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title>
    <c:autoTitleDeleted val="0"/>
    <c:view3D>
      <c:rotX val="30"/>
      <c:rotY val="23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6.1837494493281318E-2"/>
          <c:y val="6.5835927860340704E-2"/>
          <c:w val="0.82185163025196017"/>
          <c:h val="0.39927571498048187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2020 год</c:v>
                </c:pt>
              </c:strCache>
            </c:strRef>
          </c:tx>
          <c:explosion val="51"/>
          <c:dPt>
            <c:idx val="0"/>
            <c:bubble3D val="0"/>
            <c:spPr>
              <a:solidFill>
                <a:srgbClr val="FF000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7D97-4FB3-875F-CE57D8B5AE06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9-7D97-4FB3-875F-CE57D8B5AE06}"/>
              </c:ext>
            </c:extLst>
          </c:dPt>
          <c:dPt>
            <c:idx val="2"/>
            <c:bubble3D val="0"/>
            <c:explosion val="46"/>
            <c:spPr>
              <a:solidFill>
                <a:srgbClr val="33CC3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7D97-4FB3-875F-CE57D8B5AE06}"/>
              </c:ext>
            </c:extLst>
          </c:dPt>
          <c:dPt>
            <c:idx val="3"/>
            <c:bubble3D val="0"/>
            <c:explosion val="54"/>
            <c:spPr>
              <a:solidFill>
                <a:schemeClr val="accent2">
                  <a:lumMod val="60000"/>
                  <a:lumOff val="4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6-7D97-4FB3-875F-CE57D8B5AE06}"/>
              </c:ext>
            </c:extLst>
          </c:dPt>
          <c:dPt>
            <c:idx val="4"/>
            <c:bubble3D val="0"/>
            <c:spPr>
              <a:solidFill>
                <a:srgbClr val="00FF0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A-7D97-4FB3-875F-CE57D8B5AE06}"/>
              </c:ext>
            </c:extLst>
          </c:dPt>
          <c:dPt>
            <c:idx val="5"/>
            <c:bubble3D val="0"/>
            <c:spPr>
              <a:solidFill>
                <a:srgbClr val="0099FF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8-7D97-4FB3-875F-CE57D8B5AE06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B-7D97-4FB3-875F-CE57D8B5AE06}"/>
              </c:ext>
            </c:extLst>
          </c:dPt>
          <c:dPt>
            <c:idx val="7"/>
            <c:bubble3D val="0"/>
            <c:spPr>
              <a:solidFill>
                <a:srgbClr val="FFFF0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7D97-4FB3-875F-CE57D8B5AE06}"/>
              </c:ext>
            </c:extLst>
          </c:dPt>
          <c:dPt>
            <c:idx val="8"/>
            <c:bubble3D val="0"/>
            <c:spPr>
              <a:solidFill>
                <a:srgbClr val="FF66FF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4-7D97-4FB3-875F-CE57D8B5AE06}"/>
              </c:ext>
            </c:extLst>
          </c:dPt>
          <c:dPt>
            <c:idx val="9"/>
            <c:bubble3D val="0"/>
            <c:spPr>
              <a:solidFill>
                <a:srgbClr val="FFC00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7D97-4FB3-875F-CE57D8B5AE06}"/>
              </c:ext>
            </c:extLst>
          </c:dPt>
          <c:dPt>
            <c:idx val="10"/>
            <c:bubble3D val="0"/>
            <c:spPr>
              <a:solidFill>
                <a:schemeClr val="accent5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C-7D97-4FB3-875F-CE57D8B5AE06}"/>
              </c:ext>
            </c:extLst>
          </c:dPt>
          <c:dPt>
            <c:idx val="11"/>
            <c:bubble3D val="0"/>
            <c:explosion val="55"/>
            <c:spPr>
              <a:solidFill>
                <a:schemeClr val="accent2">
                  <a:lumMod val="60000"/>
                  <a:lumOff val="4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2-7D97-4FB3-875F-CE57D8B5AE06}"/>
              </c:ext>
            </c:extLst>
          </c:dPt>
          <c:dPt>
            <c:idx val="12"/>
            <c:bubble3D val="0"/>
            <c:spPr>
              <a:solidFill>
                <a:schemeClr val="accent1">
                  <a:lumMod val="80000"/>
                  <a:lumOff val="2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9-6361-4B63-AD48-23CB20EEFB9B}"/>
              </c:ext>
            </c:extLst>
          </c:dPt>
          <c:dPt>
            <c:idx val="13"/>
            <c:bubble3D val="0"/>
            <c:spPr>
              <a:solidFill>
                <a:schemeClr val="accent2">
                  <a:lumMod val="80000"/>
                  <a:lumOff val="2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B-6361-4B63-AD48-23CB20EEFB9B}"/>
              </c:ext>
            </c:extLst>
          </c:dPt>
          <c:dLbls>
            <c:dLbl>
              <c:idx val="0"/>
              <c:layout>
                <c:manualLayout>
                  <c:x val="0.10025598919898436"/>
                  <c:y val="4.9933437435672134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7D97-4FB3-875F-CE57D8B5AE06}"/>
                </c:ext>
              </c:extLst>
            </c:dLbl>
            <c:dLbl>
              <c:idx val="1"/>
              <c:layout>
                <c:manualLayout>
                  <c:x val="4.9331446850393701E-2"/>
                  <c:y val="-3.6101469206124247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7D97-4FB3-875F-CE57D8B5AE06}"/>
                </c:ext>
              </c:extLst>
            </c:dLbl>
            <c:dLbl>
              <c:idx val="3"/>
              <c:layout>
                <c:manualLayout>
                  <c:x val="0.10471341963860011"/>
                  <c:y val="2.5645044642797466E-3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7D97-4FB3-875F-CE57D8B5AE06}"/>
                </c:ext>
              </c:extLst>
            </c:dLbl>
            <c:dLbl>
              <c:idx val="4"/>
              <c:layout>
                <c:manualLayout>
                  <c:x val="8.3111277826198343E-2"/>
                  <c:y val="4.226945694733901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7D97-4FB3-875F-CE57D8B5AE06}"/>
                </c:ext>
              </c:extLst>
            </c:dLbl>
            <c:dLbl>
              <c:idx val="5"/>
              <c:layout>
                <c:manualLayout>
                  <c:x val="1.353558786698221E-3"/>
                  <c:y val="5.2236451182560026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7D97-4FB3-875F-CE57D8B5AE06}"/>
                </c:ext>
              </c:extLst>
            </c:dLbl>
            <c:dLbl>
              <c:idx val="6"/>
              <c:layout>
                <c:manualLayout>
                  <c:x val="4.9016372389240628E-2"/>
                  <c:y val="1.7198238350696279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7D97-4FB3-875F-CE57D8B5AE06}"/>
                </c:ext>
              </c:extLst>
            </c:dLbl>
            <c:dLbl>
              <c:idx val="7"/>
              <c:layout>
                <c:manualLayout>
                  <c:x val="2.1095954725212251E-2"/>
                  <c:y val="2.8383835818241852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7D97-4FB3-875F-CE57D8B5AE06}"/>
                </c:ext>
              </c:extLst>
            </c:dLbl>
            <c:dLbl>
              <c:idx val="8"/>
              <c:layout>
                <c:manualLayout>
                  <c:x val="-2.9857080617919599E-2"/>
                  <c:y val="5.0392755020058848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7D97-4FB3-875F-CE57D8B5AE06}"/>
                </c:ext>
              </c:extLst>
            </c:dLbl>
            <c:dLbl>
              <c:idx val="9"/>
              <c:layout>
                <c:manualLayout>
                  <c:x val="-8.2413446981544503E-3"/>
                  <c:y val="1.9320425533621462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7D97-4FB3-875F-CE57D8B5AE06}"/>
                </c:ext>
              </c:extLst>
            </c:dLbl>
            <c:dLbl>
              <c:idx val="10"/>
              <c:layout>
                <c:manualLayout>
                  <c:x val="-8.3148633991148135E-2"/>
                  <c:y val="2.0493477031584828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7D97-4FB3-875F-CE57D8B5AE06}"/>
                </c:ext>
              </c:extLst>
            </c:dLbl>
            <c:dLbl>
              <c:idx val="11"/>
              <c:layout>
                <c:manualLayout>
                  <c:x val="-7.9840141076115492E-2"/>
                  <c:y val="-3.0488541813672356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7D97-4FB3-875F-CE57D8B5AE0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dk1">
                      <a:shade val="95000"/>
                      <a:satMod val="105000"/>
                    </a:schemeClr>
                  </a:solidFill>
                  <a:prstDash val="solid"/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Лист1!$A$2:$A$13</c:f>
              <c:strCache>
                <c:ptCount val="12"/>
                <c:pt idx="0">
                  <c:v>Заработная плата</c:v>
                </c:pt>
                <c:pt idx="1">
                  <c:v>Прочие выплаты</c:v>
                </c:pt>
                <c:pt idx="2">
                  <c:v>Начисления на выплаты по оплате труда</c:v>
                </c:pt>
                <c:pt idx="3">
                  <c:v>Услуги связи</c:v>
                </c:pt>
                <c:pt idx="4">
                  <c:v>Коммунальные услуги</c:v>
                </c:pt>
                <c:pt idx="5">
                  <c:v>Работы, услуги по содержанию имущества</c:v>
                </c:pt>
                <c:pt idx="6">
                  <c:v>Прочие услуги, работы</c:v>
                </c:pt>
                <c:pt idx="7">
                  <c:v>Обслуживание муниципального долга</c:v>
                </c:pt>
                <c:pt idx="8">
                  <c:v>Пенсии, пособия выплачиваемые организациям сектора государственного управления</c:v>
                </c:pt>
                <c:pt idx="9">
                  <c:v>Прочие расходы</c:v>
                </c:pt>
                <c:pt idx="10">
                  <c:v>Увеличение стоимоти основных средств</c:v>
                </c:pt>
                <c:pt idx="11">
                  <c:v>Увеличение стоимости материальных запасов</c:v>
                </c:pt>
              </c:strCache>
            </c:strRef>
          </c:cat>
          <c:val>
            <c:numRef>
              <c:f>Лист1!$B$2:$B$13</c:f>
              <c:numCache>
                <c:formatCode>General</c:formatCode>
                <c:ptCount val="12"/>
                <c:pt idx="0">
                  <c:v>24870</c:v>
                </c:pt>
                <c:pt idx="1">
                  <c:v>2</c:v>
                </c:pt>
                <c:pt idx="2">
                  <c:v>7055</c:v>
                </c:pt>
                <c:pt idx="3">
                  <c:v>295</c:v>
                </c:pt>
                <c:pt idx="4">
                  <c:v>340</c:v>
                </c:pt>
                <c:pt idx="5">
                  <c:v>192</c:v>
                </c:pt>
                <c:pt idx="6">
                  <c:v>1716</c:v>
                </c:pt>
                <c:pt idx="7">
                  <c:v>4</c:v>
                </c:pt>
                <c:pt idx="8">
                  <c:v>554</c:v>
                </c:pt>
                <c:pt idx="9">
                  <c:v>752</c:v>
                </c:pt>
                <c:pt idx="10">
                  <c:v>160</c:v>
                </c:pt>
                <c:pt idx="11">
                  <c:v>744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D97-4FB3-875F-CE57D8B5AE06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2.8626095513745634E-2"/>
          <c:y val="0.48029557555721619"/>
          <c:w val="0.95678400112820039"/>
          <c:h val="0.5069713013452327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1" i="0" u="none" strike="noStrike" kern="1200" spc="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title>
    <c:autoTitleDeleted val="0"/>
    <c:view3D>
      <c:rotX val="30"/>
      <c:rotY val="25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6.1837494493281318E-2"/>
          <c:y val="6.3713740677415517E-2"/>
          <c:w val="0.82185163025196017"/>
          <c:h val="0.39927571498048187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2019 год</c:v>
                </c:pt>
              </c:strCache>
            </c:strRef>
          </c:tx>
          <c:explosion val="51"/>
          <c:dPt>
            <c:idx val="0"/>
            <c:bubble3D val="0"/>
            <c:spPr>
              <a:solidFill>
                <a:srgbClr val="FF000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4A49-40F9-95F2-2110F4B6D853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4A49-40F9-95F2-2110F4B6D853}"/>
              </c:ext>
            </c:extLst>
          </c:dPt>
          <c:dPt>
            <c:idx val="2"/>
            <c:bubble3D val="0"/>
            <c:explosion val="46"/>
            <c:spPr>
              <a:solidFill>
                <a:srgbClr val="33CC3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4A49-40F9-95F2-2110F4B6D853}"/>
              </c:ext>
            </c:extLst>
          </c:dPt>
          <c:dPt>
            <c:idx val="3"/>
            <c:bubble3D val="0"/>
            <c:explosion val="54"/>
            <c:spPr>
              <a:solidFill>
                <a:schemeClr val="accent2">
                  <a:lumMod val="60000"/>
                  <a:lumOff val="4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4A49-40F9-95F2-2110F4B6D853}"/>
              </c:ext>
            </c:extLst>
          </c:dPt>
          <c:dPt>
            <c:idx val="4"/>
            <c:bubble3D val="0"/>
            <c:spPr>
              <a:solidFill>
                <a:srgbClr val="00FF0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9-4A49-40F9-95F2-2110F4B6D853}"/>
              </c:ext>
            </c:extLst>
          </c:dPt>
          <c:dPt>
            <c:idx val="5"/>
            <c:bubble3D val="0"/>
            <c:spPr>
              <a:solidFill>
                <a:srgbClr val="0099FF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B-4A49-40F9-95F2-2110F4B6D853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D-4A49-40F9-95F2-2110F4B6D853}"/>
              </c:ext>
            </c:extLst>
          </c:dPt>
          <c:dPt>
            <c:idx val="7"/>
            <c:bubble3D val="0"/>
            <c:spPr>
              <a:solidFill>
                <a:srgbClr val="FFFF0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F-4A49-40F9-95F2-2110F4B6D853}"/>
              </c:ext>
            </c:extLst>
          </c:dPt>
          <c:dPt>
            <c:idx val="8"/>
            <c:bubble3D val="0"/>
            <c:spPr>
              <a:solidFill>
                <a:srgbClr val="FF66FF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1-4A49-40F9-95F2-2110F4B6D853}"/>
              </c:ext>
            </c:extLst>
          </c:dPt>
          <c:dPt>
            <c:idx val="9"/>
            <c:bubble3D val="0"/>
            <c:spPr>
              <a:solidFill>
                <a:srgbClr val="FFC00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3-4A49-40F9-95F2-2110F4B6D853}"/>
              </c:ext>
            </c:extLst>
          </c:dPt>
          <c:dPt>
            <c:idx val="10"/>
            <c:bubble3D val="0"/>
            <c:spPr>
              <a:solidFill>
                <a:schemeClr val="accent5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5-4A49-40F9-95F2-2110F4B6D853}"/>
              </c:ext>
            </c:extLst>
          </c:dPt>
          <c:dPt>
            <c:idx val="11"/>
            <c:bubble3D val="0"/>
            <c:explosion val="55"/>
            <c:spPr>
              <a:solidFill>
                <a:schemeClr val="accent2">
                  <a:lumMod val="60000"/>
                  <a:lumOff val="4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7-4A49-40F9-95F2-2110F4B6D853}"/>
              </c:ext>
            </c:extLst>
          </c:dPt>
          <c:dPt>
            <c:idx val="12"/>
            <c:bubble3D val="0"/>
            <c:spPr>
              <a:solidFill>
                <a:schemeClr val="accent1">
                  <a:lumMod val="80000"/>
                  <a:lumOff val="2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9-4A49-40F9-95F2-2110F4B6D853}"/>
              </c:ext>
            </c:extLst>
          </c:dPt>
          <c:dPt>
            <c:idx val="13"/>
            <c:bubble3D val="0"/>
            <c:spPr>
              <a:solidFill>
                <a:schemeClr val="accent2">
                  <a:lumMod val="80000"/>
                  <a:lumOff val="2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B-4A49-40F9-95F2-2110F4B6D853}"/>
              </c:ext>
            </c:extLst>
          </c:dPt>
          <c:dLbls>
            <c:dLbl>
              <c:idx val="0"/>
              <c:layout>
                <c:manualLayout>
                  <c:x val="0.10025598919898436"/>
                  <c:y val="4.9933437435672134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4A49-40F9-95F2-2110F4B6D853}"/>
                </c:ext>
              </c:extLst>
            </c:dLbl>
            <c:dLbl>
              <c:idx val="1"/>
              <c:layout>
                <c:manualLayout>
                  <c:x val="4.9331446850393701E-2"/>
                  <c:y val="-3.6101469206124247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4A49-40F9-95F2-2110F4B6D853}"/>
                </c:ext>
              </c:extLst>
            </c:dLbl>
            <c:dLbl>
              <c:idx val="4"/>
              <c:layout>
                <c:manualLayout>
                  <c:x val="6.0653259855893621E-2"/>
                  <c:y val="2.5292016553010187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4A49-40F9-95F2-2110F4B6D853}"/>
                </c:ext>
              </c:extLst>
            </c:dLbl>
            <c:dLbl>
              <c:idx val="5"/>
              <c:layout>
                <c:manualLayout>
                  <c:x val="1.353558786698221E-3"/>
                  <c:y val="5.2236451182560026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4A49-40F9-95F2-2110F4B6D853}"/>
                </c:ext>
              </c:extLst>
            </c:dLbl>
            <c:dLbl>
              <c:idx val="6"/>
              <c:layout>
                <c:manualLayout>
                  <c:x val="-4.08151795901023E-2"/>
                  <c:y val="1.719815639363622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4A49-40F9-95F2-2110F4B6D853}"/>
                </c:ext>
              </c:extLst>
            </c:dLbl>
            <c:dLbl>
              <c:idx val="8"/>
              <c:layout>
                <c:manualLayout>
                  <c:x val="7.4010755181154547E-2"/>
                  <c:y val="2.0682121697778711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4A49-40F9-95F2-2110F4B6D853}"/>
                </c:ext>
              </c:extLst>
            </c:dLbl>
            <c:dLbl>
              <c:idx val="9"/>
              <c:layout>
                <c:manualLayout>
                  <c:x val="3.1059972361538141E-2"/>
                  <c:y val="1.719815639363622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4A49-40F9-95F2-2110F4B6D853}"/>
                </c:ext>
              </c:extLst>
            </c:dLbl>
            <c:dLbl>
              <c:idx val="10"/>
              <c:layout>
                <c:manualLayout>
                  <c:x val="1.5104697763342324E-2"/>
                  <c:y val="1.6249070734568393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4A49-40F9-95F2-2110F4B6D853}"/>
                </c:ext>
              </c:extLst>
            </c:dLbl>
            <c:dLbl>
              <c:idx val="11"/>
              <c:layout>
                <c:manualLayout>
                  <c:x val="-1.8080825920492375E-2"/>
                  <c:y val="3.529932531157718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7-4A49-40F9-95F2-2110F4B6D853}"/>
                </c:ext>
              </c:extLst>
            </c:dLbl>
            <c:dLbl>
              <c:idx val="12"/>
              <c:layout>
                <c:manualLayout>
                  <c:x val="-5.8189079223584163E-2"/>
                  <c:y val="2.5066706860112104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9-4A49-40F9-95F2-2110F4B6D853}"/>
                </c:ext>
              </c:extLst>
            </c:dLbl>
            <c:dLbl>
              <c:idx val="13"/>
              <c:layout>
                <c:manualLayout>
                  <c:x val="-2.391700830611012E-2"/>
                  <c:y val="1.0361620695970452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B-4A49-40F9-95F2-2110F4B6D85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dk1">
                      <a:shade val="95000"/>
                      <a:satMod val="105000"/>
                    </a:schemeClr>
                  </a:solidFill>
                  <a:prstDash val="solid"/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Лист1!$A$2:$A$15</c:f>
              <c:strCache>
                <c:ptCount val="14"/>
                <c:pt idx="0">
                  <c:v>Заработная плата</c:v>
                </c:pt>
                <c:pt idx="1">
                  <c:v>Прочие выплаты</c:v>
                </c:pt>
                <c:pt idx="2">
                  <c:v>Начисления на выплаты по оплате труда</c:v>
                </c:pt>
                <c:pt idx="3">
                  <c:v>Услуги связи</c:v>
                </c:pt>
                <c:pt idx="4">
                  <c:v>Транспортные услуги</c:v>
                </c:pt>
                <c:pt idx="5">
                  <c:v>Коммунальные услуги</c:v>
                </c:pt>
                <c:pt idx="6">
                  <c:v>Работы, услуги по содержанию имущества</c:v>
                </c:pt>
                <c:pt idx="7">
                  <c:v>Прочие услуги, работы</c:v>
                </c:pt>
                <c:pt idx="8">
                  <c:v>Обслуживание муниципального долга</c:v>
                </c:pt>
                <c:pt idx="9">
                  <c:v>Безвозмездные перечисления некоммерческим организациям</c:v>
                </c:pt>
                <c:pt idx="10">
                  <c:v>Пенсии, пособия выплачиваемые организациям сектора государственного управления</c:v>
                </c:pt>
                <c:pt idx="11">
                  <c:v>Прочие расходы</c:v>
                </c:pt>
                <c:pt idx="12">
                  <c:v>Увеличение стоимоти основных средств</c:v>
                </c:pt>
                <c:pt idx="13">
                  <c:v>Увеличение стоимости материальных запасов</c:v>
                </c:pt>
              </c:strCache>
            </c:strRef>
          </c:cat>
          <c:val>
            <c:numRef>
              <c:f>Лист1!$B$2:$B$15</c:f>
              <c:numCache>
                <c:formatCode>General</c:formatCode>
                <c:ptCount val="14"/>
                <c:pt idx="0">
                  <c:v>22686</c:v>
                </c:pt>
                <c:pt idx="1">
                  <c:v>5</c:v>
                </c:pt>
                <c:pt idx="2">
                  <c:v>7327</c:v>
                </c:pt>
                <c:pt idx="3">
                  <c:v>311</c:v>
                </c:pt>
                <c:pt idx="4">
                  <c:v>16</c:v>
                </c:pt>
                <c:pt idx="5">
                  <c:v>459</c:v>
                </c:pt>
                <c:pt idx="6">
                  <c:v>1534</c:v>
                </c:pt>
                <c:pt idx="7">
                  <c:v>2057</c:v>
                </c:pt>
                <c:pt idx="8">
                  <c:v>1</c:v>
                </c:pt>
                <c:pt idx="9">
                  <c:v>627</c:v>
                </c:pt>
                <c:pt idx="10">
                  <c:v>539</c:v>
                </c:pt>
                <c:pt idx="11">
                  <c:v>944</c:v>
                </c:pt>
                <c:pt idx="12">
                  <c:v>447</c:v>
                </c:pt>
                <c:pt idx="13">
                  <c:v>2353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C-4A49-40F9-95F2-2110F4B6D853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2.8626095513745634E-2"/>
          <c:y val="0.48029557555721619"/>
          <c:w val="0.95678400112820039"/>
          <c:h val="0.5069713013452327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bar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Субсидия на муниципальное задание</c:v>
                </c:pt>
              </c:strCache>
            </c:strRef>
          </c:tx>
          <c:spPr>
            <a:solidFill>
              <a:srgbClr val="3399FF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-3.5273858460171149E-2"/>
                  <c:y val="1.4697441025071289E-2"/>
                </c:manualLayout>
              </c:layout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00" b="1" i="0" u="none" strike="noStrike" kern="1200" baseline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9C2A-47E4-B5D8-C794F24E1A1F}"/>
                </c:ext>
              </c:extLst>
            </c:dLbl>
            <c:dLbl>
              <c:idx val="1"/>
              <c:layout>
                <c:manualLayout>
                  <c:x val="-2.570269970003336E-2"/>
                  <c:y val="-1.2171101359108247E-2"/>
                </c:manualLayout>
              </c:layout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00" b="1" i="0" u="none" strike="noStrike" kern="1200" baseline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190865156396764"/>
                      <c:h val="6.7179649791998419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9C2A-47E4-B5D8-C794F24E1A1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6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dk1">
                          <a:shade val="95000"/>
                          <a:satMod val="105000"/>
                        </a:schemeClr>
                      </a:solidFill>
                      <a:prstDash val="solid"/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Лист1!$A$2:$A$3</c:f>
              <c:strCache>
                <c:ptCount val="2"/>
                <c:pt idx="0">
                  <c:v>2020 год</c:v>
                </c:pt>
                <c:pt idx="1">
                  <c:v>2019 год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10081</c:v>
                </c:pt>
                <c:pt idx="1">
                  <c:v>12320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C2A-47E4-B5D8-C794F24E1A1F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Субсидия на иные цели </c:v>
                </c:pt>
              </c:strCache>
            </c:strRef>
          </c:tx>
          <c:spPr>
            <a:solidFill>
              <a:srgbClr val="FF0066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1.2826857621880279E-2"/>
                  <c:y val="-4.313561259193065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9BC5-4D56-BE6F-A93611ACE2C3}"/>
                </c:ext>
              </c:extLst>
            </c:dLbl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Лист1!$A$2:$A$3</c:f>
              <c:strCache>
                <c:ptCount val="2"/>
                <c:pt idx="0">
                  <c:v>2020 год</c:v>
                </c:pt>
                <c:pt idx="1">
                  <c:v>2019 год</c:v>
                </c:pt>
              </c:strCache>
            </c:strRef>
          </c:cat>
          <c:val>
            <c:numRef>
              <c:f>Лист1!$C$2:$C$3</c:f>
              <c:numCache>
                <c:formatCode>General</c:formatCode>
                <c:ptCount val="2"/>
                <c:pt idx="0">
                  <c:v>0</c:v>
                </c:pt>
                <c:pt idx="1">
                  <c:v>2176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9C2A-47E4-B5D8-C794F24E1A1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570796288"/>
        <c:axId val="570792680"/>
        <c:axId val="0"/>
      </c:bar3DChart>
      <c:catAx>
        <c:axId val="57079628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570792680"/>
        <c:crosses val="autoZero"/>
        <c:auto val="1"/>
        <c:lblAlgn val="ctr"/>
        <c:lblOffset val="100"/>
        <c:noMultiLvlLbl val="0"/>
      </c:catAx>
      <c:valAx>
        <c:axId val="570792680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57079628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3.2067144054700993E-2"/>
          <c:y val="0.61933127573064761"/>
          <c:w val="0.86118562583955327"/>
          <c:h val="0.3806687242693523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1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0"/>
      <c:rotY val="0"/>
      <c:depthPercent val="100"/>
      <c:rAngAx val="1"/>
    </c:view3D>
    <c:floor>
      <c:thickness val="0"/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3.6495398705083122E-2"/>
          <c:y val="1.2868320371054459E-2"/>
          <c:w val="0.94348743255541212"/>
          <c:h val="0.6404276517713563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2019 год</c:v>
                </c:pt>
              </c:strCache>
            </c:strRef>
          </c:tx>
          <c:spPr>
            <a:solidFill>
              <a:srgbClr val="FFC000"/>
            </a:solidFill>
          </c:spPr>
          <c:invertIfNegative val="0"/>
          <c:dLbls>
            <c:dLbl>
              <c:idx val="0"/>
              <c:layout>
                <c:manualLayout>
                  <c:x val="8.0596618336093821E-3"/>
                  <c:y val="0.1654713443065054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1F28-4C10-933B-6A15A72F266D}"/>
                </c:ext>
              </c:extLst>
            </c:dLbl>
            <c:spPr>
              <a:noFill/>
              <a:ln w="25328">
                <a:noFill/>
              </a:ln>
            </c:spPr>
            <c:txPr>
              <a:bodyPr/>
              <a:lstStyle/>
              <a:p>
                <a:pPr>
                  <a:defRPr b="1">
                    <a:solidFill>
                      <a:schemeClr val="tx1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Дефицит бюджета</c:v>
                </c:pt>
              </c:strCache>
            </c:strRef>
          </c:cat>
          <c:val>
            <c:numRef>
              <c:f>Лист1!$B$2</c:f>
              <c:numCache>
                <c:formatCode>#,##0</c:formatCode>
                <c:ptCount val="1"/>
                <c:pt idx="0">
                  <c:v>-3034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F28-4C10-933B-6A15A72F266D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2020 год</c:v>
                </c:pt>
              </c:strCache>
            </c:strRef>
          </c:tx>
          <c:spPr>
            <a:solidFill>
              <a:srgbClr val="0070C0"/>
            </a:solidFill>
          </c:spPr>
          <c:invertIfNegative val="0"/>
          <c:dLbls>
            <c:dLbl>
              <c:idx val="0"/>
              <c:layout>
                <c:manualLayout>
                  <c:x val="-8.2488735871985561E-17"/>
                  <c:y val="0.27791570515509145"/>
                </c:manualLayout>
              </c:layout>
              <c:spPr>
                <a:noFill/>
                <a:ln w="25328">
                  <a:noFill/>
                </a:ln>
              </c:spPr>
              <c:txPr>
                <a:bodyPr/>
                <a:lstStyle/>
                <a:p>
                  <a:pPr>
                    <a:defRPr b="1">
                      <a:solidFill>
                        <a:schemeClr val="bg1"/>
                      </a:solidFill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5381345048404382"/>
                      <c:h val="0.1013402372860338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2-1F28-4C10-933B-6A15A72F266D}"/>
                </c:ext>
              </c:extLst>
            </c:dLbl>
            <c:spPr>
              <a:noFill/>
              <a:ln w="25328">
                <a:noFill/>
              </a:ln>
            </c:spPr>
            <c:txPr>
              <a:bodyPr/>
              <a:lstStyle/>
              <a:p>
                <a:pPr>
                  <a:defRPr b="1">
                    <a:solidFill>
                      <a:schemeClr val="tx1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</c:f>
              <c:strCache>
                <c:ptCount val="1"/>
                <c:pt idx="0">
                  <c:v>Дефицит бюджета</c:v>
                </c:pt>
              </c:strCache>
            </c:strRef>
          </c:cat>
          <c:val>
            <c:numRef>
              <c:f>Лист1!$C$2</c:f>
              <c:numCache>
                <c:formatCode>#,##0</c:formatCode>
                <c:ptCount val="1"/>
                <c:pt idx="0">
                  <c:v>-78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1F28-4C10-933B-6A15A72F266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shape val="cylinder"/>
        <c:axId val="6679936"/>
        <c:axId val="6771840"/>
        <c:axId val="0"/>
      </c:bar3DChart>
      <c:catAx>
        <c:axId val="6679936"/>
        <c:scaling>
          <c:orientation val="minMax"/>
        </c:scaling>
        <c:delete val="0"/>
        <c:axPos val="b"/>
        <c:numFmt formatCode="\О\с\н\о\в\н\о\й" sourceLinked="0"/>
        <c:majorTickMark val="none"/>
        <c:minorTickMark val="none"/>
        <c:tickLblPos val="low"/>
        <c:txPr>
          <a:bodyPr/>
          <a:lstStyle/>
          <a:p>
            <a:pPr>
              <a:defRPr sz="997" b="1"/>
            </a:pPr>
            <a:endParaRPr lang="ru-RU"/>
          </a:p>
        </c:txPr>
        <c:crossAx val="6771840"/>
        <c:crosses val="autoZero"/>
        <c:auto val="0"/>
        <c:lblAlgn val="ctr"/>
        <c:lblOffset val="100"/>
        <c:noMultiLvlLbl val="0"/>
      </c:catAx>
      <c:valAx>
        <c:axId val="6771840"/>
        <c:scaling>
          <c:orientation val="minMax"/>
        </c:scaling>
        <c:delete val="1"/>
        <c:axPos val="l"/>
        <c:numFmt formatCode="#,##0" sourceLinked="1"/>
        <c:majorTickMark val="out"/>
        <c:minorTickMark val="none"/>
        <c:tickLblPos val="nextTo"/>
        <c:crossAx val="6679936"/>
        <c:crosses val="autoZero"/>
        <c:crossBetween val="between"/>
      </c:valAx>
      <c:spPr>
        <a:noFill/>
        <a:ln w="25328">
          <a:noFill/>
        </a:ln>
      </c:spPr>
    </c:plotArea>
    <c:legend>
      <c:legendPos val="b"/>
      <c:layout>
        <c:manualLayout>
          <c:xMode val="edge"/>
          <c:yMode val="edge"/>
          <c:x val="0.15437029967213695"/>
          <c:y val="0.83872352589589672"/>
          <c:w val="0.66708025133221982"/>
          <c:h val="0.14795561445908367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897">
          <a:solidFill>
            <a:schemeClr val="tx2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1">
    <c:autoUpdate val="0"/>
  </c:externalData>
</c:chartSpace>
</file>

<file path=ppt/charts/chart3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4723625716305275"/>
          <c:y val="0.14923555502380079"/>
          <c:w val="0.81697866903677374"/>
          <c:h val="0.78689867792467505"/>
        </c:manualLayout>
      </c:layout>
      <c:bar3DChart>
        <c:barDir val="bar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Федеральный бюджет</c:v>
                </c:pt>
              </c:strCache>
            </c:strRef>
          </c:tx>
          <c:spPr>
            <a:solidFill>
              <a:srgbClr val="3399FF"/>
            </a:solidFill>
            <a:ln>
              <a:noFill/>
            </a:ln>
            <a:effectLst/>
            <a:sp3d/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Лист1!$A$2:$A$3</c:f>
              <c:strCache>
                <c:ptCount val="2"/>
                <c:pt idx="0">
                  <c:v>2020 год</c:v>
                </c:pt>
                <c:pt idx="1">
                  <c:v>2019 год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8731</c:v>
                </c:pt>
                <c:pt idx="1">
                  <c:v>9190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A55-4E4D-B460-C932010E9F1E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Областной бюджет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  <a:sp3d/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Лист1!$A$2:$A$3</c:f>
              <c:strCache>
                <c:ptCount val="2"/>
                <c:pt idx="0">
                  <c:v>2020 год</c:v>
                </c:pt>
                <c:pt idx="1">
                  <c:v>2019 год</c:v>
                </c:pt>
              </c:strCache>
            </c:strRef>
          </c:cat>
          <c:val>
            <c:numRef>
              <c:f>Лист1!$C$2:$C$3</c:f>
              <c:numCache>
                <c:formatCode>General</c:formatCode>
                <c:ptCount val="2"/>
                <c:pt idx="0">
                  <c:v>2070</c:v>
                </c:pt>
                <c:pt idx="1">
                  <c:v>2014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A55-4E4D-B460-C932010E9F1E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Бюджет СМО</c:v>
                </c:pt>
              </c:strCache>
            </c:strRef>
          </c:tx>
          <c:spPr>
            <a:solidFill>
              <a:srgbClr val="00B050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8A55-4E4D-B460-C932010E9F1E}"/>
                </c:ext>
              </c:extLst>
            </c:dLbl>
            <c:dLbl>
              <c:idx val="1"/>
              <c:layout>
                <c:manualLayout>
                  <c:x val="7.1501064446291883E-3"/>
                  <c:y val="-1.00102467092299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8A55-4E4D-B460-C932010E9F1E}"/>
                </c:ext>
              </c:extLst>
            </c:dLbl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Лист1!$A$2:$A$3</c:f>
              <c:strCache>
                <c:ptCount val="2"/>
                <c:pt idx="0">
                  <c:v>2020 год</c:v>
                </c:pt>
                <c:pt idx="1">
                  <c:v>2019 год</c:v>
                </c:pt>
              </c:strCache>
            </c:strRef>
          </c:cat>
          <c:val>
            <c:numRef>
              <c:f>Лист1!$D$2:$D$3</c:f>
              <c:numCache>
                <c:formatCode>General</c:formatCode>
                <c:ptCount val="2"/>
                <c:pt idx="0">
                  <c:v>643</c:v>
                </c:pt>
                <c:pt idx="1">
                  <c:v>1092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8A55-4E4D-B460-C932010E9F1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570796288"/>
        <c:axId val="570792680"/>
        <c:axId val="0"/>
      </c:bar3DChart>
      <c:catAx>
        <c:axId val="57079628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570792680"/>
        <c:crosses val="autoZero"/>
        <c:auto val="1"/>
        <c:lblAlgn val="ctr"/>
        <c:lblOffset val="100"/>
        <c:noMultiLvlLbl val="0"/>
      </c:catAx>
      <c:valAx>
        <c:axId val="570792680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57079628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0668259082324186"/>
          <c:y val="0.84203642615207996"/>
          <c:w val="0.89331740917675817"/>
          <c:h val="8.647721478240308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hart3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3770279278278388"/>
          <c:y val="0.1592456845589974"/>
          <c:w val="0.81697866903677374"/>
          <c:h val="0.78689867792467505"/>
        </c:manualLayout>
      </c:layout>
      <c:bar3DChart>
        <c:barDir val="bar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Бюджет СМО</c:v>
                </c:pt>
              </c:strCache>
            </c:strRef>
          </c:tx>
          <c:spPr>
            <a:solidFill>
              <a:srgbClr val="3399FF"/>
            </a:solidFill>
            <a:ln>
              <a:noFill/>
            </a:ln>
            <a:effectLst/>
            <a:sp3d/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Лист1!$A$2:$A$3</c:f>
              <c:strCache>
                <c:ptCount val="2"/>
                <c:pt idx="0">
                  <c:v>2020 год</c:v>
                </c:pt>
                <c:pt idx="1">
                  <c:v>2019 год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30</c:v>
                </c:pt>
                <c:pt idx="1">
                  <c:v>1013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A55-4E4D-B460-C932010E9F1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570796288"/>
        <c:axId val="570792680"/>
        <c:axId val="0"/>
      </c:bar3DChart>
      <c:catAx>
        <c:axId val="57079628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570792680"/>
        <c:crosses val="autoZero"/>
        <c:auto val="1"/>
        <c:lblAlgn val="ctr"/>
        <c:lblOffset val="100"/>
        <c:noMultiLvlLbl val="0"/>
      </c:catAx>
      <c:valAx>
        <c:axId val="570792680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57079628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0668259082324186"/>
          <c:y val="0.84203642615207996"/>
          <c:w val="0.89331740917675817"/>
          <c:h val="8.647721478240308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4723625716305275"/>
          <c:y val="0.14923555502380079"/>
          <c:w val="0.81697866903677374"/>
          <c:h val="0.78689867792467505"/>
        </c:manualLayout>
      </c:layout>
      <c:bar3DChart>
        <c:barDir val="bar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Бюджет СМО</c:v>
                </c:pt>
              </c:strCache>
            </c:strRef>
          </c:tx>
          <c:spPr>
            <a:solidFill>
              <a:srgbClr val="3399FF"/>
            </a:solidFill>
            <a:ln>
              <a:noFill/>
            </a:ln>
            <a:effectLst/>
            <a:sp3d/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Лист1!$A$2:$A$3</c:f>
              <c:strCache>
                <c:ptCount val="2"/>
                <c:pt idx="0">
                  <c:v>2020 год</c:v>
                </c:pt>
                <c:pt idx="1">
                  <c:v>2019 год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 formatCode="#,##0">
                  <c:v>8383</c:v>
                </c:pt>
                <c:pt idx="1">
                  <c:v>2152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A55-4E4D-B460-C932010E9F1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570796288"/>
        <c:axId val="570792680"/>
        <c:axId val="0"/>
      </c:bar3DChart>
      <c:catAx>
        <c:axId val="57079628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570792680"/>
        <c:crosses val="autoZero"/>
        <c:auto val="1"/>
        <c:lblAlgn val="ctr"/>
        <c:lblOffset val="100"/>
        <c:noMultiLvlLbl val="0"/>
      </c:catAx>
      <c:valAx>
        <c:axId val="570792680"/>
        <c:scaling>
          <c:orientation val="minMax"/>
        </c:scaling>
        <c:delete val="1"/>
        <c:axPos val="b"/>
        <c:numFmt formatCode="#,##0" sourceLinked="1"/>
        <c:majorTickMark val="none"/>
        <c:minorTickMark val="none"/>
        <c:tickLblPos val="nextTo"/>
        <c:crossAx val="57079628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0668259082324186"/>
          <c:y val="0.84203642615207996"/>
          <c:w val="0.89331740917675817"/>
          <c:h val="8.647721478240308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bar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Бюджет СМО</c:v>
                </c:pt>
              </c:strCache>
            </c:strRef>
          </c:tx>
          <c:spPr>
            <a:solidFill>
              <a:srgbClr val="3399FF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-3.5273858460171149E-2"/>
                  <c:y val="1.4697441025071289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50" b="1" i="0" u="none" strike="noStrike" kern="1200" baseline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40D7-4756-8B07-86EE98FC0B4B}"/>
                </c:ext>
              </c:extLst>
            </c:dLbl>
            <c:dLbl>
              <c:idx val="1"/>
              <c:layout>
                <c:manualLayout>
                  <c:x val="-2.570269970003336E-2"/>
                  <c:y val="-1.2171101359108247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00" b="1" i="0" u="none" strike="noStrike" kern="1200" baseline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190865156396764"/>
                      <c:h val="6.7179649791998419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40D7-4756-8B07-86EE98FC0B4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6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dk1">
                          <a:shade val="95000"/>
                          <a:satMod val="105000"/>
                        </a:schemeClr>
                      </a:solidFill>
                      <a:prstDash val="solid"/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Лист1!$A$2:$A$3</c:f>
              <c:strCache>
                <c:ptCount val="2"/>
                <c:pt idx="0">
                  <c:v>2020 год</c:v>
                </c:pt>
                <c:pt idx="1">
                  <c:v>2019 год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4147</c:v>
                </c:pt>
                <c:pt idx="1">
                  <c:v>4286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40D7-4756-8B07-86EE98FC0B4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570796288"/>
        <c:axId val="570792680"/>
        <c:axId val="0"/>
      </c:bar3DChart>
      <c:catAx>
        <c:axId val="57079628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570792680"/>
        <c:crosses val="autoZero"/>
        <c:auto val="1"/>
        <c:lblAlgn val="ctr"/>
        <c:lblOffset val="100"/>
        <c:noMultiLvlLbl val="0"/>
      </c:catAx>
      <c:valAx>
        <c:axId val="570792680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57079628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6.9410217046590769E-2"/>
          <c:y val="0.73915436865039674"/>
          <c:w val="0.77776560180181997"/>
          <c:h val="9.368364934760334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1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  <c:perspective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1426341212350426"/>
          <c:y val="0"/>
          <c:w val="0.74675630957541861"/>
          <c:h val="1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25"/>
          <c:dPt>
            <c:idx val="0"/>
            <c:bubble3D val="0"/>
            <c:spPr>
              <a:solidFill>
                <a:srgbClr val="99CCFF"/>
              </a:solidFill>
            </c:spPr>
            <c:extLst>
              <c:ext xmlns:c16="http://schemas.microsoft.com/office/drawing/2014/chart" uri="{C3380CC4-5D6E-409C-BE32-E72D297353CC}">
                <c16:uniqueId val="{00000000-003D-46E0-AD57-D5CB71782410}"/>
              </c:ext>
            </c:extLst>
          </c:dPt>
          <c:dPt>
            <c:idx val="1"/>
            <c:bubble3D val="0"/>
            <c:spPr>
              <a:solidFill>
                <a:srgbClr val="92D050"/>
              </a:solidFill>
            </c:spPr>
            <c:extLst>
              <c:ext xmlns:c16="http://schemas.microsoft.com/office/drawing/2014/chart" uri="{C3380CC4-5D6E-409C-BE32-E72D297353CC}">
                <c16:uniqueId val="{00000001-003D-46E0-AD57-D5CB71782410}"/>
              </c:ext>
            </c:extLst>
          </c:dPt>
          <c:dPt>
            <c:idx val="2"/>
            <c:bubble3D val="0"/>
            <c:spPr>
              <a:solidFill>
                <a:srgbClr val="FFFF00"/>
              </a:solidFill>
            </c:spPr>
            <c:extLst>
              <c:ext xmlns:c16="http://schemas.microsoft.com/office/drawing/2014/chart" uri="{C3380CC4-5D6E-409C-BE32-E72D297353CC}">
                <c16:uniqueId val="{00000002-003D-46E0-AD57-D5CB71782410}"/>
              </c:ext>
            </c:extLst>
          </c:dPt>
          <c:dLbls>
            <c:dLbl>
              <c:idx val="0"/>
              <c:dLblPos val="ctr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3164174748774286"/>
                      <c:h val="0.15287730727470139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0-003D-46E0-AD57-D5CB71782410}"/>
                </c:ext>
              </c:extLst>
            </c:dLbl>
            <c:dLbl>
              <c:idx val="1"/>
              <c:layout>
                <c:manualLayout>
                  <c:x val="9.5631431071772272E-2"/>
                  <c:y val="2.3707568087838884E-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003D-46E0-AD57-D5CB71782410}"/>
                </c:ext>
              </c:extLst>
            </c:dLbl>
            <c:dLbl>
              <c:idx val="2"/>
              <c:dLblPos val="ctr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4597010300244862"/>
                      <c:h val="0.15287730727470139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2-003D-46E0-AD57-D5CB71782410}"/>
                </c:ext>
              </c:extLst>
            </c:dLbl>
            <c:numFmt formatCode="0.0%" sourceLinked="0"/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4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Лист1!$A$2:$A$4</c:f>
              <c:strCache>
                <c:ptCount val="3"/>
                <c:pt idx="0">
                  <c:v>Налоговые доходы</c:v>
                </c:pt>
                <c:pt idx="1">
                  <c:v>Неналоговые доходы</c:v>
                </c:pt>
                <c:pt idx="2">
                  <c:v>Безвозмездные поступления</c:v>
                </c:pt>
              </c:strCache>
            </c:strRef>
          </c:cat>
          <c:val>
            <c:numRef>
              <c:f>Лист1!$B$2:$B$4</c:f>
              <c:numCache>
                <c:formatCode>#,##0</c:formatCode>
                <c:ptCount val="3"/>
                <c:pt idx="0">
                  <c:v>61456</c:v>
                </c:pt>
                <c:pt idx="1">
                  <c:v>5602</c:v>
                </c:pt>
                <c:pt idx="2">
                  <c:v>76480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003D-46E0-AD57-D5CB7178241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124">
          <a:noFill/>
        </a:ln>
      </c:spPr>
    </c:plotArea>
    <c:legend>
      <c:legendPos val="r"/>
      <c:layout>
        <c:manualLayout>
          <c:xMode val="edge"/>
          <c:yMode val="edge"/>
          <c:x val="0"/>
          <c:y val="0.74871400184544878"/>
          <c:w val="0.78905826771653542"/>
          <c:h val="0.19892636104861511"/>
        </c:manualLayout>
      </c:layout>
      <c:overlay val="0"/>
      <c:txPr>
        <a:bodyPr/>
        <a:lstStyle/>
        <a:p>
          <a:pPr>
            <a:defRPr sz="1187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780"/>
      </a:pPr>
      <a:endParaRPr lang="ru-RU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3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2.6671837135406724E-2"/>
          <c:y val="2.3906487358948063E-2"/>
          <c:w val="0.81658020746447046"/>
          <c:h val="0.86528704831013747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2020 год</c:v>
                </c:pt>
              </c:strCache>
            </c:strRef>
          </c:tx>
          <c:dPt>
            <c:idx val="0"/>
            <c:bubble3D val="0"/>
            <c:explosion val="28"/>
            <c:spPr>
              <a:solidFill>
                <a:srgbClr val="FF000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9990-4C8C-9419-48B7D15483CF}"/>
              </c:ext>
            </c:extLst>
          </c:dPt>
          <c:dPt>
            <c:idx val="1"/>
            <c:bubble3D val="0"/>
            <c:explosion val="8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9990-4C8C-9419-48B7D15483CF}"/>
              </c:ext>
            </c:extLst>
          </c:dPt>
          <c:dPt>
            <c:idx val="2"/>
            <c:bubble3D val="0"/>
            <c:explosion val="10"/>
            <c:spPr>
              <a:solidFill>
                <a:srgbClr val="FFFF0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2-9990-4C8C-9419-48B7D15483CF}"/>
              </c:ext>
            </c:extLst>
          </c:dPt>
          <c:dPt>
            <c:idx val="3"/>
            <c:bubble3D val="0"/>
            <c:explosion val="13"/>
            <c:spPr>
              <a:solidFill>
                <a:srgbClr val="00B05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9990-4C8C-9419-48B7D15483CF}"/>
              </c:ext>
            </c:extLst>
          </c:dPt>
          <c:dPt>
            <c:idx val="4"/>
            <c:bubble3D val="0"/>
            <c:explosion val="16"/>
            <c:spPr>
              <a:solidFill>
                <a:srgbClr val="FFC00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A-9990-4C8C-9419-48B7D15483CF}"/>
              </c:ext>
            </c:extLst>
          </c:dPt>
          <c:dPt>
            <c:idx val="5"/>
            <c:bubble3D val="0"/>
            <c:explosion val="11"/>
            <c:spPr>
              <a:solidFill>
                <a:srgbClr val="3399FF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4-9990-4C8C-9419-48B7D15483CF}"/>
              </c:ext>
            </c:extLst>
          </c:dPt>
          <c:dPt>
            <c:idx val="6"/>
            <c:bubble3D val="0"/>
            <c:explosion val="14"/>
            <c:spPr>
              <a:solidFill>
                <a:srgbClr val="C0000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9-9990-4C8C-9419-48B7D15483CF}"/>
              </c:ext>
            </c:extLst>
          </c:dPt>
          <c:dPt>
            <c:idx val="7"/>
            <c:bubble3D val="0"/>
            <c:explosion val="12"/>
            <c:spPr>
              <a:solidFill>
                <a:srgbClr val="FFC00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6-9990-4C8C-9419-48B7D15483CF}"/>
              </c:ext>
            </c:extLst>
          </c:dPt>
          <c:dPt>
            <c:idx val="8"/>
            <c:bubble3D val="0"/>
            <c:explosion val="11"/>
            <c:spPr>
              <a:solidFill>
                <a:schemeClr val="accent3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8-9990-4C8C-9419-48B7D15483CF}"/>
              </c:ext>
            </c:extLst>
          </c:dPt>
          <c:dPt>
            <c:idx val="9"/>
            <c:bubble3D val="0"/>
            <c:explosion val="7"/>
            <c:spPr>
              <a:solidFill>
                <a:srgbClr val="FF66FF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9990-4C8C-9419-48B7D15483CF}"/>
              </c:ext>
            </c:extLst>
          </c:dPt>
          <c:dLbls>
            <c:dLbl>
              <c:idx val="0"/>
              <c:layout>
                <c:manualLayout>
                  <c:x val="-0.1829272736505454"/>
                  <c:y val="-1.2617312772778146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9990-4C8C-9419-48B7D15483CF}"/>
                </c:ext>
              </c:extLst>
            </c:dLbl>
            <c:dLbl>
              <c:idx val="1"/>
              <c:layout>
                <c:manualLayout>
                  <c:x val="0.12644382087452535"/>
                  <c:y val="-0.11030208555343309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17640098701254736"/>
                      <c:h val="0.17593375957854304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7-9990-4C8C-9419-48B7D15483CF}"/>
                </c:ext>
              </c:extLst>
            </c:dLbl>
            <c:dLbl>
              <c:idx val="2"/>
              <c:layout>
                <c:manualLayout>
                  <c:x val="0.21352715459967961"/>
                  <c:y val="-1.7204513829265109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9990-4C8C-9419-48B7D15483CF}"/>
                </c:ext>
              </c:extLst>
            </c:dLbl>
            <c:dLbl>
              <c:idx val="3"/>
              <c:layout>
                <c:manualLayout>
                  <c:x val="0.11303038053960322"/>
                  <c:y val="-5.5967743183670732E-2"/>
                </c:manualLayout>
              </c:layout>
              <c:numFmt formatCode="0.0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1565043995219158"/>
                      <c:h val="0.1497273970227534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9990-4C8C-9419-48B7D15483CF}"/>
                </c:ext>
              </c:extLst>
            </c:dLbl>
            <c:dLbl>
              <c:idx val="4"/>
              <c:layout>
                <c:manualLayout>
                  <c:x val="0.23338553955149974"/>
                  <c:y val="7.0165540398512569E-2"/>
                </c:manualLayout>
              </c:layout>
              <c:numFmt formatCode="0.0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13367949927168329"/>
                      <c:h val="0.12050835691737243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A-9990-4C8C-9419-48B7D15483CF}"/>
                </c:ext>
              </c:extLst>
            </c:dLbl>
            <c:dLbl>
              <c:idx val="5"/>
              <c:layout>
                <c:manualLayout>
                  <c:x val="6.2337551050346482E-2"/>
                  <c:y val="2.6591627207716E-2"/>
                </c:manualLayout>
              </c:layout>
              <c:numFmt formatCode="0.0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16079166474674417"/>
                      <c:h val="0.17747481818624847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4-9990-4C8C-9419-48B7D15483CF}"/>
                </c:ext>
              </c:extLst>
            </c:dLbl>
            <c:dLbl>
              <c:idx val="6"/>
              <c:layout>
                <c:manualLayout>
                  <c:x val="-3.6867448239674028E-2"/>
                  <c:y val="4.0640505621161865E-2"/>
                </c:manualLayout>
              </c:layout>
              <c:numFmt formatCode="0.0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14032533046959267"/>
                      <c:h val="0.16153715994694975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9-9990-4C8C-9419-48B7D15483CF}"/>
                </c:ext>
              </c:extLst>
            </c:dLbl>
            <c:dLbl>
              <c:idx val="7"/>
              <c:layout>
                <c:manualLayout>
                  <c:x val="-0.26031104154461443"/>
                  <c:y val="2.6137759512449885E-2"/>
                </c:manualLayout>
              </c:layout>
              <c:numFmt formatCode="0.0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17777263447528754"/>
                      <c:h val="0.17952517072850366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6-9990-4C8C-9419-48B7D15483CF}"/>
                </c:ext>
              </c:extLst>
            </c:dLbl>
            <c:dLbl>
              <c:idx val="8"/>
              <c:layout>
                <c:manualLayout>
                  <c:x val="-0.16014915681707262"/>
                  <c:y val="-0.14054724313023137"/>
                </c:manualLayout>
              </c:layout>
              <c:numFmt formatCode="0.0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17717620468473619"/>
                      <c:h val="0.17894643712813435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8-9990-4C8C-9419-48B7D15483CF}"/>
                </c:ext>
              </c:extLst>
            </c:dLbl>
            <c:dLbl>
              <c:idx val="9"/>
              <c:layout>
                <c:manualLayout>
                  <c:x val="0.17652805453394782"/>
                  <c:y val="0.10615452961005652"/>
                </c:manualLayout>
              </c:layout>
              <c:numFmt formatCode="0.0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16227850755728501"/>
                      <c:h val="0.17363388438170146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5-9990-4C8C-9419-48B7D15483CF}"/>
                </c:ext>
              </c:extLst>
            </c:dLbl>
            <c:numFmt formatCode="0.0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bestFit"/>
            <c:showLegendKey val="0"/>
            <c:showVal val="1"/>
            <c:showCatName val="1"/>
            <c:showSerName val="0"/>
            <c:showPercent val="1"/>
            <c:showBubbleSize val="0"/>
            <c:separator>
</c:separator>
            <c:showLeaderLines val="1"/>
            <c:leaderLines>
              <c:spPr>
                <a:ln w="9525" cap="flat" cmpd="sng" algn="ctr">
                  <a:solidFill>
                    <a:schemeClr val="tx1"/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Лист1!$A$2:$A$11</c:f>
              <c:strCache>
                <c:ptCount val="10"/>
                <c:pt idx="0">
                  <c:v>Налог на доходы физических лиц</c:v>
                </c:pt>
                <c:pt idx="1">
                  <c:v>Акцизы по подакцизным товарам</c:v>
                </c:pt>
                <c:pt idx="2">
                  <c:v>Налог на имущество физических лиц</c:v>
                </c:pt>
                <c:pt idx="3">
                  <c:v>Земельный налог</c:v>
                </c:pt>
                <c:pt idx="4">
                  <c:v>Сельскохозяйственный налог</c:v>
                </c:pt>
                <c:pt idx="5">
                  <c:v>Доходы от использования имущества</c:v>
                </c:pt>
                <c:pt idx="6">
                  <c:v>Штрафы, санкции, возмещение ущерба</c:v>
                </c:pt>
                <c:pt idx="7">
                  <c:v>Доходы от оказания платных услуг и компенсации затрат</c:v>
                </c:pt>
                <c:pt idx="8">
                  <c:v>Прочие неналоговые доходы</c:v>
                </c:pt>
                <c:pt idx="9">
                  <c:v>Безвозмездные поступления</c:v>
                </c:pt>
              </c:strCache>
            </c:strRef>
          </c:cat>
          <c:val>
            <c:numRef>
              <c:f>Лист1!$B$2:$B$11</c:f>
              <c:numCache>
                <c:formatCode>General</c:formatCode>
                <c:ptCount val="10"/>
                <c:pt idx="0">
                  <c:v>42207</c:v>
                </c:pt>
                <c:pt idx="1">
                  <c:v>6351</c:v>
                </c:pt>
                <c:pt idx="2">
                  <c:v>3714</c:v>
                </c:pt>
                <c:pt idx="3">
                  <c:v>9182</c:v>
                </c:pt>
                <c:pt idx="4">
                  <c:v>2</c:v>
                </c:pt>
                <c:pt idx="5">
                  <c:v>2226</c:v>
                </c:pt>
                <c:pt idx="6">
                  <c:v>74</c:v>
                </c:pt>
                <c:pt idx="7">
                  <c:v>3242</c:v>
                </c:pt>
                <c:pt idx="8">
                  <c:v>60</c:v>
                </c:pt>
                <c:pt idx="9">
                  <c:v>76480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990-4C8C-9419-48B7D15483C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24867852148659331"/>
          <c:y val="2.5357329123924501E-2"/>
          <c:w val="0.74986393569456478"/>
          <c:h val="0.94794131286957561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2019 год</c:v>
                </c:pt>
              </c:strCache>
            </c:strRef>
          </c:tx>
          <c:spPr>
            <a:solidFill>
              <a:srgbClr val="3399FF"/>
            </a:solidFill>
          </c:spPr>
          <c:invertIfNegative val="0"/>
          <c:dLbls>
            <c:dLbl>
              <c:idx val="1"/>
              <c:layout>
                <c:manualLayout>
                  <c:x val="-3.4557569820065907E-2"/>
                  <c:y val="-2.4495735041784581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 sz="1000" b="1">
                      <a:solidFill>
                        <a:schemeClr val="tx1"/>
                      </a:solidFill>
                      <a:latin typeface="Times New Roman" pitchFamily="18" charset="0"/>
                      <a:cs typeface="Times New Roman" pitchFamily="18" charset="0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936C-4DB3-9167-B67048EA796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 b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Лист1!$A$2:$A$9</c:f>
              <c:strCache>
                <c:ptCount val="8"/>
                <c:pt idx="0">
                  <c:v>Штрафы</c:v>
                </c:pt>
                <c:pt idx="1">
                  <c:v>Доходы от оказания платных услуг и компенсации затрат</c:v>
                </c:pt>
                <c:pt idx="2">
                  <c:v>Доходы от использования имущества</c:v>
                </c:pt>
                <c:pt idx="3">
                  <c:v>Налог на имущество физических лиц</c:v>
                </c:pt>
                <c:pt idx="4">
                  <c:v>Земельный налог</c:v>
                </c:pt>
                <c:pt idx="5">
                  <c:v>Единый сельскохозяйственный налог</c:v>
                </c:pt>
                <c:pt idx="6">
                  <c:v>Акцизы по подакцизным товарам</c:v>
                </c:pt>
                <c:pt idx="7">
                  <c:v>НДФЛ</c:v>
                </c:pt>
              </c:strCache>
            </c:strRef>
          </c:cat>
          <c:val>
            <c:numRef>
              <c:f>Лист1!$B$2:$B$9</c:f>
              <c:numCache>
                <c:formatCode>#,##0</c:formatCode>
                <c:ptCount val="8"/>
                <c:pt idx="0">
                  <c:v>387</c:v>
                </c:pt>
                <c:pt idx="1">
                  <c:v>1941</c:v>
                </c:pt>
                <c:pt idx="2">
                  <c:v>2896</c:v>
                </c:pt>
                <c:pt idx="3">
                  <c:v>4388</c:v>
                </c:pt>
                <c:pt idx="4">
                  <c:v>9344</c:v>
                </c:pt>
                <c:pt idx="5">
                  <c:v>1</c:v>
                </c:pt>
                <c:pt idx="6">
                  <c:v>6878</c:v>
                </c:pt>
                <c:pt idx="7">
                  <c:v>40620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650-4B7C-AD08-5A16091920D0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2020 год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Лист1!$A$2:$A$9</c:f>
              <c:strCache>
                <c:ptCount val="8"/>
                <c:pt idx="0">
                  <c:v>Штрафы</c:v>
                </c:pt>
                <c:pt idx="1">
                  <c:v>Доходы от оказания платных услуг и компенсации затрат</c:v>
                </c:pt>
                <c:pt idx="2">
                  <c:v>Доходы от использования имущества</c:v>
                </c:pt>
                <c:pt idx="3">
                  <c:v>Налог на имущество физических лиц</c:v>
                </c:pt>
                <c:pt idx="4">
                  <c:v>Земельный налог</c:v>
                </c:pt>
                <c:pt idx="5">
                  <c:v>Единый сельскохозяйственный налог</c:v>
                </c:pt>
                <c:pt idx="6">
                  <c:v>Акцизы по подакцизным товарам</c:v>
                </c:pt>
                <c:pt idx="7">
                  <c:v>НДФЛ</c:v>
                </c:pt>
              </c:strCache>
            </c:strRef>
          </c:cat>
          <c:val>
            <c:numRef>
              <c:f>Лист1!$C$2:$C$9</c:f>
              <c:numCache>
                <c:formatCode>#,##0</c:formatCode>
                <c:ptCount val="8"/>
                <c:pt idx="0">
                  <c:v>74</c:v>
                </c:pt>
                <c:pt idx="1">
                  <c:v>3242</c:v>
                </c:pt>
                <c:pt idx="2">
                  <c:v>2226</c:v>
                </c:pt>
                <c:pt idx="3">
                  <c:v>3714</c:v>
                </c:pt>
                <c:pt idx="4">
                  <c:v>9182</c:v>
                </c:pt>
                <c:pt idx="5">
                  <c:v>2</c:v>
                </c:pt>
                <c:pt idx="6">
                  <c:v>6351</c:v>
                </c:pt>
                <c:pt idx="7">
                  <c:v>42207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3650-4B7C-AD08-5A16091920D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6667008"/>
        <c:axId val="16668544"/>
      </c:barChart>
      <c:catAx>
        <c:axId val="16667008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1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6668544"/>
        <c:crosses val="autoZero"/>
        <c:auto val="1"/>
        <c:lblAlgn val="ctr"/>
        <c:lblOffset val="100"/>
        <c:noMultiLvlLbl val="0"/>
      </c:catAx>
      <c:valAx>
        <c:axId val="16668544"/>
        <c:scaling>
          <c:orientation val="minMax"/>
        </c:scaling>
        <c:delete val="1"/>
        <c:axPos val="b"/>
        <c:numFmt formatCode="#,##0" sourceLinked="1"/>
        <c:majorTickMark val="out"/>
        <c:minorTickMark val="none"/>
        <c:tickLblPos val="nextTo"/>
        <c:crossAx val="1666700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4014240061854011"/>
          <c:y val="0.25036319266995027"/>
          <c:w val="0.29986411493464171"/>
          <c:h val="0.11700125094348775"/>
        </c:manualLayout>
      </c:layout>
      <c:overlay val="0"/>
      <c:txPr>
        <a:bodyPr/>
        <a:lstStyle/>
        <a:p>
          <a:pPr>
            <a:defRPr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600">
                <a:latin typeface="Times New Roman" pitchFamily="18" charset="0"/>
                <a:cs typeface="Times New Roman" pitchFamily="18" charset="0"/>
              </a:defRPr>
            </a:pPr>
            <a:r>
              <a:rPr lang="ru-RU" dirty="0"/>
              <a:t>Структура налоговых и неналоговых доходов бюджета 2019 год</a:t>
            </a:r>
          </a:p>
        </c:rich>
      </c:tx>
      <c:overlay val="0"/>
    </c:title>
    <c:autoTitleDeleted val="0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212896422814619"/>
          <c:y val="0.27095123759051648"/>
          <c:w val="0.80692788520573733"/>
          <c:h val="0.66921420008058807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Структура налоговых и неналоговых доходов бюджета 2019 году</c:v>
                </c:pt>
              </c:strCache>
            </c:strRef>
          </c:tx>
          <c:explosion val="25"/>
          <c:dPt>
            <c:idx val="0"/>
            <c:bubble3D val="0"/>
            <c:spPr>
              <a:solidFill>
                <a:srgbClr val="FF0000"/>
              </a:solidFill>
            </c:spPr>
            <c:extLst>
              <c:ext xmlns:c16="http://schemas.microsoft.com/office/drawing/2014/chart" uri="{C3380CC4-5D6E-409C-BE32-E72D297353CC}">
                <c16:uniqueId val="{00000001-3A81-4230-A96E-50691EFFC850}"/>
              </c:ext>
            </c:extLst>
          </c:dPt>
          <c:dPt>
            <c:idx val="1"/>
            <c:bubble3D val="0"/>
            <c:spPr>
              <a:solidFill>
                <a:srgbClr val="FFFF00"/>
              </a:solidFill>
            </c:spPr>
            <c:extLst>
              <c:ext xmlns:c16="http://schemas.microsoft.com/office/drawing/2014/chart" uri="{C3380CC4-5D6E-409C-BE32-E72D297353CC}">
                <c16:uniqueId val="{00000003-3A81-4230-A96E-50691EFFC850}"/>
              </c:ext>
            </c:extLst>
          </c:dPt>
          <c:dPt>
            <c:idx val="2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5-3A81-4230-A96E-50691EFFC850}"/>
              </c:ext>
            </c:extLst>
          </c:dPt>
          <c:dPt>
            <c:idx val="3"/>
            <c:bubble3D val="0"/>
            <c:spPr>
              <a:solidFill>
                <a:srgbClr val="FFC000"/>
              </a:solidFill>
            </c:spPr>
            <c:extLst>
              <c:ext xmlns:c16="http://schemas.microsoft.com/office/drawing/2014/chart" uri="{C3380CC4-5D6E-409C-BE32-E72D297353CC}">
                <c16:uniqueId val="{00000007-3A81-4230-A96E-50691EFFC850}"/>
              </c:ext>
            </c:extLst>
          </c:dPt>
          <c:dPt>
            <c:idx val="4"/>
            <c:bubble3D val="0"/>
            <c:spPr>
              <a:solidFill>
                <a:srgbClr val="FF66FF"/>
              </a:solidFill>
            </c:spPr>
            <c:extLst>
              <c:ext xmlns:c16="http://schemas.microsoft.com/office/drawing/2014/chart" uri="{C3380CC4-5D6E-409C-BE32-E72D297353CC}">
                <c16:uniqueId val="{00000009-3A81-4230-A96E-50691EFFC850}"/>
              </c:ext>
            </c:extLst>
          </c:dPt>
          <c:dPt>
            <c:idx val="5"/>
            <c:bubble3D val="0"/>
            <c:spPr>
              <a:solidFill>
                <a:srgbClr val="00B050"/>
              </a:solidFill>
            </c:spPr>
            <c:extLst>
              <c:ext xmlns:c16="http://schemas.microsoft.com/office/drawing/2014/chart" uri="{C3380CC4-5D6E-409C-BE32-E72D297353CC}">
                <c16:uniqueId val="{0000000B-3A81-4230-A96E-50691EFFC850}"/>
              </c:ext>
            </c:extLst>
          </c:dPt>
          <c:dPt>
            <c:idx val="6"/>
            <c:bubble3D val="0"/>
            <c:spPr>
              <a:solidFill>
                <a:srgbClr val="92D050"/>
              </a:solidFill>
            </c:spPr>
            <c:extLst>
              <c:ext xmlns:c16="http://schemas.microsoft.com/office/drawing/2014/chart" uri="{C3380CC4-5D6E-409C-BE32-E72D297353CC}">
                <c16:uniqueId val="{0000000D-3A81-4230-A96E-50691EFFC850}"/>
              </c:ext>
            </c:extLst>
          </c:dPt>
          <c:dLbls>
            <c:dLbl>
              <c:idx val="0"/>
              <c:layout>
                <c:manualLayout>
                  <c:x val="-0.22383254483846199"/>
                  <c:y val="-7.2983711146476948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3A81-4230-A96E-50691EFFC850}"/>
                </c:ext>
              </c:extLst>
            </c:dLbl>
            <c:dLbl>
              <c:idx val="3"/>
              <c:layout>
                <c:manualLayout>
                  <c:x val="2.0965019481266212E-3"/>
                  <c:y val="-3.9686562604155096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3A81-4230-A96E-50691EFFC850}"/>
                </c:ext>
              </c:extLst>
            </c:dLbl>
            <c:dLbl>
              <c:idx val="4"/>
              <c:layout>
                <c:manualLayout>
                  <c:x val="2.8824769957333891E-3"/>
                  <c:y val="-0.10265070050259753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3A81-4230-A96E-50691EFFC850}"/>
                </c:ext>
              </c:extLst>
            </c:dLbl>
            <c:dLbl>
              <c:idx val="5"/>
              <c:layout>
                <c:manualLayout>
                  <c:x val="6.8384823713544499E-2"/>
                  <c:y val="-5.9990110225847923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3A81-4230-A96E-50691EFFC850}"/>
                </c:ext>
              </c:extLst>
            </c:dLbl>
            <c:spPr>
              <a:noFill/>
            </c:spPr>
            <c:txPr>
              <a:bodyPr/>
              <a:lstStyle/>
              <a:p>
                <a:pPr>
                  <a:defRPr sz="9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Лист1!$A$2:$A$8</c:f>
              <c:strCache>
                <c:ptCount val="7"/>
                <c:pt idx="0">
                  <c:v>НДФЛ</c:v>
                </c:pt>
                <c:pt idx="1">
                  <c:v>Акцизы</c:v>
                </c:pt>
                <c:pt idx="2">
                  <c:v>Земельный налог</c:v>
                </c:pt>
                <c:pt idx="3">
                  <c:v>Налог на имущество физических лиц</c:v>
                </c:pt>
                <c:pt idx="4">
                  <c:v>Доходы от использования имущества</c:v>
                </c:pt>
                <c:pt idx="5">
                  <c:v>Доходы от оказания платных услуг и компенсации затрат</c:v>
                </c:pt>
                <c:pt idx="6">
                  <c:v>Прочие неналоговые доходы</c:v>
                </c:pt>
              </c:strCache>
            </c:strRef>
          </c:cat>
          <c:val>
            <c:numRef>
              <c:f>Лист1!$B$2:$B$8</c:f>
              <c:numCache>
                <c:formatCode>0.0%</c:formatCode>
                <c:ptCount val="7"/>
                <c:pt idx="0">
                  <c:v>0.60899999999999999</c:v>
                </c:pt>
                <c:pt idx="1">
                  <c:v>0.10299999999999999</c:v>
                </c:pt>
                <c:pt idx="2">
                  <c:v>0.14000000000000001</c:v>
                </c:pt>
                <c:pt idx="3">
                  <c:v>6.6000000000000003E-2</c:v>
                </c:pt>
                <c:pt idx="4">
                  <c:v>4.2999999999999997E-2</c:v>
                </c:pt>
                <c:pt idx="5">
                  <c:v>2.9000000000000001E-2</c:v>
                </c:pt>
                <c:pt idx="6">
                  <c:v>0.01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3A81-4230-A96E-50691EFFC85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600">
                <a:latin typeface="Times New Roman" pitchFamily="18" charset="0"/>
                <a:cs typeface="Times New Roman" pitchFamily="18" charset="0"/>
              </a:defRPr>
            </a:pPr>
            <a:r>
              <a:rPr lang="ru-RU" dirty="0"/>
              <a:t>Структура налоговых и неналоговых доходов бюджета 2020 год</a:t>
            </a:r>
          </a:p>
        </c:rich>
      </c:tx>
      <c:overlay val="0"/>
    </c:title>
    <c:autoTitleDeleted val="0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212896422814619"/>
          <c:y val="0.27095123759051648"/>
          <c:w val="0.80692788520573733"/>
          <c:h val="0.66921420008058807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Структура налоговых и неналоговых доходов бюджета 2020 году</c:v>
                </c:pt>
              </c:strCache>
            </c:strRef>
          </c:tx>
          <c:explosion val="25"/>
          <c:dPt>
            <c:idx val="0"/>
            <c:bubble3D val="0"/>
            <c:spPr>
              <a:solidFill>
                <a:srgbClr val="FF0000"/>
              </a:solidFill>
            </c:spPr>
            <c:extLst>
              <c:ext xmlns:c16="http://schemas.microsoft.com/office/drawing/2014/chart" uri="{C3380CC4-5D6E-409C-BE32-E72D297353CC}">
                <c16:uniqueId val="{00000001-51D0-49F9-92A7-D32131A9B4B0}"/>
              </c:ext>
            </c:extLst>
          </c:dPt>
          <c:dPt>
            <c:idx val="1"/>
            <c:bubble3D val="0"/>
            <c:spPr>
              <a:solidFill>
                <a:srgbClr val="FFFF00"/>
              </a:solidFill>
            </c:spPr>
            <c:extLst>
              <c:ext xmlns:c16="http://schemas.microsoft.com/office/drawing/2014/chart" uri="{C3380CC4-5D6E-409C-BE32-E72D297353CC}">
                <c16:uniqueId val="{00000003-51D0-49F9-92A7-D32131A9B4B0}"/>
              </c:ext>
            </c:extLst>
          </c:dPt>
          <c:dPt>
            <c:idx val="2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5-51D0-49F9-92A7-D32131A9B4B0}"/>
              </c:ext>
            </c:extLst>
          </c:dPt>
          <c:dPt>
            <c:idx val="3"/>
            <c:bubble3D val="0"/>
            <c:spPr>
              <a:solidFill>
                <a:srgbClr val="FFC000"/>
              </a:solidFill>
            </c:spPr>
            <c:extLst>
              <c:ext xmlns:c16="http://schemas.microsoft.com/office/drawing/2014/chart" uri="{C3380CC4-5D6E-409C-BE32-E72D297353CC}">
                <c16:uniqueId val="{00000007-51D0-49F9-92A7-D32131A9B4B0}"/>
              </c:ext>
            </c:extLst>
          </c:dPt>
          <c:dPt>
            <c:idx val="4"/>
            <c:bubble3D val="0"/>
            <c:spPr>
              <a:solidFill>
                <a:srgbClr val="FF66FF"/>
              </a:solidFill>
            </c:spPr>
            <c:extLst>
              <c:ext xmlns:c16="http://schemas.microsoft.com/office/drawing/2014/chart" uri="{C3380CC4-5D6E-409C-BE32-E72D297353CC}">
                <c16:uniqueId val="{00000009-51D0-49F9-92A7-D32131A9B4B0}"/>
              </c:ext>
            </c:extLst>
          </c:dPt>
          <c:dPt>
            <c:idx val="5"/>
            <c:bubble3D val="0"/>
            <c:spPr>
              <a:solidFill>
                <a:srgbClr val="00B050"/>
              </a:solidFill>
            </c:spPr>
            <c:extLst>
              <c:ext xmlns:c16="http://schemas.microsoft.com/office/drawing/2014/chart" uri="{C3380CC4-5D6E-409C-BE32-E72D297353CC}">
                <c16:uniqueId val="{0000000B-51D0-49F9-92A7-D32131A9B4B0}"/>
              </c:ext>
            </c:extLst>
          </c:dPt>
          <c:dPt>
            <c:idx val="6"/>
            <c:bubble3D val="0"/>
            <c:spPr>
              <a:solidFill>
                <a:srgbClr val="92D050"/>
              </a:solidFill>
            </c:spPr>
            <c:extLst>
              <c:ext xmlns:c16="http://schemas.microsoft.com/office/drawing/2014/chart" uri="{C3380CC4-5D6E-409C-BE32-E72D297353CC}">
                <c16:uniqueId val="{0000000D-51D0-49F9-92A7-D32131A9B4B0}"/>
              </c:ext>
            </c:extLst>
          </c:dPt>
          <c:dLbls>
            <c:dLbl>
              <c:idx val="0"/>
              <c:layout>
                <c:manualLayout>
                  <c:x val="-0.22383254483846199"/>
                  <c:y val="-7.2983711146476948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51D0-49F9-92A7-D32131A9B4B0}"/>
                </c:ext>
              </c:extLst>
            </c:dLbl>
            <c:dLbl>
              <c:idx val="3"/>
              <c:layout>
                <c:manualLayout>
                  <c:x val="2.0965019481266212E-3"/>
                  <c:y val="-3.9686562604155096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51D0-49F9-92A7-D32131A9B4B0}"/>
                </c:ext>
              </c:extLst>
            </c:dLbl>
            <c:dLbl>
              <c:idx val="4"/>
              <c:layout>
                <c:manualLayout>
                  <c:x val="2.8824769957333891E-3"/>
                  <c:y val="-0.10265070050259753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51D0-49F9-92A7-D32131A9B4B0}"/>
                </c:ext>
              </c:extLst>
            </c:dLbl>
            <c:dLbl>
              <c:idx val="5"/>
              <c:layout>
                <c:manualLayout>
                  <c:x val="6.8384823713544499E-2"/>
                  <c:y val="-5.9990110225847923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51D0-49F9-92A7-D32131A9B4B0}"/>
                </c:ext>
              </c:extLst>
            </c:dLbl>
            <c:spPr>
              <a:noFill/>
            </c:spPr>
            <c:txPr>
              <a:bodyPr/>
              <a:lstStyle/>
              <a:p>
                <a:pPr>
                  <a:defRPr sz="9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Лист1!$A$2:$A$8</c:f>
              <c:strCache>
                <c:ptCount val="7"/>
                <c:pt idx="0">
                  <c:v>НДФЛ</c:v>
                </c:pt>
                <c:pt idx="1">
                  <c:v>Акцизы</c:v>
                </c:pt>
                <c:pt idx="2">
                  <c:v>Земельный налог</c:v>
                </c:pt>
                <c:pt idx="3">
                  <c:v>Налог на имущество физических лиц</c:v>
                </c:pt>
                <c:pt idx="4">
                  <c:v>Доходы от использования имущества</c:v>
                </c:pt>
                <c:pt idx="5">
                  <c:v>Доходы от оказания платных услуг и компенсации затрат</c:v>
                </c:pt>
                <c:pt idx="6">
                  <c:v>Прочие неналоговые доходы</c:v>
                </c:pt>
              </c:strCache>
            </c:strRef>
          </c:cat>
          <c:val>
            <c:numRef>
              <c:f>Лист1!$B$2:$B$8</c:f>
              <c:numCache>
                <c:formatCode>0.0%</c:formatCode>
                <c:ptCount val="7"/>
                <c:pt idx="0">
                  <c:v>0.629</c:v>
                </c:pt>
                <c:pt idx="1">
                  <c:v>9.5000000000000001E-2</c:v>
                </c:pt>
                <c:pt idx="2">
                  <c:v>0.13700000000000001</c:v>
                </c:pt>
                <c:pt idx="3">
                  <c:v>5.5E-2</c:v>
                </c:pt>
                <c:pt idx="4">
                  <c:v>3.3000000000000002E-2</c:v>
                </c:pt>
                <c:pt idx="5">
                  <c:v>4.8000000000000001E-2</c:v>
                </c:pt>
                <c:pt idx="6">
                  <c:v>3.0000000000000001E-3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51D0-49F9-92A7-D32131A9B4B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4597127348756751E-2"/>
          <c:y val="3.0866359269839369E-2"/>
          <c:w val="0.93657193319394594"/>
          <c:h val="0.8674531806822106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Факт 2019 года</c:v>
                </c:pt>
              </c:strCache>
            </c:strRef>
          </c:tx>
          <c:spPr>
            <a:solidFill>
              <a:srgbClr val="33CC33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 prst="relaxedInset"/>
              <a:bevelB prst="relaxedInset"/>
            </a:sp3d>
          </c:spPr>
          <c:invertIfNegative val="0"/>
          <c:dPt>
            <c:idx val="0"/>
            <c:invertIfNegative val="0"/>
            <c:bubble3D val="0"/>
            <c:spPr>
              <a:solidFill>
                <a:srgbClr val="33CC33"/>
              </a:solidFill>
              <a:ln>
                <a:solidFill>
                  <a:srgbClr val="33CC33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 prst="relaxedInset"/>
                <a:bevelB prst="relaxedInset"/>
              </a:sp3d>
            </c:spPr>
            <c:extLst>
              <c:ext xmlns:c16="http://schemas.microsoft.com/office/drawing/2014/chart" uri="{C3380CC4-5D6E-409C-BE32-E72D297353CC}">
                <c16:uniqueId val="{00000003-C324-46F8-9119-7C7A26E09B63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40620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324-46F8-9119-7C7A26E09B63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План 2020 года</c:v>
                </c:pt>
              </c:strCache>
            </c:strRef>
          </c:tx>
          <c:spPr>
            <a:solidFill>
              <a:srgbClr val="3399FF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 prst="relaxedInset"/>
              <a:bevelB prst="relaxedInset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41336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324-46F8-9119-7C7A26E09B63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Факт 2020 года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 prst="relaxedInset"/>
              <a:bevelB prst="relaxedInset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Лист1!$D$2</c:f>
              <c:numCache>
                <c:formatCode>General</c:formatCode>
                <c:ptCount val="1"/>
                <c:pt idx="0">
                  <c:v>42207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324-46F8-9119-7C7A26E09B6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7"/>
        <c:axId val="815961800"/>
        <c:axId val="815956224"/>
      </c:barChart>
      <c:catAx>
        <c:axId val="815961800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815956224"/>
        <c:crosses val="autoZero"/>
        <c:auto val="1"/>
        <c:lblAlgn val="ctr"/>
        <c:lblOffset val="100"/>
        <c:noMultiLvlLbl val="0"/>
      </c:catAx>
      <c:valAx>
        <c:axId val="815956224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81596180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6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106724F-9FCA-4009-BE31-A474C78C4B11}" type="doc">
      <dgm:prSet loTypeId="urn:microsoft.com/office/officeart/2005/8/layout/cycle6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2713921B-E7E3-4A67-BF18-8824C21916F9}">
      <dgm:prSet phldrT="[Текст]" custT="1"/>
      <dgm:spPr>
        <a:solidFill>
          <a:srgbClr val="3FE3F9"/>
        </a:solidFill>
      </dgm:spPr>
      <dgm:t>
        <a:bodyPr/>
        <a:lstStyle/>
        <a:p>
          <a:r>
            <a:rPr lang="ru-RU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Акцизы на дизельное топливо </a:t>
          </a:r>
        </a:p>
        <a:p>
          <a:r>
            <a:rPr lang="ru-RU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2 929т.р.</a:t>
          </a:r>
        </a:p>
      </dgm:t>
    </dgm:pt>
    <dgm:pt modelId="{7119F89C-CC76-461E-B3D4-71E16845FA3A}" type="parTrans" cxnId="{819942AD-61D0-42A3-A66F-8DE11B8884DC}">
      <dgm:prSet/>
      <dgm:spPr/>
      <dgm:t>
        <a:bodyPr/>
        <a:lstStyle/>
        <a:p>
          <a:endParaRPr lang="ru-RU"/>
        </a:p>
      </dgm:t>
    </dgm:pt>
    <dgm:pt modelId="{277C3188-BD67-4509-BBDE-425D928A6B78}" type="sibTrans" cxnId="{819942AD-61D0-42A3-A66F-8DE11B8884DC}">
      <dgm:prSet/>
      <dgm:spPr>
        <a:ln>
          <a:solidFill>
            <a:schemeClr val="tx1"/>
          </a:solidFill>
        </a:ln>
      </dgm:spPr>
      <dgm:t>
        <a:bodyPr/>
        <a:lstStyle/>
        <a:p>
          <a:endParaRPr lang="ru-RU"/>
        </a:p>
      </dgm:t>
    </dgm:pt>
    <dgm:pt modelId="{5CAC2C0A-2363-4AED-B452-EDB613998F34}">
      <dgm:prSet phldrT="[Текст]" custT="1"/>
      <dgm:spPr>
        <a:solidFill>
          <a:srgbClr val="3FE3F9"/>
        </a:solidFill>
      </dgm:spPr>
      <dgm:t>
        <a:bodyPr/>
        <a:lstStyle/>
        <a:p>
          <a:r>
            <a:rPr lang="ru-RU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Акцизы на моторные масла </a:t>
          </a:r>
        </a:p>
        <a:p>
          <a:r>
            <a:rPr lang="ru-RU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21т.р.</a:t>
          </a:r>
        </a:p>
      </dgm:t>
    </dgm:pt>
    <dgm:pt modelId="{7C2E4978-F39B-4538-9464-0AB3826E1162}" type="parTrans" cxnId="{71EC2D22-1AC5-4A5D-9598-2F27B1803CBF}">
      <dgm:prSet/>
      <dgm:spPr/>
      <dgm:t>
        <a:bodyPr/>
        <a:lstStyle/>
        <a:p>
          <a:endParaRPr lang="ru-RU"/>
        </a:p>
      </dgm:t>
    </dgm:pt>
    <dgm:pt modelId="{5AB97D58-D82A-4C60-B2C4-DDFD5AE1C664}" type="sibTrans" cxnId="{71EC2D22-1AC5-4A5D-9598-2F27B1803CBF}">
      <dgm:prSet/>
      <dgm:spPr>
        <a:ln>
          <a:solidFill>
            <a:schemeClr val="tx1"/>
          </a:solidFill>
        </a:ln>
      </dgm:spPr>
      <dgm:t>
        <a:bodyPr/>
        <a:lstStyle/>
        <a:p>
          <a:endParaRPr lang="ru-RU"/>
        </a:p>
      </dgm:t>
    </dgm:pt>
    <dgm:pt modelId="{D1FC9EB8-41A3-4E39-BDDA-EB32245205F7}">
      <dgm:prSet phldrT="[Текст]" custT="1"/>
      <dgm:spPr>
        <a:solidFill>
          <a:srgbClr val="3FE3F9"/>
        </a:solidFill>
      </dgm:spPr>
      <dgm:t>
        <a:bodyPr/>
        <a:lstStyle/>
        <a:p>
          <a:r>
            <a:rPr lang="ru-RU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Акцизы на прямогонный бензин </a:t>
          </a:r>
        </a:p>
        <a:p>
          <a:r>
            <a:rPr lang="ru-RU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-540 т.р</a:t>
          </a:r>
        </a:p>
      </dgm:t>
    </dgm:pt>
    <dgm:pt modelId="{8AAB37BB-3AA1-4D35-9155-D490408C447F}" type="parTrans" cxnId="{CF760274-9AC8-479C-8572-4D400B0A0CF0}">
      <dgm:prSet/>
      <dgm:spPr/>
      <dgm:t>
        <a:bodyPr/>
        <a:lstStyle/>
        <a:p>
          <a:endParaRPr lang="ru-RU"/>
        </a:p>
      </dgm:t>
    </dgm:pt>
    <dgm:pt modelId="{D0C400BA-082F-4A97-8E7A-864569A94238}" type="sibTrans" cxnId="{CF760274-9AC8-479C-8572-4D400B0A0CF0}">
      <dgm:prSet/>
      <dgm:spPr>
        <a:ln>
          <a:solidFill>
            <a:schemeClr val="tx1"/>
          </a:solidFill>
        </a:ln>
      </dgm:spPr>
      <dgm:t>
        <a:bodyPr/>
        <a:lstStyle/>
        <a:p>
          <a:endParaRPr lang="ru-RU"/>
        </a:p>
      </dgm:t>
    </dgm:pt>
    <dgm:pt modelId="{31F23D74-3B1A-4AFD-8D05-A747A3230683}">
      <dgm:prSet phldrT="[Текст]" custT="1"/>
      <dgm:spPr>
        <a:solidFill>
          <a:srgbClr val="3FE3F9"/>
        </a:solidFill>
      </dgm:spPr>
      <dgm:t>
        <a:bodyPr/>
        <a:lstStyle/>
        <a:p>
          <a:r>
            <a:rPr lang="ru-RU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Акцизы на автомобильный бензин </a:t>
          </a:r>
        </a:p>
        <a:p>
          <a:r>
            <a:rPr lang="ru-RU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3 941т.р.</a:t>
          </a:r>
        </a:p>
      </dgm:t>
    </dgm:pt>
    <dgm:pt modelId="{A56C721E-6BCD-42EC-8F63-EC790FD113FC}" type="parTrans" cxnId="{9DF9BA7E-53DF-45FB-959C-7E1566EA873B}">
      <dgm:prSet/>
      <dgm:spPr/>
      <dgm:t>
        <a:bodyPr/>
        <a:lstStyle/>
        <a:p>
          <a:endParaRPr lang="ru-RU"/>
        </a:p>
      </dgm:t>
    </dgm:pt>
    <dgm:pt modelId="{3DE11F48-9F5E-4B2B-9813-44EA54DF140E}" type="sibTrans" cxnId="{9DF9BA7E-53DF-45FB-959C-7E1566EA873B}">
      <dgm:prSet/>
      <dgm:spPr>
        <a:ln>
          <a:solidFill>
            <a:schemeClr val="tx1"/>
          </a:solidFill>
        </a:ln>
      </dgm:spPr>
      <dgm:t>
        <a:bodyPr/>
        <a:lstStyle/>
        <a:p>
          <a:endParaRPr lang="ru-RU"/>
        </a:p>
      </dgm:t>
    </dgm:pt>
    <dgm:pt modelId="{88ACBF4F-4089-4956-B31B-22E0DED26D89}" type="pres">
      <dgm:prSet presAssocID="{3106724F-9FCA-4009-BE31-A474C78C4B11}" presName="cycle" presStyleCnt="0">
        <dgm:presLayoutVars>
          <dgm:dir/>
          <dgm:resizeHandles val="exact"/>
        </dgm:presLayoutVars>
      </dgm:prSet>
      <dgm:spPr/>
    </dgm:pt>
    <dgm:pt modelId="{6AB09B43-FD44-4E86-B551-88E03063066E}" type="pres">
      <dgm:prSet presAssocID="{2713921B-E7E3-4A67-BF18-8824C21916F9}" presName="node" presStyleLbl="node1" presStyleIdx="0" presStyleCnt="4">
        <dgm:presLayoutVars>
          <dgm:bulletEnabled val="1"/>
        </dgm:presLayoutVars>
      </dgm:prSet>
      <dgm:spPr/>
    </dgm:pt>
    <dgm:pt modelId="{5CD83DF0-5235-43D2-81CE-D9F6941A0293}" type="pres">
      <dgm:prSet presAssocID="{2713921B-E7E3-4A67-BF18-8824C21916F9}" presName="spNode" presStyleCnt="0"/>
      <dgm:spPr/>
    </dgm:pt>
    <dgm:pt modelId="{B0762F29-E64A-422B-871B-A4CF5F97CD0B}" type="pres">
      <dgm:prSet presAssocID="{277C3188-BD67-4509-BBDE-425D928A6B78}" presName="sibTrans" presStyleLbl="sibTrans1D1" presStyleIdx="0" presStyleCnt="4"/>
      <dgm:spPr/>
    </dgm:pt>
    <dgm:pt modelId="{B0B96A19-63BE-4010-A54D-594FF80AE2F3}" type="pres">
      <dgm:prSet presAssocID="{5CAC2C0A-2363-4AED-B452-EDB613998F34}" presName="node" presStyleLbl="node1" presStyleIdx="1" presStyleCnt="4">
        <dgm:presLayoutVars>
          <dgm:bulletEnabled val="1"/>
        </dgm:presLayoutVars>
      </dgm:prSet>
      <dgm:spPr/>
    </dgm:pt>
    <dgm:pt modelId="{50324FCB-DDD8-45FC-BCF7-3B72C0DDBAD1}" type="pres">
      <dgm:prSet presAssocID="{5CAC2C0A-2363-4AED-B452-EDB613998F34}" presName="spNode" presStyleCnt="0"/>
      <dgm:spPr/>
    </dgm:pt>
    <dgm:pt modelId="{6471E7D8-2099-4752-B607-D64B043E9A84}" type="pres">
      <dgm:prSet presAssocID="{5AB97D58-D82A-4C60-B2C4-DDFD5AE1C664}" presName="sibTrans" presStyleLbl="sibTrans1D1" presStyleIdx="1" presStyleCnt="4"/>
      <dgm:spPr/>
    </dgm:pt>
    <dgm:pt modelId="{20F677EB-71DB-4CF9-96B9-60CABA54D2B5}" type="pres">
      <dgm:prSet presAssocID="{D1FC9EB8-41A3-4E39-BDDA-EB32245205F7}" presName="node" presStyleLbl="node1" presStyleIdx="2" presStyleCnt="4">
        <dgm:presLayoutVars>
          <dgm:bulletEnabled val="1"/>
        </dgm:presLayoutVars>
      </dgm:prSet>
      <dgm:spPr/>
    </dgm:pt>
    <dgm:pt modelId="{20C7CBDD-8814-4209-B0CA-6DA45AEE0860}" type="pres">
      <dgm:prSet presAssocID="{D1FC9EB8-41A3-4E39-BDDA-EB32245205F7}" presName="spNode" presStyleCnt="0"/>
      <dgm:spPr/>
    </dgm:pt>
    <dgm:pt modelId="{4E9A822B-CB10-4798-B731-5AFAD17D1A42}" type="pres">
      <dgm:prSet presAssocID="{D0C400BA-082F-4A97-8E7A-864569A94238}" presName="sibTrans" presStyleLbl="sibTrans1D1" presStyleIdx="2" presStyleCnt="4"/>
      <dgm:spPr/>
    </dgm:pt>
    <dgm:pt modelId="{8813C21D-91C9-4944-BA7D-AC23B41214FF}" type="pres">
      <dgm:prSet presAssocID="{31F23D74-3B1A-4AFD-8D05-A747A3230683}" presName="node" presStyleLbl="node1" presStyleIdx="3" presStyleCnt="4">
        <dgm:presLayoutVars>
          <dgm:bulletEnabled val="1"/>
        </dgm:presLayoutVars>
      </dgm:prSet>
      <dgm:spPr/>
    </dgm:pt>
    <dgm:pt modelId="{4DFCCE77-5505-4002-B9AE-4585C9CFEC8D}" type="pres">
      <dgm:prSet presAssocID="{31F23D74-3B1A-4AFD-8D05-A747A3230683}" presName="spNode" presStyleCnt="0"/>
      <dgm:spPr/>
    </dgm:pt>
    <dgm:pt modelId="{A46C5569-CF66-4B36-B1A5-2122A787B064}" type="pres">
      <dgm:prSet presAssocID="{3DE11F48-9F5E-4B2B-9813-44EA54DF140E}" presName="sibTrans" presStyleLbl="sibTrans1D1" presStyleIdx="3" presStyleCnt="4"/>
      <dgm:spPr/>
    </dgm:pt>
  </dgm:ptLst>
  <dgm:cxnLst>
    <dgm:cxn modelId="{97C0DA0C-12DB-42B9-AF5F-51F8F53A7F03}" type="presOf" srcId="{5AB97D58-D82A-4C60-B2C4-DDFD5AE1C664}" destId="{6471E7D8-2099-4752-B607-D64B043E9A84}" srcOrd="0" destOrd="0" presId="urn:microsoft.com/office/officeart/2005/8/layout/cycle6"/>
    <dgm:cxn modelId="{71EC2D22-1AC5-4A5D-9598-2F27B1803CBF}" srcId="{3106724F-9FCA-4009-BE31-A474C78C4B11}" destId="{5CAC2C0A-2363-4AED-B452-EDB613998F34}" srcOrd="1" destOrd="0" parTransId="{7C2E4978-F39B-4538-9464-0AB3826E1162}" sibTransId="{5AB97D58-D82A-4C60-B2C4-DDFD5AE1C664}"/>
    <dgm:cxn modelId="{9F9FF56F-1268-42EB-B40B-0FB34864FA7A}" type="presOf" srcId="{3106724F-9FCA-4009-BE31-A474C78C4B11}" destId="{88ACBF4F-4089-4956-B31B-22E0DED26D89}" srcOrd="0" destOrd="0" presId="urn:microsoft.com/office/officeart/2005/8/layout/cycle6"/>
    <dgm:cxn modelId="{CF760274-9AC8-479C-8572-4D400B0A0CF0}" srcId="{3106724F-9FCA-4009-BE31-A474C78C4B11}" destId="{D1FC9EB8-41A3-4E39-BDDA-EB32245205F7}" srcOrd="2" destOrd="0" parTransId="{8AAB37BB-3AA1-4D35-9155-D490408C447F}" sibTransId="{D0C400BA-082F-4A97-8E7A-864569A94238}"/>
    <dgm:cxn modelId="{F9BFC677-464C-4CEF-84B3-3789A0B8F951}" type="presOf" srcId="{31F23D74-3B1A-4AFD-8D05-A747A3230683}" destId="{8813C21D-91C9-4944-BA7D-AC23B41214FF}" srcOrd="0" destOrd="0" presId="urn:microsoft.com/office/officeart/2005/8/layout/cycle6"/>
    <dgm:cxn modelId="{9DF9BA7E-53DF-45FB-959C-7E1566EA873B}" srcId="{3106724F-9FCA-4009-BE31-A474C78C4B11}" destId="{31F23D74-3B1A-4AFD-8D05-A747A3230683}" srcOrd="3" destOrd="0" parTransId="{A56C721E-6BCD-42EC-8F63-EC790FD113FC}" sibTransId="{3DE11F48-9F5E-4B2B-9813-44EA54DF140E}"/>
    <dgm:cxn modelId="{BAB9CC8D-34D9-4D1A-9EEC-01D63B4DD12A}" type="presOf" srcId="{D1FC9EB8-41A3-4E39-BDDA-EB32245205F7}" destId="{20F677EB-71DB-4CF9-96B9-60CABA54D2B5}" srcOrd="0" destOrd="0" presId="urn:microsoft.com/office/officeart/2005/8/layout/cycle6"/>
    <dgm:cxn modelId="{819942AD-61D0-42A3-A66F-8DE11B8884DC}" srcId="{3106724F-9FCA-4009-BE31-A474C78C4B11}" destId="{2713921B-E7E3-4A67-BF18-8824C21916F9}" srcOrd="0" destOrd="0" parTransId="{7119F89C-CC76-461E-B3D4-71E16845FA3A}" sibTransId="{277C3188-BD67-4509-BBDE-425D928A6B78}"/>
    <dgm:cxn modelId="{AD1252AE-E824-4675-83FC-4B44EF0FF811}" type="presOf" srcId="{2713921B-E7E3-4A67-BF18-8824C21916F9}" destId="{6AB09B43-FD44-4E86-B551-88E03063066E}" srcOrd="0" destOrd="0" presId="urn:microsoft.com/office/officeart/2005/8/layout/cycle6"/>
    <dgm:cxn modelId="{C612E7C5-ECAC-4B26-A99B-91795FAB339F}" type="presOf" srcId="{5CAC2C0A-2363-4AED-B452-EDB613998F34}" destId="{B0B96A19-63BE-4010-A54D-594FF80AE2F3}" srcOrd="0" destOrd="0" presId="urn:microsoft.com/office/officeart/2005/8/layout/cycle6"/>
    <dgm:cxn modelId="{1254DCC7-90B5-49EC-942E-9B6154F7566D}" type="presOf" srcId="{D0C400BA-082F-4A97-8E7A-864569A94238}" destId="{4E9A822B-CB10-4798-B731-5AFAD17D1A42}" srcOrd="0" destOrd="0" presId="urn:microsoft.com/office/officeart/2005/8/layout/cycle6"/>
    <dgm:cxn modelId="{1EA136FA-855B-4148-B394-C38FF36BFF98}" type="presOf" srcId="{3DE11F48-9F5E-4B2B-9813-44EA54DF140E}" destId="{A46C5569-CF66-4B36-B1A5-2122A787B064}" srcOrd="0" destOrd="0" presId="urn:microsoft.com/office/officeart/2005/8/layout/cycle6"/>
    <dgm:cxn modelId="{E4366CFF-6C22-48F9-A97D-67039A4B7B44}" type="presOf" srcId="{277C3188-BD67-4509-BBDE-425D928A6B78}" destId="{B0762F29-E64A-422B-871B-A4CF5F97CD0B}" srcOrd="0" destOrd="0" presId="urn:microsoft.com/office/officeart/2005/8/layout/cycle6"/>
    <dgm:cxn modelId="{1CA0EA5E-63FD-415D-8908-18A6F4873C25}" type="presParOf" srcId="{88ACBF4F-4089-4956-B31B-22E0DED26D89}" destId="{6AB09B43-FD44-4E86-B551-88E03063066E}" srcOrd="0" destOrd="0" presId="urn:microsoft.com/office/officeart/2005/8/layout/cycle6"/>
    <dgm:cxn modelId="{9A730A11-A3DC-4335-9B4A-40B99024C3CC}" type="presParOf" srcId="{88ACBF4F-4089-4956-B31B-22E0DED26D89}" destId="{5CD83DF0-5235-43D2-81CE-D9F6941A0293}" srcOrd="1" destOrd="0" presId="urn:microsoft.com/office/officeart/2005/8/layout/cycle6"/>
    <dgm:cxn modelId="{5D36566E-268A-4314-8F67-5B8EDE5A5F7C}" type="presParOf" srcId="{88ACBF4F-4089-4956-B31B-22E0DED26D89}" destId="{B0762F29-E64A-422B-871B-A4CF5F97CD0B}" srcOrd="2" destOrd="0" presId="urn:microsoft.com/office/officeart/2005/8/layout/cycle6"/>
    <dgm:cxn modelId="{9FED2299-B424-4077-A5E6-A01763A50E7F}" type="presParOf" srcId="{88ACBF4F-4089-4956-B31B-22E0DED26D89}" destId="{B0B96A19-63BE-4010-A54D-594FF80AE2F3}" srcOrd="3" destOrd="0" presId="urn:microsoft.com/office/officeart/2005/8/layout/cycle6"/>
    <dgm:cxn modelId="{EB42872B-26A7-46EA-9B96-F1AB699FF986}" type="presParOf" srcId="{88ACBF4F-4089-4956-B31B-22E0DED26D89}" destId="{50324FCB-DDD8-45FC-BCF7-3B72C0DDBAD1}" srcOrd="4" destOrd="0" presId="urn:microsoft.com/office/officeart/2005/8/layout/cycle6"/>
    <dgm:cxn modelId="{F0E548C5-5ACF-4249-9386-6E454FBCBFB7}" type="presParOf" srcId="{88ACBF4F-4089-4956-B31B-22E0DED26D89}" destId="{6471E7D8-2099-4752-B607-D64B043E9A84}" srcOrd="5" destOrd="0" presId="urn:microsoft.com/office/officeart/2005/8/layout/cycle6"/>
    <dgm:cxn modelId="{0EA81B95-80BE-413C-A2B4-B0B73147A3E6}" type="presParOf" srcId="{88ACBF4F-4089-4956-B31B-22E0DED26D89}" destId="{20F677EB-71DB-4CF9-96B9-60CABA54D2B5}" srcOrd="6" destOrd="0" presId="urn:microsoft.com/office/officeart/2005/8/layout/cycle6"/>
    <dgm:cxn modelId="{ACB49429-A208-48B1-B9F1-64A8F7763586}" type="presParOf" srcId="{88ACBF4F-4089-4956-B31B-22E0DED26D89}" destId="{20C7CBDD-8814-4209-B0CA-6DA45AEE0860}" srcOrd="7" destOrd="0" presId="urn:microsoft.com/office/officeart/2005/8/layout/cycle6"/>
    <dgm:cxn modelId="{5590B09C-D5AC-4638-B656-5A94105BE802}" type="presParOf" srcId="{88ACBF4F-4089-4956-B31B-22E0DED26D89}" destId="{4E9A822B-CB10-4798-B731-5AFAD17D1A42}" srcOrd="8" destOrd="0" presId="urn:microsoft.com/office/officeart/2005/8/layout/cycle6"/>
    <dgm:cxn modelId="{9A3F9498-9731-4B42-880F-15173F973FF3}" type="presParOf" srcId="{88ACBF4F-4089-4956-B31B-22E0DED26D89}" destId="{8813C21D-91C9-4944-BA7D-AC23B41214FF}" srcOrd="9" destOrd="0" presId="urn:microsoft.com/office/officeart/2005/8/layout/cycle6"/>
    <dgm:cxn modelId="{EFFEB1C0-1A73-4092-92B3-70A2DF0CEF1F}" type="presParOf" srcId="{88ACBF4F-4089-4956-B31B-22E0DED26D89}" destId="{4DFCCE77-5505-4002-B9AE-4585C9CFEC8D}" srcOrd="10" destOrd="0" presId="urn:microsoft.com/office/officeart/2005/8/layout/cycle6"/>
    <dgm:cxn modelId="{84ACBF2B-5D93-436D-8E63-23A3895F36F9}" type="presParOf" srcId="{88ACBF4F-4089-4956-B31B-22E0DED26D89}" destId="{A46C5569-CF66-4B36-B1A5-2122A787B064}" srcOrd="11" destOrd="0" presId="urn:microsoft.com/office/officeart/2005/8/layout/cycle6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C3EBD7D6-65A8-41DB-8C5A-7B5D7D54CFB9}" type="doc">
      <dgm:prSet loTypeId="urn:microsoft.com/office/officeart/2008/layout/HorizontalMultiLevelHierarchy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D98E5A47-83DA-4316-9EF2-41A19CF6BAF4}">
      <dgm:prSet phldrT="[Текст]"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ru-RU" sz="2000" b="1" i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7.</a:t>
          </a:r>
          <a:r>
            <a:rPr lang="ru-RU" sz="2000" b="1" i="0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Программа «Совершенствование механизмов управления Слюдянским муниципальным образованием на 2019-2024 годы» 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ru-RU" sz="2000" b="1" i="0" dirty="0">
              <a:solidFill>
                <a:srgbClr val="80008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(исполнение 36 684т.р. (94,3%) от плана 38 914 т.р.)</a:t>
          </a:r>
          <a:endParaRPr lang="ru-RU" sz="2000" i="0" dirty="0">
            <a:solidFill>
              <a:srgbClr val="80008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DFACE64-7073-4122-883E-B6816C97283D}" type="parTrans" cxnId="{87CD016D-07DE-4964-96AA-312C2C1B1262}">
      <dgm:prSet/>
      <dgm:spPr/>
      <dgm:t>
        <a:bodyPr/>
        <a:lstStyle/>
        <a:p>
          <a:endParaRPr lang="ru-RU"/>
        </a:p>
      </dgm:t>
    </dgm:pt>
    <dgm:pt modelId="{0B8DA5E4-D7B3-4100-AC89-CB768FA844B5}" type="sibTrans" cxnId="{87CD016D-07DE-4964-96AA-312C2C1B1262}">
      <dgm:prSet/>
      <dgm:spPr/>
      <dgm:t>
        <a:bodyPr/>
        <a:lstStyle/>
        <a:p>
          <a:endParaRPr lang="ru-RU"/>
        </a:p>
      </dgm:t>
    </dgm:pt>
    <dgm:pt modelId="{1BCF7CB6-59DB-4D83-95F0-29404D0F50B6}">
      <dgm:prSet phldrT="[Текст]" custT="1"/>
      <dgm:spPr/>
      <dgm:t>
        <a:bodyPr/>
        <a:lstStyle/>
        <a:p>
          <a:pPr algn="l">
            <a:lnSpc>
              <a:spcPct val="100000"/>
            </a:lnSpc>
            <a:spcAft>
              <a:spcPts val="0"/>
            </a:spcAft>
          </a:pPr>
          <a:r>
            <a:rPr lang="ru-RU" sz="1400" b="1" i="0" u="none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1.</a:t>
          </a:r>
          <a:r>
            <a:rPr lang="ru-RU" sz="1400" b="1" i="0" u="none" dirty="0">
              <a:solidFill>
                <a:srgbClr val="3333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Подпрограмма «Реализация полномочий по решению вопросов местного значения администрацией Слюдянского городского поселения на 2019 - 2024 годы» </a:t>
          </a:r>
        </a:p>
        <a:p>
          <a:pPr algn="ctr">
            <a:lnSpc>
              <a:spcPct val="100000"/>
            </a:lnSpc>
            <a:spcAft>
              <a:spcPts val="0"/>
            </a:spcAft>
          </a:pPr>
          <a:r>
            <a:rPr lang="ru-RU" sz="1400" b="1" i="0" u="none" dirty="0">
              <a:solidFill>
                <a:srgbClr val="80008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(исполнение 32594 т.р. (97,6%) от плана 33 395 т.р.)</a:t>
          </a:r>
        </a:p>
      </dgm:t>
    </dgm:pt>
    <dgm:pt modelId="{41D3F2D5-D4D8-4ACC-825C-7785BAC13196}" type="parTrans" cxnId="{290E52E7-6A77-4B7E-82B5-985E84F3BD1C}">
      <dgm:prSet/>
      <dgm:spPr/>
      <dgm:t>
        <a:bodyPr/>
        <a:lstStyle/>
        <a:p>
          <a:endParaRPr lang="ru-RU"/>
        </a:p>
      </dgm:t>
    </dgm:pt>
    <dgm:pt modelId="{2FADEEE8-06AE-419B-9AC4-B461DDEFAECF}" type="sibTrans" cxnId="{290E52E7-6A77-4B7E-82B5-985E84F3BD1C}">
      <dgm:prSet/>
      <dgm:spPr/>
      <dgm:t>
        <a:bodyPr/>
        <a:lstStyle/>
        <a:p>
          <a:endParaRPr lang="ru-RU"/>
        </a:p>
      </dgm:t>
    </dgm:pt>
    <dgm:pt modelId="{AF733504-2B2D-45DE-83E1-7B52C7AD8033}">
      <dgm:prSet phldrT="[Текст]" custT="1"/>
      <dgm:spPr/>
      <dgm:t>
        <a:bodyPr/>
        <a:lstStyle/>
        <a:p>
          <a:pPr algn="l">
            <a:lnSpc>
              <a:spcPct val="100000"/>
            </a:lnSpc>
            <a:spcAft>
              <a:spcPts val="0"/>
            </a:spcAft>
          </a:pPr>
          <a:r>
            <a:rPr lang="ru-RU" sz="1400" b="1" i="0" u="none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2. </a:t>
          </a:r>
          <a:r>
            <a:rPr lang="ru-RU" sz="1400" b="1" i="0" u="none" dirty="0">
              <a:solidFill>
                <a:srgbClr val="3333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Подпрограмма «Развитие информационного пространства, создание условий для обеспечения информации и процессов автоматизации в органах местного самоуправления СМО на 2019 - 2024 годы» </a:t>
          </a:r>
        </a:p>
        <a:p>
          <a:pPr algn="ctr">
            <a:lnSpc>
              <a:spcPct val="100000"/>
            </a:lnSpc>
            <a:spcAft>
              <a:spcPts val="0"/>
            </a:spcAft>
          </a:pPr>
          <a:r>
            <a:rPr lang="ru-RU" sz="1400" b="1" i="0" u="none" dirty="0">
              <a:solidFill>
                <a:srgbClr val="80008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(исполнение 594 т.р. (78,5%) от плана 757 т.р.)</a:t>
          </a:r>
        </a:p>
      </dgm:t>
    </dgm:pt>
    <dgm:pt modelId="{62393777-48A9-46A7-B8DE-9C764844E1B4}" type="parTrans" cxnId="{C8F12E09-4225-462C-936C-4140936E9103}">
      <dgm:prSet/>
      <dgm:spPr/>
      <dgm:t>
        <a:bodyPr/>
        <a:lstStyle/>
        <a:p>
          <a:endParaRPr lang="ru-RU"/>
        </a:p>
      </dgm:t>
    </dgm:pt>
    <dgm:pt modelId="{D3C7F169-4749-47EE-93ED-5FC0328F259E}" type="sibTrans" cxnId="{C8F12E09-4225-462C-936C-4140936E9103}">
      <dgm:prSet/>
      <dgm:spPr/>
      <dgm:t>
        <a:bodyPr/>
        <a:lstStyle/>
        <a:p>
          <a:endParaRPr lang="ru-RU"/>
        </a:p>
      </dgm:t>
    </dgm:pt>
    <dgm:pt modelId="{111526E4-0B9A-4BA5-A649-8B8C593C43FF}">
      <dgm:prSet phldrT="[Текст]" custT="1"/>
      <dgm:spPr/>
      <dgm:t>
        <a:bodyPr/>
        <a:lstStyle/>
        <a:p>
          <a:pPr algn="l">
            <a:lnSpc>
              <a:spcPct val="100000"/>
            </a:lnSpc>
            <a:spcAft>
              <a:spcPts val="0"/>
            </a:spcAft>
          </a:pPr>
          <a:r>
            <a:rPr lang="ru-RU" sz="1400" b="1" i="0" u="none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3. </a:t>
          </a:r>
          <a:r>
            <a:rPr lang="ru-RU" sz="1400" b="1" i="0" u="none" dirty="0">
              <a:solidFill>
                <a:srgbClr val="3333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Подпрограмма «Развитие муниципальной службы в СМО на 2015 - 2020 годы»</a:t>
          </a:r>
        </a:p>
        <a:p>
          <a:pPr algn="ctr">
            <a:lnSpc>
              <a:spcPct val="100000"/>
            </a:lnSpc>
            <a:spcAft>
              <a:spcPts val="0"/>
            </a:spcAft>
          </a:pPr>
          <a:r>
            <a:rPr lang="ru-RU" sz="1400" b="1" i="0" u="none" dirty="0">
              <a:solidFill>
                <a:srgbClr val="80008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(исполнение 1 141 т.р. (77%) от плана 1 481 т.р.)</a:t>
          </a:r>
        </a:p>
      </dgm:t>
    </dgm:pt>
    <dgm:pt modelId="{C5223174-0DB5-4DE2-BCE1-745040161C81}" type="parTrans" cxnId="{5FECB411-5C4A-40B9-8D79-1EB99B96069C}">
      <dgm:prSet/>
      <dgm:spPr/>
      <dgm:t>
        <a:bodyPr/>
        <a:lstStyle/>
        <a:p>
          <a:endParaRPr lang="ru-RU"/>
        </a:p>
      </dgm:t>
    </dgm:pt>
    <dgm:pt modelId="{00AAD5D9-36CF-4ABC-B884-D505CE8CD2B7}" type="sibTrans" cxnId="{5FECB411-5C4A-40B9-8D79-1EB99B96069C}">
      <dgm:prSet/>
      <dgm:spPr/>
      <dgm:t>
        <a:bodyPr/>
        <a:lstStyle/>
        <a:p>
          <a:endParaRPr lang="ru-RU"/>
        </a:p>
      </dgm:t>
    </dgm:pt>
    <dgm:pt modelId="{DAB69AD4-1A8F-4411-BF55-6AD2EEA14323}">
      <dgm:prSet phldrT="[Текст]" custT="1"/>
      <dgm:spPr/>
      <dgm:t>
        <a:bodyPr/>
        <a:lstStyle/>
        <a:p>
          <a:pPr algn="l">
            <a:lnSpc>
              <a:spcPct val="100000"/>
            </a:lnSpc>
            <a:spcAft>
              <a:spcPts val="0"/>
            </a:spcAft>
          </a:pPr>
          <a:r>
            <a:rPr lang="ru-RU" sz="1400" b="1" i="0" u="none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4. </a:t>
          </a:r>
          <a:r>
            <a:rPr lang="ru-RU" sz="1400" b="1" i="0" u="none" dirty="0">
              <a:solidFill>
                <a:srgbClr val="3333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Подпрограмма «Организация работы с документами в органах местного самоуправления СМО в 2019 - 2024 годы» </a:t>
          </a:r>
        </a:p>
        <a:p>
          <a:pPr algn="ctr">
            <a:lnSpc>
              <a:spcPct val="100000"/>
            </a:lnSpc>
            <a:spcAft>
              <a:spcPts val="0"/>
            </a:spcAft>
          </a:pPr>
          <a:r>
            <a:rPr lang="ru-RU" sz="1400" b="1" i="0" u="none" dirty="0">
              <a:solidFill>
                <a:srgbClr val="80008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(исполнение 1 056 т.р. (79%) от плана 1 337 т.р.)</a:t>
          </a:r>
        </a:p>
      </dgm:t>
    </dgm:pt>
    <dgm:pt modelId="{30B38BD4-74DB-4B13-A58C-06C572D1F643}" type="parTrans" cxnId="{833C4B20-9860-4C05-A6A6-1ECF5754CFDA}">
      <dgm:prSet/>
      <dgm:spPr/>
      <dgm:t>
        <a:bodyPr/>
        <a:lstStyle/>
        <a:p>
          <a:endParaRPr lang="ru-RU"/>
        </a:p>
      </dgm:t>
    </dgm:pt>
    <dgm:pt modelId="{BF65802C-0C54-46E4-A1DB-67CA67B75CD3}" type="sibTrans" cxnId="{833C4B20-9860-4C05-A6A6-1ECF5754CFDA}">
      <dgm:prSet/>
      <dgm:spPr/>
      <dgm:t>
        <a:bodyPr/>
        <a:lstStyle/>
        <a:p>
          <a:endParaRPr lang="ru-RU"/>
        </a:p>
      </dgm:t>
    </dgm:pt>
    <dgm:pt modelId="{507C644B-7C0C-475D-ACEE-EB011AF42F9E}">
      <dgm:prSet phldrT="[Текст]" custT="1"/>
      <dgm:spPr/>
      <dgm:t>
        <a:bodyPr/>
        <a:lstStyle/>
        <a:p>
          <a:pPr algn="l">
            <a:lnSpc>
              <a:spcPct val="100000"/>
            </a:lnSpc>
            <a:spcAft>
              <a:spcPts val="0"/>
            </a:spcAft>
          </a:pPr>
          <a:r>
            <a:rPr lang="ru-RU" sz="1400" b="1" i="0" u="none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5. </a:t>
          </a:r>
          <a:r>
            <a:rPr lang="ru-RU" sz="1400" b="1" i="0" u="none" dirty="0">
              <a:solidFill>
                <a:srgbClr val="3333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Подпрограмма «Материально-техническое обеспечение деятельности органов  местного самоуправления  Слюдянского муниципального образования" на 2019-2024 годы»</a:t>
          </a:r>
        </a:p>
        <a:p>
          <a:pPr algn="ctr">
            <a:lnSpc>
              <a:spcPct val="100000"/>
            </a:lnSpc>
            <a:spcAft>
              <a:spcPts val="0"/>
            </a:spcAft>
          </a:pPr>
          <a:r>
            <a:rPr lang="ru-RU" sz="1400" b="1" i="0" u="none" dirty="0">
              <a:solidFill>
                <a:srgbClr val="80008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(исполнение 1 295 т.р. (66,8%) от плана 1 940 т.р.)</a:t>
          </a:r>
        </a:p>
      </dgm:t>
    </dgm:pt>
    <dgm:pt modelId="{9618C12F-86DF-4F2F-B008-199898469D30}" type="parTrans" cxnId="{A026C0A9-38F0-4386-94E9-01FB59708A66}">
      <dgm:prSet/>
      <dgm:spPr/>
      <dgm:t>
        <a:bodyPr/>
        <a:lstStyle/>
        <a:p>
          <a:endParaRPr lang="ru-RU"/>
        </a:p>
      </dgm:t>
    </dgm:pt>
    <dgm:pt modelId="{73D98908-B467-4627-8922-3175315A0CD4}" type="sibTrans" cxnId="{A026C0A9-38F0-4386-94E9-01FB59708A66}">
      <dgm:prSet/>
      <dgm:spPr/>
      <dgm:t>
        <a:bodyPr/>
        <a:lstStyle/>
        <a:p>
          <a:endParaRPr lang="ru-RU"/>
        </a:p>
      </dgm:t>
    </dgm:pt>
    <dgm:pt modelId="{9CD787F1-D812-43D8-B092-85D6F5EA3471}">
      <dgm:prSet phldrT="[Текст]"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ru-RU" sz="1400" b="1" i="0" u="none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6. </a:t>
          </a:r>
          <a:r>
            <a:rPr lang="ru-RU" sz="1400" b="1" i="0" u="none" dirty="0">
              <a:solidFill>
                <a:srgbClr val="3333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Подпрограмма «Обеспечение качественного и сбалансированного управления бюджетными средствами Слюдянского муниципального образования на 2019 - 2024 годы» 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ru-RU" sz="1400" b="1" i="0" u="none" dirty="0">
              <a:solidFill>
                <a:srgbClr val="80008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(исполнение 4 т.р. (100%))</a:t>
          </a:r>
        </a:p>
      </dgm:t>
    </dgm:pt>
    <dgm:pt modelId="{78EF8B1C-6BF8-495C-BCA9-AC62A0CEF98A}" type="parTrans" cxnId="{74D43295-73CB-44A3-9AFF-65408FD7E8E9}">
      <dgm:prSet/>
      <dgm:spPr/>
      <dgm:t>
        <a:bodyPr/>
        <a:lstStyle/>
        <a:p>
          <a:endParaRPr lang="ru-RU"/>
        </a:p>
      </dgm:t>
    </dgm:pt>
    <dgm:pt modelId="{AF767C27-E6FC-4C2C-9CBE-49BA899ED083}" type="sibTrans" cxnId="{74D43295-73CB-44A3-9AFF-65408FD7E8E9}">
      <dgm:prSet/>
      <dgm:spPr/>
      <dgm:t>
        <a:bodyPr/>
        <a:lstStyle/>
        <a:p>
          <a:endParaRPr lang="ru-RU"/>
        </a:p>
      </dgm:t>
    </dgm:pt>
    <dgm:pt modelId="{491B1D9C-A5A5-4D5A-A145-95E4C056E779}" type="pres">
      <dgm:prSet presAssocID="{C3EBD7D6-65A8-41DB-8C5A-7B5D7D54CFB9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21EF9EA4-7F0A-43DC-8516-ABFCDA008D8B}" type="pres">
      <dgm:prSet presAssocID="{D98E5A47-83DA-4316-9EF2-41A19CF6BAF4}" presName="root1" presStyleCnt="0"/>
      <dgm:spPr/>
    </dgm:pt>
    <dgm:pt modelId="{B9B329AE-36BB-48E9-BCBB-6F7F423EE63B}" type="pres">
      <dgm:prSet presAssocID="{D98E5A47-83DA-4316-9EF2-41A19CF6BAF4}" presName="LevelOneTextNode" presStyleLbl="node0" presStyleIdx="0" presStyleCnt="1" custScaleX="165036" custScaleY="160407">
        <dgm:presLayoutVars>
          <dgm:chPref val="3"/>
        </dgm:presLayoutVars>
      </dgm:prSet>
      <dgm:spPr/>
    </dgm:pt>
    <dgm:pt modelId="{077C6FDF-B6B5-4D56-9218-9B7F99D1D1CC}" type="pres">
      <dgm:prSet presAssocID="{D98E5A47-83DA-4316-9EF2-41A19CF6BAF4}" presName="level2hierChild" presStyleCnt="0"/>
      <dgm:spPr/>
    </dgm:pt>
    <dgm:pt modelId="{78928DB6-4E62-4D6B-B982-0EDF33E18813}" type="pres">
      <dgm:prSet presAssocID="{41D3F2D5-D4D8-4ACC-825C-7785BAC13196}" presName="conn2-1" presStyleLbl="parChTrans1D2" presStyleIdx="0" presStyleCnt="6"/>
      <dgm:spPr/>
    </dgm:pt>
    <dgm:pt modelId="{3BDFA01C-8D55-4005-B9CB-2B3666ED1174}" type="pres">
      <dgm:prSet presAssocID="{41D3F2D5-D4D8-4ACC-825C-7785BAC13196}" presName="connTx" presStyleLbl="parChTrans1D2" presStyleIdx="0" presStyleCnt="6"/>
      <dgm:spPr/>
    </dgm:pt>
    <dgm:pt modelId="{750971F6-66DE-4087-98B3-0511F379E4A2}" type="pres">
      <dgm:prSet presAssocID="{1BCF7CB6-59DB-4D83-95F0-29404D0F50B6}" presName="root2" presStyleCnt="0"/>
      <dgm:spPr/>
    </dgm:pt>
    <dgm:pt modelId="{DA955989-9C76-4399-B80E-8A8D1CFAD32A}" type="pres">
      <dgm:prSet presAssocID="{1BCF7CB6-59DB-4D83-95F0-29404D0F50B6}" presName="LevelTwoTextNode" presStyleLbl="node2" presStyleIdx="0" presStyleCnt="6" custScaleX="285401">
        <dgm:presLayoutVars>
          <dgm:chPref val="3"/>
        </dgm:presLayoutVars>
      </dgm:prSet>
      <dgm:spPr/>
    </dgm:pt>
    <dgm:pt modelId="{56ADACD1-83CA-4F15-B823-650CFEF13DA6}" type="pres">
      <dgm:prSet presAssocID="{1BCF7CB6-59DB-4D83-95F0-29404D0F50B6}" presName="level3hierChild" presStyleCnt="0"/>
      <dgm:spPr/>
    </dgm:pt>
    <dgm:pt modelId="{CBF1829B-276B-438A-8AF0-6A1E599EDA10}" type="pres">
      <dgm:prSet presAssocID="{62393777-48A9-46A7-B8DE-9C764844E1B4}" presName="conn2-1" presStyleLbl="parChTrans1D2" presStyleIdx="1" presStyleCnt="6"/>
      <dgm:spPr/>
    </dgm:pt>
    <dgm:pt modelId="{8FFB3797-EAD6-4D75-8796-A774EB7DB0B5}" type="pres">
      <dgm:prSet presAssocID="{62393777-48A9-46A7-B8DE-9C764844E1B4}" presName="connTx" presStyleLbl="parChTrans1D2" presStyleIdx="1" presStyleCnt="6"/>
      <dgm:spPr/>
    </dgm:pt>
    <dgm:pt modelId="{5B5F015F-BE9A-4FDB-91F5-33396D0445E6}" type="pres">
      <dgm:prSet presAssocID="{AF733504-2B2D-45DE-83E1-7B52C7AD8033}" presName="root2" presStyleCnt="0"/>
      <dgm:spPr/>
    </dgm:pt>
    <dgm:pt modelId="{83AC037C-06AE-4CC6-870A-CE8749AD37F0}" type="pres">
      <dgm:prSet presAssocID="{AF733504-2B2D-45DE-83E1-7B52C7AD8033}" presName="LevelTwoTextNode" presStyleLbl="node2" presStyleIdx="1" presStyleCnt="6" custScaleX="284169" custScaleY="121408" custLinFactNeighborX="38" custLinFactNeighborY="-1077">
        <dgm:presLayoutVars>
          <dgm:chPref val="3"/>
        </dgm:presLayoutVars>
      </dgm:prSet>
      <dgm:spPr/>
    </dgm:pt>
    <dgm:pt modelId="{E868C18E-848C-4182-A968-C730DB9B0D98}" type="pres">
      <dgm:prSet presAssocID="{AF733504-2B2D-45DE-83E1-7B52C7AD8033}" presName="level3hierChild" presStyleCnt="0"/>
      <dgm:spPr/>
    </dgm:pt>
    <dgm:pt modelId="{AFF3C289-DD7A-4BE1-BB82-E452AD4C13AD}" type="pres">
      <dgm:prSet presAssocID="{C5223174-0DB5-4DE2-BCE1-745040161C81}" presName="conn2-1" presStyleLbl="parChTrans1D2" presStyleIdx="2" presStyleCnt="6"/>
      <dgm:spPr/>
    </dgm:pt>
    <dgm:pt modelId="{8DE4DDF5-8F98-4F3A-A566-0C6BD7CC0D46}" type="pres">
      <dgm:prSet presAssocID="{C5223174-0DB5-4DE2-BCE1-745040161C81}" presName="connTx" presStyleLbl="parChTrans1D2" presStyleIdx="2" presStyleCnt="6"/>
      <dgm:spPr/>
    </dgm:pt>
    <dgm:pt modelId="{3F8FEB47-1449-40DB-A60C-0A1295EBF6AF}" type="pres">
      <dgm:prSet presAssocID="{111526E4-0B9A-4BA5-A649-8B8C593C43FF}" presName="root2" presStyleCnt="0"/>
      <dgm:spPr/>
    </dgm:pt>
    <dgm:pt modelId="{731601F1-54FA-46F7-B625-6993FD043300}" type="pres">
      <dgm:prSet presAssocID="{111526E4-0B9A-4BA5-A649-8B8C593C43FF}" presName="LevelTwoTextNode" presStyleLbl="node2" presStyleIdx="2" presStyleCnt="6" custScaleX="285401" custScaleY="65169">
        <dgm:presLayoutVars>
          <dgm:chPref val="3"/>
        </dgm:presLayoutVars>
      </dgm:prSet>
      <dgm:spPr/>
    </dgm:pt>
    <dgm:pt modelId="{F0B40018-6FA4-4657-9F30-1D83979D8106}" type="pres">
      <dgm:prSet presAssocID="{111526E4-0B9A-4BA5-A649-8B8C593C43FF}" presName="level3hierChild" presStyleCnt="0"/>
      <dgm:spPr/>
    </dgm:pt>
    <dgm:pt modelId="{089EAAC6-2844-4D7D-B0B2-FBCFB7CC5254}" type="pres">
      <dgm:prSet presAssocID="{30B38BD4-74DB-4B13-A58C-06C572D1F643}" presName="conn2-1" presStyleLbl="parChTrans1D2" presStyleIdx="3" presStyleCnt="6"/>
      <dgm:spPr/>
    </dgm:pt>
    <dgm:pt modelId="{83608576-700B-4E7A-8C45-1D471F0E8F57}" type="pres">
      <dgm:prSet presAssocID="{30B38BD4-74DB-4B13-A58C-06C572D1F643}" presName="connTx" presStyleLbl="parChTrans1D2" presStyleIdx="3" presStyleCnt="6"/>
      <dgm:spPr/>
    </dgm:pt>
    <dgm:pt modelId="{9C66DDC5-A383-483F-9A39-BD3F2C278B90}" type="pres">
      <dgm:prSet presAssocID="{DAB69AD4-1A8F-4411-BF55-6AD2EEA14323}" presName="root2" presStyleCnt="0"/>
      <dgm:spPr/>
    </dgm:pt>
    <dgm:pt modelId="{C1C29DBF-054B-43D8-B53F-709A9AEDC76E}" type="pres">
      <dgm:prSet presAssocID="{DAB69AD4-1A8F-4411-BF55-6AD2EEA14323}" presName="LevelTwoTextNode" presStyleLbl="node2" presStyleIdx="3" presStyleCnt="6" custScaleX="284714">
        <dgm:presLayoutVars>
          <dgm:chPref val="3"/>
        </dgm:presLayoutVars>
      </dgm:prSet>
      <dgm:spPr/>
    </dgm:pt>
    <dgm:pt modelId="{DE19A692-934A-4CE5-B9DD-671B067DA239}" type="pres">
      <dgm:prSet presAssocID="{DAB69AD4-1A8F-4411-BF55-6AD2EEA14323}" presName="level3hierChild" presStyleCnt="0"/>
      <dgm:spPr/>
    </dgm:pt>
    <dgm:pt modelId="{49F6C768-130F-4DB9-A8BA-4588014A5EBC}" type="pres">
      <dgm:prSet presAssocID="{9618C12F-86DF-4F2F-B008-199898469D30}" presName="conn2-1" presStyleLbl="parChTrans1D2" presStyleIdx="4" presStyleCnt="6"/>
      <dgm:spPr/>
    </dgm:pt>
    <dgm:pt modelId="{063942F8-71D8-4374-834F-A208D9A82EDF}" type="pres">
      <dgm:prSet presAssocID="{9618C12F-86DF-4F2F-B008-199898469D30}" presName="connTx" presStyleLbl="parChTrans1D2" presStyleIdx="4" presStyleCnt="6"/>
      <dgm:spPr/>
    </dgm:pt>
    <dgm:pt modelId="{343074C2-7BC7-4C5F-9857-651F473B22BE}" type="pres">
      <dgm:prSet presAssocID="{507C644B-7C0C-475D-ACEE-EB011AF42F9E}" presName="root2" presStyleCnt="0"/>
      <dgm:spPr/>
    </dgm:pt>
    <dgm:pt modelId="{949932A1-242E-4256-B69B-1FD87584F54F}" type="pres">
      <dgm:prSet presAssocID="{507C644B-7C0C-475D-ACEE-EB011AF42F9E}" presName="LevelTwoTextNode" presStyleLbl="node2" presStyleIdx="4" presStyleCnt="6" custScaleX="284714" custScaleY="132289">
        <dgm:presLayoutVars>
          <dgm:chPref val="3"/>
        </dgm:presLayoutVars>
      </dgm:prSet>
      <dgm:spPr/>
    </dgm:pt>
    <dgm:pt modelId="{FD5BBB08-2CDD-4213-B092-4ACC375F9EF7}" type="pres">
      <dgm:prSet presAssocID="{507C644B-7C0C-475D-ACEE-EB011AF42F9E}" presName="level3hierChild" presStyleCnt="0"/>
      <dgm:spPr/>
    </dgm:pt>
    <dgm:pt modelId="{F8962FBE-DBD7-4F4F-B2E4-B0A0D7610762}" type="pres">
      <dgm:prSet presAssocID="{78EF8B1C-6BF8-495C-BCA9-AC62A0CEF98A}" presName="conn2-1" presStyleLbl="parChTrans1D2" presStyleIdx="5" presStyleCnt="6"/>
      <dgm:spPr/>
    </dgm:pt>
    <dgm:pt modelId="{B621A9FB-145C-4DE6-A638-5FA2C413B570}" type="pres">
      <dgm:prSet presAssocID="{78EF8B1C-6BF8-495C-BCA9-AC62A0CEF98A}" presName="connTx" presStyleLbl="parChTrans1D2" presStyleIdx="5" presStyleCnt="6"/>
      <dgm:spPr/>
    </dgm:pt>
    <dgm:pt modelId="{77DB925D-DF1F-46CC-8499-4ABB10D4ADAE}" type="pres">
      <dgm:prSet presAssocID="{9CD787F1-D812-43D8-B092-85D6F5EA3471}" presName="root2" presStyleCnt="0"/>
      <dgm:spPr/>
    </dgm:pt>
    <dgm:pt modelId="{BE655478-7105-4810-85E2-C1FBAB376D06}" type="pres">
      <dgm:prSet presAssocID="{9CD787F1-D812-43D8-B092-85D6F5EA3471}" presName="LevelTwoTextNode" presStyleLbl="node2" presStyleIdx="5" presStyleCnt="6" custScaleX="282732" custScaleY="122065" custLinFactNeighborX="1132" custLinFactNeighborY="-1791">
        <dgm:presLayoutVars>
          <dgm:chPref val="3"/>
        </dgm:presLayoutVars>
      </dgm:prSet>
      <dgm:spPr/>
    </dgm:pt>
    <dgm:pt modelId="{6945A167-132E-48F5-B75D-B4ADE199FDCB}" type="pres">
      <dgm:prSet presAssocID="{9CD787F1-D812-43D8-B092-85D6F5EA3471}" presName="level3hierChild" presStyleCnt="0"/>
      <dgm:spPr/>
    </dgm:pt>
  </dgm:ptLst>
  <dgm:cxnLst>
    <dgm:cxn modelId="{C8F12E09-4225-462C-936C-4140936E9103}" srcId="{D98E5A47-83DA-4316-9EF2-41A19CF6BAF4}" destId="{AF733504-2B2D-45DE-83E1-7B52C7AD8033}" srcOrd="1" destOrd="0" parTransId="{62393777-48A9-46A7-B8DE-9C764844E1B4}" sibTransId="{D3C7F169-4749-47EE-93ED-5FC0328F259E}"/>
    <dgm:cxn modelId="{5FECB411-5C4A-40B9-8D79-1EB99B96069C}" srcId="{D98E5A47-83DA-4316-9EF2-41A19CF6BAF4}" destId="{111526E4-0B9A-4BA5-A649-8B8C593C43FF}" srcOrd="2" destOrd="0" parTransId="{C5223174-0DB5-4DE2-BCE1-745040161C81}" sibTransId="{00AAD5D9-36CF-4ABC-B884-D505CE8CD2B7}"/>
    <dgm:cxn modelId="{24897415-C2CF-47DC-9629-AE029D9C0CE0}" type="presOf" srcId="{D98E5A47-83DA-4316-9EF2-41A19CF6BAF4}" destId="{B9B329AE-36BB-48E9-BCBB-6F7F423EE63B}" srcOrd="0" destOrd="0" presId="urn:microsoft.com/office/officeart/2008/layout/HorizontalMultiLevelHierarchy"/>
    <dgm:cxn modelId="{833C4B20-9860-4C05-A6A6-1ECF5754CFDA}" srcId="{D98E5A47-83DA-4316-9EF2-41A19CF6BAF4}" destId="{DAB69AD4-1A8F-4411-BF55-6AD2EEA14323}" srcOrd="3" destOrd="0" parTransId="{30B38BD4-74DB-4B13-A58C-06C572D1F643}" sibTransId="{BF65802C-0C54-46E4-A1DB-67CA67B75CD3}"/>
    <dgm:cxn modelId="{263EDA20-7E9F-4EB3-BECD-0AC65B44D9B5}" type="presOf" srcId="{30B38BD4-74DB-4B13-A58C-06C572D1F643}" destId="{089EAAC6-2844-4D7D-B0B2-FBCFB7CC5254}" srcOrd="0" destOrd="0" presId="urn:microsoft.com/office/officeart/2008/layout/HorizontalMultiLevelHierarchy"/>
    <dgm:cxn modelId="{29E78E24-6714-4771-A4AE-FC22D3CB5092}" type="presOf" srcId="{41D3F2D5-D4D8-4ACC-825C-7785BAC13196}" destId="{3BDFA01C-8D55-4005-B9CB-2B3666ED1174}" srcOrd="1" destOrd="0" presId="urn:microsoft.com/office/officeart/2008/layout/HorizontalMultiLevelHierarchy"/>
    <dgm:cxn modelId="{8164735C-BFFF-4E80-82D1-0932F233FB11}" type="presOf" srcId="{62393777-48A9-46A7-B8DE-9C764844E1B4}" destId="{8FFB3797-EAD6-4D75-8796-A774EB7DB0B5}" srcOrd="1" destOrd="0" presId="urn:microsoft.com/office/officeart/2008/layout/HorizontalMultiLevelHierarchy"/>
    <dgm:cxn modelId="{E2654166-ED85-4AC9-BDD8-E5016C04902E}" type="presOf" srcId="{30B38BD4-74DB-4B13-A58C-06C572D1F643}" destId="{83608576-700B-4E7A-8C45-1D471F0E8F57}" srcOrd="1" destOrd="0" presId="urn:microsoft.com/office/officeart/2008/layout/HorizontalMultiLevelHierarchy"/>
    <dgm:cxn modelId="{FAA56766-78EF-460D-B6A8-05D59D610F7C}" type="presOf" srcId="{C5223174-0DB5-4DE2-BCE1-745040161C81}" destId="{8DE4DDF5-8F98-4F3A-A566-0C6BD7CC0D46}" srcOrd="1" destOrd="0" presId="urn:microsoft.com/office/officeart/2008/layout/HorizontalMultiLevelHierarchy"/>
    <dgm:cxn modelId="{87CD016D-07DE-4964-96AA-312C2C1B1262}" srcId="{C3EBD7D6-65A8-41DB-8C5A-7B5D7D54CFB9}" destId="{D98E5A47-83DA-4316-9EF2-41A19CF6BAF4}" srcOrd="0" destOrd="0" parTransId="{5DFACE64-7073-4122-883E-B6816C97283D}" sibTransId="{0B8DA5E4-D7B3-4100-AC89-CB768FA844B5}"/>
    <dgm:cxn modelId="{37233E56-D934-4D69-B8F3-619C4AE3603D}" type="presOf" srcId="{AF733504-2B2D-45DE-83E1-7B52C7AD8033}" destId="{83AC037C-06AE-4CC6-870A-CE8749AD37F0}" srcOrd="0" destOrd="0" presId="urn:microsoft.com/office/officeart/2008/layout/HorizontalMultiLevelHierarchy"/>
    <dgm:cxn modelId="{90B20A80-B7D2-4220-919B-A8BBBC4F84F9}" type="presOf" srcId="{DAB69AD4-1A8F-4411-BF55-6AD2EEA14323}" destId="{C1C29DBF-054B-43D8-B53F-709A9AEDC76E}" srcOrd="0" destOrd="0" presId="urn:microsoft.com/office/officeart/2008/layout/HorizontalMultiLevelHierarchy"/>
    <dgm:cxn modelId="{74D43295-73CB-44A3-9AFF-65408FD7E8E9}" srcId="{D98E5A47-83DA-4316-9EF2-41A19CF6BAF4}" destId="{9CD787F1-D812-43D8-B092-85D6F5EA3471}" srcOrd="5" destOrd="0" parTransId="{78EF8B1C-6BF8-495C-BCA9-AC62A0CEF98A}" sibTransId="{AF767C27-E6FC-4C2C-9CBE-49BA899ED083}"/>
    <dgm:cxn modelId="{A5B5459E-7E74-43F2-8375-8AD85227DA45}" type="presOf" srcId="{78EF8B1C-6BF8-495C-BCA9-AC62A0CEF98A}" destId="{B621A9FB-145C-4DE6-A638-5FA2C413B570}" srcOrd="1" destOrd="0" presId="urn:microsoft.com/office/officeart/2008/layout/HorizontalMultiLevelHierarchy"/>
    <dgm:cxn modelId="{AA318BA2-2467-4E1F-AF85-CCCCEB05E70F}" type="presOf" srcId="{111526E4-0B9A-4BA5-A649-8B8C593C43FF}" destId="{731601F1-54FA-46F7-B625-6993FD043300}" srcOrd="0" destOrd="0" presId="urn:microsoft.com/office/officeart/2008/layout/HorizontalMultiLevelHierarchy"/>
    <dgm:cxn modelId="{EAE352A6-407F-4A3C-8B05-F89C0B57AF56}" type="presOf" srcId="{9618C12F-86DF-4F2F-B008-199898469D30}" destId="{063942F8-71D8-4374-834F-A208D9A82EDF}" srcOrd="1" destOrd="0" presId="urn:microsoft.com/office/officeart/2008/layout/HorizontalMultiLevelHierarchy"/>
    <dgm:cxn modelId="{A026C0A9-38F0-4386-94E9-01FB59708A66}" srcId="{D98E5A47-83DA-4316-9EF2-41A19CF6BAF4}" destId="{507C644B-7C0C-475D-ACEE-EB011AF42F9E}" srcOrd="4" destOrd="0" parTransId="{9618C12F-86DF-4F2F-B008-199898469D30}" sibTransId="{73D98908-B467-4627-8922-3175315A0CD4}"/>
    <dgm:cxn modelId="{0D8527AC-5DE4-4641-AE4F-8D0C516694D0}" type="presOf" srcId="{507C644B-7C0C-475D-ACEE-EB011AF42F9E}" destId="{949932A1-242E-4256-B69B-1FD87584F54F}" srcOrd="0" destOrd="0" presId="urn:microsoft.com/office/officeart/2008/layout/HorizontalMultiLevelHierarchy"/>
    <dgm:cxn modelId="{C3B906AF-10F9-4E48-AB9B-0E103CBCAF9D}" type="presOf" srcId="{1BCF7CB6-59DB-4D83-95F0-29404D0F50B6}" destId="{DA955989-9C76-4399-B80E-8A8D1CFAD32A}" srcOrd="0" destOrd="0" presId="urn:microsoft.com/office/officeart/2008/layout/HorizontalMultiLevelHierarchy"/>
    <dgm:cxn modelId="{7D119BBF-9B93-4406-BC0B-AC4D2A4AA7D4}" type="presOf" srcId="{78EF8B1C-6BF8-495C-BCA9-AC62A0CEF98A}" destId="{F8962FBE-DBD7-4F4F-B2E4-B0A0D7610762}" srcOrd="0" destOrd="0" presId="urn:microsoft.com/office/officeart/2008/layout/HorizontalMultiLevelHierarchy"/>
    <dgm:cxn modelId="{1FEE7DC4-191B-472B-88D7-F39C27658FA1}" type="presOf" srcId="{C5223174-0DB5-4DE2-BCE1-745040161C81}" destId="{AFF3C289-DD7A-4BE1-BB82-E452AD4C13AD}" srcOrd="0" destOrd="0" presId="urn:microsoft.com/office/officeart/2008/layout/HorizontalMultiLevelHierarchy"/>
    <dgm:cxn modelId="{0D4301DA-7E84-4EDE-A35E-F447D3B233AD}" type="presOf" srcId="{C3EBD7D6-65A8-41DB-8C5A-7B5D7D54CFB9}" destId="{491B1D9C-A5A5-4D5A-A145-95E4C056E779}" srcOrd="0" destOrd="0" presId="urn:microsoft.com/office/officeart/2008/layout/HorizontalMultiLevelHierarchy"/>
    <dgm:cxn modelId="{290E52E7-6A77-4B7E-82B5-985E84F3BD1C}" srcId="{D98E5A47-83DA-4316-9EF2-41A19CF6BAF4}" destId="{1BCF7CB6-59DB-4D83-95F0-29404D0F50B6}" srcOrd="0" destOrd="0" parTransId="{41D3F2D5-D4D8-4ACC-825C-7785BAC13196}" sibTransId="{2FADEEE8-06AE-419B-9AC4-B461DDEFAECF}"/>
    <dgm:cxn modelId="{AE41DEEA-A5CA-4099-8C64-83250C5B54A0}" type="presOf" srcId="{41D3F2D5-D4D8-4ACC-825C-7785BAC13196}" destId="{78928DB6-4E62-4D6B-B982-0EDF33E18813}" srcOrd="0" destOrd="0" presId="urn:microsoft.com/office/officeart/2008/layout/HorizontalMultiLevelHierarchy"/>
    <dgm:cxn modelId="{4CB90FED-40A3-463E-824D-E7EAF36CA759}" type="presOf" srcId="{9CD787F1-D812-43D8-B092-85D6F5EA3471}" destId="{BE655478-7105-4810-85E2-C1FBAB376D06}" srcOrd="0" destOrd="0" presId="urn:microsoft.com/office/officeart/2008/layout/HorizontalMultiLevelHierarchy"/>
    <dgm:cxn modelId="{00C0B7F2-4A84-4D75-9780-DC9CA7FD50A8}" type="presOf" srcId="{62393777-48A9-46A7-B8DE-9C764844E1B4}" destId="{CBF1829B-276B-438A-8AF0-6A1E599EDA10}" srcOrd="0" destOrd="0" presId="urn:microsoft.com/office/officeart/2008/layout/HorizontalMultiLevelHierarchy"/>
    <dgm:cxn modelId="{703772FA-05BE-414C-9B13-830C95C79C60}" type="presOf" srcId="{9618C12F-86DF-4F2F-B008-199898469D30}" destId="{49F6C768-130F-4DB9-A8BA-4588014A5EBC}" srcOrd="0" destOrd="0" presId="urn:microsoft.com/office/officeart/2008/layout/HorizontalMultiLevelHierarchy"/>
    <dgm:cxn modelId="{10E471A9-3638-4B9F-B093-22B265C34924}" type="presParOf" srcId="{491B1D9C-A5A5-4D5A-A145-95E4C056E779}" destId="{21EF9EA4-7F0A-43DC-8516-ABFCDA008D8B}" srcOrd="0" destOrd="0" presId="urn:microsoft.com/office/officeart/2008/layout/HorizontalMultiLevelHierarchy"/>
    <dgm:cxn modelId="{BEC8619A-409F-45ED-A0D1-50851DDFE555}" type="presParOf" srcId="{21EF9EA4-7F0A-43DC-8516-ABFCDA008D8B}" destId="{B9B329AE-36BB-48E9-BCBB-6F7F423EE63B}" srcOrd="0" destOrd="0" presId="urn:microsoft.com/office/officeart/2008/layout/HorizontalMultiLevelHierarchy"/>
    <dgm:cxn modelId="{AFC0A955-C667-4574-A551-091C8E823AAA}" type="presParOf" srcId="{21EF9EA4-7F0A-43DC-8516-ABFCDA008D8B}" destId="{077C6FDF-B6B5-4D56-9218-9B7F99D1D1CC}" srcOrd="1" destOrd="0" presId="urn:microsoft.com/office/officeart/2008/layout/HorizontalMultiLevelHierarchy"/>
    <dgm:cxn modelId="{27FF1BFC-FD8C-4DB6-9834-AD1918E23BEA}" type="presParOf" srcId="{077C6FDF-B6B5-4D56-9218-9B7F99D1D1CC}" destId="{78928DB6-4E62-4D6B-B982-0EDF33E18813}" srcOrd="0" destOrd="0" presId="urn:microsoft.com/office/officeart/2008/layout/HorizontalMultiLevelHierarchy"/>
    <dgm:cxn modelId="{8561FD8E-8212-49C5-9619-57377EFA0D82}" type="presParOf" srcId="{78928DB6-4E62-4D6B-B982-0EDF33E18813}" destId="{3BDFA01C-8D55-4005-B9CB-2B3666ED1174}" srcOrd="0" destOrd="0" presId="urn:microsoft.com/office/officeart/2008/layout/HorizontalMultiLevelHierarchy"/>
    <dgm:cxn modelId="{0FE46CF8-A9EF-4DE7-9BBE-388415736F7A}" type="presParOf" srcId="{077C6FDF-B6B5-4D56-9218-9B7F99D1D1CC}" destId="{750971F6-66DE-4087-98B3-0511F379E4A2}" srcOrd="1" destOrd="0" presId="urn:microsoft.com/office/officeart/2008/layout/HorizontalMultiLevelHierarchy"/>
    <dgm:cxn modelId="{EB371CAC-F034-4F2C-94F0-B616CB7EAC44}" type="presParOf" srcId="{750971F6-66DE-4087-98B3-0511F379E4A2}" destId="{DA955989-9C76-4399-B80E-8A8D1CFAD32A}" srcOrd="0" destOrd="0" presId="urn:microsoft.com/office/officeart/2008/layout/HorizontalMultiLevelHierarchy"/>
    <dgm:cxn modelId="{27E95080-EDEC-4443-A9CF-F74035FF6084}" type="presParOf" srcId="{750971F6-66DE-4087-98B3-0511F379E4A2}" destId="{56ADACD1-83CA-4F15-B823-650CFEF13DA6}" srcOrd="1" destOrd="0" presId="urn:microsoft.com/office/officeart/2008/layout/HorizontalMultiLevelHierarchy"/>
    <dgm:cxn modelId="{BF504532-6A91-4F35-BFE0-C1AF075B89C6}" type="presParOf" srcId="{077C6FDF-B6B5-4D56-9218-9B7F99D1D1CC}" destId="{CBF1829B-276B-438A-8AF0-6A1E599EDA10}" srcOrd="2" destOrd="0" presId="urn:microsoft.com/office/officeart/2008/layout/HorizontalMultiLevelHierarchy"/>
    <dgm:cxn modelId="{6FE9FA9A-D2C0-4464-BC23-89634A7FE748}" type="presParOf" srcId="{CBF1829B-276B-438A-8AF0-6A1E599EDA10}" destId="{8FFB3797-EAD6-4D75-8796-A774EB7DB0B5}" srcOrd="0" destOrd="0" presId="urn:microsoft.com/office/officeart/2008/layout/HorizontalMultiLevelHierarchy"/>
    <dgm:cxn modelId="{46FB5ACD-E3B7-4267-9A4F-B89E95EEBBE8}" type="presParOf" srcId="{077C6FDF-B6B5-4D56-9218-9B7F99D1D1CC}" destId="{5B5F015F-BE9A-4FDB-91F5-33396D0445E6}" srcOrd="3" destOrd="0" presId="urn:microsoft.com/office/officeart/2008/layout/HorizontalMultiLevelHierarchy"/>
    <dgm:cxn modelId="{410DA849-3784-45D0-A1E2-3D3BD0498A51}" type="presParOf" srcId="{5B5F015F-BE9A-4FDB-91F5-33396D0445E6}" destId="{83AC037C-06AE-4CC6-870A-CE8749AD37F0}" srcOrd="0" destOrd="0" presId="urn:microsoft.com/office/officeart/2008/layout/HorizontalMultiLevelHierarchy"/>
    <dgm:cxn modelId="{6953C110-EEAD-40FA-8FA2-31E712131B5A}" type="presParOf" srcId="{5B5F015F-BE9A-4FDB-91F5-33396D0445E6}" destId="{E868C18E-848C-4182-A968-C730DB9B0D98}" srcOrd="1" destOrd="0" presId="urn:microsoft.com/office/officeart/2008/layout/HorizontalMultiLevelHierarchy"/>
    <dgm:cxn modelId="{C82E086C-1928-4BF9-8248-B734B3E340D0}" type="presParOf" srcId="{077C6FDF-B6B5-4D56-9218-9B7F99D1D1CC}" destId="{AFF3C289-DD7A-4BE1-BB82-E452AD4C13AD}" srcOrd="4" destOrd="0" presId="urn:microsoft.com/office/officeart/2008/layout/HorizontalMultiLevelHierarchy"/>
    <dgm:cxn modelId="{8B794E02-F675-4154-B202-A86116F29FDE}" type="presParOf" srcId="{AFF3C289-DD7A-4BE1-BB82-E452AD4C13AD}" destId="{8DE4DDF5-8F98-4F3A-A566-0C6BD7CC0D46}" srcOrd="0" destOrd="0" presId="urn:microsoft.com/office/officeart/2008/layout/HorizontalMultiLevelHierarchy"/>
    <dgm:cxn modelId="{ADF5D511-3245-4D2F-AEEF-2699A7212FF6}" type="presParOf" srcId="{077C6FDF-B6B5-4D56-9218-9B7F99D1D1CC}" destId="{3F8FEB47-1449-40DB-A60C-0A1295EBF6AF}" srcOrd="5" destOrd="0" presId="urn:microsoft.com/office/officeart/2008/layout/HorizontalMultiLevelHierarchy"/>
    <dgm:cxn modelId="{AB1D1ACF-E687-4640-84C1-398FF59D6D7B}" type="presParOf" srcId="{3F8FEB47-1449-40DB-A60C-0A1295EBF6AF}" destId="{731601F1-54FA-46F7-B625-6993FD043300}" srcOrd="0" destOrd="0" presId="urn:microsoft.com/office/officeart/2008/layout/HorizontalMultiLevelHierarchy"/>
    <dgm:cxn modelId="{69C6577C-950C-4529-BB53-6876402D4552}" type="presParOf" srcId="{3F8FEB47-1449-40DB-A60C-0A1295EBF6AF}" destId="{F0B40018-6FA4-4657-9F30-1D83979D8106}" srcOrd="1" destOrd="0" presId="urn:microsoft.com/office/officeart/2008/layout/HorizontalMultiLevelHierarchy"/>
    <dgm:cxn modelId="{ABB279B5-25DA-4773-B0FA-8DB1C6CEF0C5}" type="presParOf" srcId="{077C6FDF-B6B5-4D56-9218-9B7F99D1D1CC}" destId="{089EAAC6-2844-4D7D-B0B2-FBCFB7CC5254}" srcOrd="6" destOrd="0" presId="urn:microsoft.com/office/officeart/2008/layout/HorizontalMultiLevelHierarchy"/>
    <dgm:cxn modelId="{4BABA4B9-632B-4ADD-8D66-AC2CD3B5329D}" type="presParOf" srcId="{089EAAC6-2844-4D7D-B0B2-FBCFB7CC5254}" destId="{83608576-700B-4E7A-8C45-1D471F0E8F57}" srcOrd="0" destOrd="0" presId="urn:microsoft.com/office/officeart/2008/layout/HorizontalMultiLevelHierarchy"/>
    <dgm:cxn modelId="{8FBDA540-66A5-4724-AB47-F9100BA0A13C}" type="presParOf" srcId="{077C6FDF-B6B5-4D56-9218-9B7F99D1D1CC}" destId="{9C66DDC5-A383-483F-9A39-BD3F2C278B90}" srcOrd="7" destOrd="0" presId="urn:microsoft.com/office/officeart/2008/layout/HorizontalMultiLevelHierarchy"/>
    <dgm:cxn modelId="{FD05B971-6263-4C41-8E3B-8F6E288BABC3}" type="presParOf" srcId="{9C66DDC5-A383-483F-9A39-BD3F2C278B90}" destId="{C1C29DBF-054B-43D8-B53F-709A9AEDC76E}" srcOrd="0" destOrd="0" presId="urn:microsoft.com/office/officeart/2008/layout/HorizontalMultiLevelHierarchy"/>
    <dgm:cxn modelId="{92B3C68B-41E2-418F-B57B-0108E31181C2}" type="presParOf" srcId="{9C66DDC5-A383-483F-9A39-BD3F2C278B90}" destId="{DE19A692-934A-4CE5-B9DD-671B067DA239}" srcOrd="1" destOrd="0" presId="urn:microsoft.com/office/officeart/2008/layout/HorizontalMultiLevelHierarchy"/>
    <dgm:cxn modelId="{1A3EF422-B519-460E-B5B7-13784B3CE7EA}" type="presParOf" srcId="{077C6FDF-B6B5-4D56-9218-9B7F99D1D1CC}" destId="{49F6C768-130F-4DB9-A8BA-4588014A5EBC}" srcOrd="8" destOrd="0" presId="urn:microsoft.com/office/officeart/2008/layout/HorizontalMultiLevelHierarchy"/>
    <dgm:cxn modelId="{52413ADE-A143-4C5D-9F1E-A385978003E4}" type="presParOf" srcId="{49F6C768-130F-4DB9-A8BA-4588014A5EBC}" destId="{063942F8-71D8-4374-834F-A208D9A82EDF}" srcOrd="0" destOrd="0" presId="urn:microsoft.com/office/officeart/2008/layout/HorizontalMultiLevelHierarchy"/>
    <dgm:cxn modelId="{13BEC7C5-CBCB-436E-9BF4-F0470A10FF65}" type="presParOf" srcId="{077C6FDF-B6B5-4D56-9218-9B7F99D1D1CC}" destId="{343074C2-7BC7-4C5F-9857-651F473B22BE}" srcOrd="9" destOrd="0" presId="urn:microsoft.com/office/officeart/2008/layout/HorizontalMultiLevelHierarchy"/>
    <dgm:cxn modelId="{99F3194E-2E64-4308-A8E9-E627A4CDF3B4}" type="presParOf" srcId="{343074C2-7BC7-4C5F-9857-651F473B22BE}" destId="{949932A1-242E-4256-B69B-1FD87584F54F}" srcOrd="0" destOrd="0" presId="urn:microsoft.com/office/officeart/2008/layout/HorizontalMultiLevelHierarchy"/>
    <dgm:cxn modelId="{A88D9475-AF29-46F1-84D3-CB17824662A7}" type="presParOf" srcId="{343074C2-7BC7-4C5F-9857-651F473B22BE}" destId="{FD5BBB08-2CDD-4213-B092-4ACC375F9EF7}" srcOrd="1" destOrd="0" presId="urn:microsoft.com/office/officeart/2008/layout/HorizontalMultiLevelHierarchy"/>
    <dgm:cxn modelId="{D90C089B-C194-47FA-AA0D-0A7816967E82}" type="presParOf" srcId="{077C6FDF-B6B5-4D56-9218-9B7F99D1D1CC}" destId="{F8962FBE-DBD7-4F4F-B2E4-B0A0D7610762}" srcOrd="10" destOrd="0" presId="urn:microsoft.com/office/officeart/2008/layout/HorizontalMultiLevelHierarchy"/>
    <dgm:cxn modelId="{0726F58C-FAA4-41AE-81F9-428665EC1583}" type="presParOf" srcId="{F8962FBE-DBD7-4F4F-B2E4-B0A0D7610762}" destId="{B621A9FB-145C-4DE6-A638-5FA2C413B570}" srcOrd="0" destOrd="0" presId="urn:microsoft.com/office/officeart/2008/layout/HorizontalMultiLevelHierarchy"/>
    <dgm:cxn modelId="{7FEE3A3F-E315-4AFB-85BF-FBF23A4D1ED5}" type="presParOf" srcId="{077C6FDF-B6B5-4D56-9218-9B7F99D1D1CC}" destId="{77DB925D-DF1F-46CC-8499-4ABB10D4ADAE}" srcOrd="11" destOrd="0" presId="urn:microsoft.com/office/officeart/2008/layout/HorizontalMultiLevelHierarchy"/>
    <dgm:cxn modelId="{F4812CE6-48AE-4E32-82A7-3AD730E463B2}" type="presParOf" srcId="{77DB925D-DF1F-46CC-8499-4ABB10D4ADAE}" destId="{BE655478-7105-4810-85E2-C1FBAB376D06}" srcOrd="0" destOrd="0" presId="urn:microsoft.com/office/officeart/2008/layout/HorizontalMultiLevelHierarchy"/>
    <dgm:cxn modelId="{F7A46B20-E7FD-4F6D-95CF-E53700C1A963}" type="presParOf" srcId="{77DB925D-DF1F-46CC-8499-4ABB10D4ADAE}" destId="{6945A167-132E-48F5-B75D-B4ADE199FDCB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EB4FDDDD-AA32-446B-977E-3BB53343F5BF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A17F1881-EFD8-4432-BC86-67AB125E4822}">
      <dgm:prSet phldrT="[Текст]" custT="1"/>
      <dgm:spPr/>
      <dgm:t>
        <a:bodyPr/>
        <a:lstStyle/>
        <a:p>
          <a:r>
            <a:rPr lang="ru-RU" sz="2400" b="1" i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8. </a:t>
          </a:r>
          <a:r>
            <a:rPr lang="ru-RU" sz="2400" b="1" i="0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Программа «Развитие культуры, досуга, физической культуры и спорта в Слюдянском муниципальном образовании на 2019 - 2024 гг.» </a:t>
          </a:r>
        </a:p>
        <a:p>
          <a:r>
            <a:rPr lang="ru-RU" sz="2400" b="1" i="0" dirty="0">
              <a:solidFill>
                <a:srgbClr val="80008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(исполнено 10 081т.р. (84,3%) от плана 11 954 т.р.</a:t>
          </a:r>
          <a:endParaRPr lang="ru-RU" sz="2400" dirty="0"/>
        </a:p>
      </dgm:t>
    </dgm:pt>
    <dgm:pt modelId="{4AE570E2-4E0B-492D-A2A7-B5F2906EB5CB}" type="parTrans" cxnId="{071B4747-9E35-4973-B186-B3A5E7BD48A0}">
      <dgm:prSet/>
      <dgm:spPr/>
      <dgm:t>
        <a:bodyPr/>
        <a:lstStyle/>
        <a:p>
          <a:endParaRPr lang="ru-RU"/>
        </a:p>
      </dgm:t>
    </dgm:pt>
    <dgm:pt modelId="{7ECF4650-6312-48C0-9236-567B6DCFEF8C}" type="sibTrans" cxnId="{071B4747-9E35-4973-B186-B3A5E7BD48A0}">
      <dgm:prSet/>
      <dgm:spPr/>
      <dgm:t>
        <a:bodyPr/>
        <a:lstStyle/>
        <a:p>
          <a:endParaRPr lang="ru-RU"/>
        </a:p>
      </dgm:t>
    </dgm:pt>
    <dgm:pt modelId="{6BB82584-AF3E-4E24-AD91-063A06EFF4F1}">
      <dgm:prSet phldrT="[Текст]" custT="1"/>
      <dgm:spPr/>
      <dgm:t>
        <a:bodyPr/>
        <a:lstStyle/>
        <a:p>
          <a:r>
            <a:rPr lang="ru-RU" sz="2000" b="1" i="0" u="none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1. </a:t>
          </a:r>
          <a:r>
            <a:rPr lang="ru-RU" sz="2000" b="1" i="0" u="none" dirty="0">
              <a:solidFill>
                <a:srgbClr val="3333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Обеспечение деятельности МБУ «ЦСКД»  </a:t>
          </a:r>
          <a:r>
            <a:rPr lang="ru-RU" sz="2000" b="1" i="0" dirty="0">
              <a:solidFill>
                <a:srgbClr val="80008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(исполнено 8 762 т.р)</a:t>
          </a:r>
          <a:endParaRPr lang="ru-RU" sz="2000" dirty="0"/>
        </a:p>
      </dgm:t>
    </dgm:pt>
    <dgm:pt modelId="{3A351B16-2B30-4371-8D17-CAF41429F6C9}" type="parTrans" cxnId="{F3EABFD1-B740-4902-A310-E822B6198775}">
      <dgm:prSet/>
      <dgm:spPr/>
      <dgm:t>
        <a:bodyPr/>
        <a:lstStyle/>
        <a:p>
          <a:endParaRPr lang="ru-RU"/>
        </a:p>
      </dgm:t>
    </dgm:pt>
    <dgm:pt modelId="{14B13018-E3BB-45CB-A067-2F0123BF08DD}" type="sibTrans" cxnId="{F3EABFD1-B740-4902-A310-E822B6198775}">
      <dgm:prSet/>
      <dgm:spPr/>
      <dgm:t>
        <a:bodyPr/>
        <a:lstStyle/>
        <a:p>
          <a:endParaRPr lang="ru-RU"/>
        </a:p>
      </dgm:t>
    </dgm:pt>
    <dgm:pt modelId="{0355F504-C031-46BC-98BE-A03535C36511}">
      <dgm:prSet phldrT="[Текст]" custT="1"/>
      <dgm:spPr/>
      <dgm:t>
        <a:bodyPr/>
        <a:lstStyle/>
        <a:p>
          <a:r>
            <a:rPr lang="ru-RU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2.</a:t>
          </a:r>
          <a:r>
            <a:rPr lang="ru-RU" sz="2000" b="1" dirty="0">
              <a:solidFill>
                <a:srgbClr val="80008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000" b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Поддержка в организации культурно-массовых мероприятий </a:t>
          </a:r>
          <a:r>
            <a:rPr lang="ru-RU" sz="2000" b="1" i="0" dirty="0">
              <a:solidFill>
                <a:srgbClr val="80008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(исполнено 917 т.р)</a:t>
          </a:r>
          <a:endParaRPr lang="ru-RU" sz="2000" dirty="0">
            <a:solidFill>
              <a:srgbClr val="0033CC"/>
            </a:solidFill>
          </a:endParaRPr>
        </a:p>
      </dgm:t>
    </dgm:pt>
    <dgm:pt modelId="{7E4B0B44-B3C5-45ED-9290-2F664C5D3C37}" type="parTrans" cxnId="{B0058BE9-3E65-4F15-95ED-48254219716F}">
      <dgm:prSet/>
      <dgm:spPr/>
      <dgm:t>
        <a:bodyPr/>
        <a:lstStyle/>
        <a:p>
          <a:endParaRPr lang="ru-RU"/>
        </a:p>
      </dgm:t>
    </dgm:pt>
    <dgm:pt modelId="{278DAE66-14F7-49A7-9362-9DBFC5D264F4}" type="sibTrans" cxnId="{B0058BE9-3E65-4F15-95ED-48254219716F}">
      <dgm:prSet/>
      <dgm:spPr/>
      <dgm:t>
        <a:bodyPr/>
        <a:lstStyle/>
        <a:p>
          <a:endParaRPr lang="ru-RU"/>
        </a:p>
      </dgm:t>
    </dgm:pt>
    <dgm:pt modelId="{80664D8D-970F-4F1D-A6B9-2EBAFD024863}">
      <dgm:prSet phldrT="[Текст]" custT="1"/>
      <dgm:spPr/>
      <dgm:t>
        <a:bodyPr/>
        <a:lstStyle/>
        <a:p>
          <a:r>
            <a:rPr lang="ru-RU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3. </a:t>
          </a:r>
          <a:r>
            <a:rPr lang="ru-RU" sz="2000" b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Поддержка в организации спортивно-массовых, физкультурно-оздоровительных мероприятий. </a:t>
          </a:r>
          <a:r>
            <a:rPr lang="ru-RU" sz="2000" b="1" i="0" dirty="0">
              <a:solidFill>
                <a:srgbClr val="80008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(исполнено 402т.р)</a:t>
          </a:r>
          <a:endParaRPr lang="ru-RU" sz="2000" dirty="0">
            <a:solidFill>
              <a:srgbClr val="0033CC"/>
            </a:solidFill>
          </a:endParaRPr>
        </a:p>
      </dgm:t>
    </dgm:pt>
    <dgm:pt modelId="{7B78D54D-4F6E-402B-B4F0-0C3D7F02D432}" type="parTrans" cxnId="{2A53F7B7-0F7D-447D-911C-22D32E65926F}">
      <dgm:prSet/>
      <dgm:spPr/>
      <dgm:t>
        <a:bodyPr/>
        <a:lstStyle/>
        <a:p>
          <a:endParaRPr lang="ru-RU"/>
        </a:p>
      </dgm:t>
    </dgm:pt>
    <dgm:pt modelId="{C0E54C39-9240-4D66-9729-AF87EDF45695}" type="sibTrans" cxnId="{2A53F7B7-0F7D-447D-911C-22D32E65926F}">
      <dgm:prSet/>
      <dgm:spPr/>
      <dgm:t>
        <a:bodyPr/>
        <a:lstStyle/>
        <a:p>
          <a:endParaRPr lang="ru-RU"/>
        </a:p>
      </dgm:t>
    </dgm:pt>
    <dgm:pt modelId="{A3AA451A-2457-43EE-814C-983344FF02C5}" type="pres">
      <dgm:prSet presAssocID="{EB4FDDDD-AA32-446B-977E-3BB53343F5BF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82406A30-8274-4B38-86B1-10DA356D9977}" type="pres">
      <dgm:prSet presAssocID="{A17F1881-EFD8-4432-BC86-67AB125E4822}" presName="hierRoot1" presStyleCnt="0">
        <dgm:presLayoutVars>
          <dgm:hierBranch val="init"/>
        </dgm:presLayoutVars>
      </dgm:prSet>
      <dgm:spPr/>
    </dgm:pt>
    <dgm:pt modelId="{15B30117-33A6-4EA6-B209-CC238D4143DE}" type="pres">
      <dgm:prSet presAssocID="{A17F1881-EFD8-4432-BC86-67AB125E4822}" presName="rootComposite1" presStyleCnt="0"/>
      <dgm:spPr/>
    </dgm:pt>
    <dgm:pt modelId="{D83F67D1-9DAF-4686-9EFD-D5894C9330EE}" type="pres">
      <dgm:prSet presAssocID="{A17F1881-EFD8-4432-BC86-67AB125E4822}" presName="rootText1" presStyleLbl="node0" presStyleIdx="0" presStyleCnt="1" custScaleX="362315" custScaleY="142520" custLinFactNeighborX="-2893" custLinFactNeighborY="-25468">
        <dgm:presLayoutVars>
          <dgm:chPref val="3"/>
        </dgm:presLayoutVars>
      </dgm:prSet>
      <dgm:spPr/>
    </dgm:pt>
    <dgm:pt modelId="{0EFBDADE-BF34-4059-B7A5-16DA0FB7404D}" type="pres">
      <dgm:prSet presAssocID="{A17F1881-EFD8-4432-BC86-67AB125E4822}" presName="rootConnector1" presStyleLbl="node1" presStyleIdx="0" presStyleCnt="0"/>
      <dgm:spPr/>
    </dgm:pt>
    <dgm:pt modelId="{1C4C8F83-56B5-4018-A87F-6A5D5F0FF3F0}" type="pres">
      <dgm:prSet presAssocID="{A17F1881-EFD8-4432-BC86-67AB125E4822}" presName="hierChild2" presStyleCnt="0"/>
      <dgm:spPr/>
    </dgm:pt>
    <dgm:pt modelId="{76B07A21-7618-4822-A32C-179F44A0479A}" type="pres">
      <dgm:prSet presAssocID="{3A351B16-2B30-4371-8D17-CAF41429F6C9}" presName="Name37" presStyleLbl="parChTrans1D2" presStyleIdx="0" presStyleCnt="3"/>
      <dgm:spPr/>
    </dgm:pt>
    <dgm:pt modelId="{B12B18D3-04D8-415E-A8EE-8E08BAE85CD4}" type="pres">
      <dgm:prSet presAssocID="{6BB82584-AF3E-4E24-AD91-063A06EFF4F1}" presName="hierRoot2" presStyleCnt="0">
        <dgm:presLayoutVars>
          <dgm:hierBranch val="init"/>
        </dgm:presLayoutVars>
      </dgm:prSet>
      <dgm:spPr/>
    </dgm:pt>
    <dgm:pt modelId="{EF610B99-E426-4D67-92F1-09E971C16821}" type="pres">
      <dgm:prSet presAssocID="{6BB82584-AF3E-4E24-AD91-063A06EFF4F1}" presName="rootComposite" presStyleCnt="0"/>
      <dgm:spPr/>
    </dgm:pt>
    <dgm:pt modelId="{2A3A7E2A-1712-4F89-A7AD-4BA70B3D0E00}" type="pres">
      <dgm:prSet presAssocID="{6BB82584-AF3E-4E24-AD91-063A06EFF4F1}" presName="rootText" presStyleLbl="node2" presStyleIdx="0" presStyleCnt="3" custScaleX="105482" custScaleY="185079" custLinFactNeighborX="-838" custLinFactNeighborY="-6026">
        <dgm:presLayoutVars>
          <dgm:chPref val="3"/>
        </dgm:presLayoutVars>
      </dgm:prSet>
      <dgm:spPr/>
    </dgm:pt>
    <dgm:pt modelId="{2BD61C63-8C6A-44A9-BABC-D9A049CDDF98}" type="pres">
      <dgm:prSet presAssocID="{6BB82584-AF3E-4E24-AD91-063A06EFF4F1}" presName="rootConnector" presStyleLbl="node2" presStyleIdx="0" presStyleCnt="3"/>
      <dgm:spPr/>
    </dgm:pt>
    <dgm:pt modelId="{B39BEFD9-3A3D-4815-BA32-ECEC4905286E}" type="pres">
      <dgm:prSet presAssocID="{6BB82584-AF3E-4E24-AD91-063A06EFF4F1}" presName="hierChild4" presStyleCnt="0"/>
      <dgm:spPr/>
    </dgm:pt>
    <dgm:pt modelId="{AA50E91F-FC2C-436E-877A-DD7AC887CB6D}" type="pres">
      <dgm:prSet presAssocID="{6BB82584-AF3E-4E24-AD91-063A06EFF4F1}" presName="hierChild5" presStyleCnt="0"/>
      <dgm:spPr/>
    </dgm:pt>
    <dgm:pt modelId="{0F331E41-8977-4CCE-B1E6-D08A811A7E17}" type="pres">
      <dgm:prSet presAssocID="{7E4B0B44-B3C5-45ED-9290-2F664C5D3C37}" presName="Name37" presStyleLbl="parChTrans1D2" presStyleIdx="1" presStyleCnt="3"/>
      <dgm:spPr/>
    </dgm:pt>
    <dgm:pt modelId="{FB8C457D-2E3D-4B52-B25D-B43C2D72C9B4}" type="pres">
      <dgm:prSet presAssocID="{0355F504-C031-46BC-98BE-A03535C36511}" presName="hierRoot2" presStyleCnt="0">
        <dgm:presLayoutVars>
          <dgm:hierBranch val="init"/>
        </dgm:presLayoutVars>
      </dgm:prSet>
      <dgm:spPr/>
    </dgm:pt>
    <dgm:pt modelId="{A986ABC1-30AD-4B37-8C4E-659AA872644A}" type="pres">
      <dgm:prSet presAssocID="{0355F504-C031-46BC-98BE-A03535C36511}" presName="rootComposite" presStyleCnt="0"/>
      <dgm:spPr/>
    </dgm:pt>
    <dgm:pt modelId="{73C62C70-C4A5-44E2-A66D-80D0F7F1D008}" type="pres">
      <dgm:prSet presAssocID="{0355F504-C031-46BC-98BE-A03535C36511}" presName="rootText" presStyleLbl="node2" presStyleIdx="1" presStyleCnt="3" custScaleX="112423" custScaleY="180175" custLinFactNeighborX="-710" custLinFactNeighborY="-2424">
        <dgm:presLayoutVars>
          <dgm:chPref val="3"/>
        </dgm:presLayoutVars>
      </dgm:prSet>
      <dgm:spPr/>
    </dgm:pt>
    <dgm:pt modelId="{1B07052E-D02E-4150-9E27-2576263984EF}" type="pres">
      <dgm:prSet presAssocID="{0355F504-C031-46BC-98BE-A03535C36511}" presName="rootConnector" presStyleLbl="node2" presStyleIdx="1" presStyleCnt="3"/>
      <dgm:spPr/>
    </dgm:pt>
    <dgm:pt modelId="{9F2821BD-3A0C-4F80-B222-DFB4D10950CD}" type="pres">
      <dgm:prSet presAssocID="{0355F504-C031-46BC-98BE-A03535C36511}" presName="hierChild4" presStyleCnt="0"/>
      <dgm:spPr/>
    </dgm:pt>
    <dgm:pt modelId="{B237B1B1-8830-44DE-B721-D904A6FE1A90}" type="pres">
      <dgm:prSet presAssocID="{0355F504-C031-46BC-98BE-A03535C36511}" presName="hierChild5" presStyleCnt="0"/>
      <dgm:spPr/>
    </dgm:pt>
    <dgm:pt modelId="{51C20525-BFAE-4563-9CA4-7CB90C043AB5}" type="pres">
      <dgm:prSet presAssocID="{7B78D54D-4F6E-402B-B4F0-0C3D7F02D432}" presName="Name37" presStyleLbl="parChTrans1D2" presStyleIdx="2" presStyleCnt="3"/>
      <dgm:spPr/>
    </dgm:pt>
    <dgm:pt modelId="{626A7D08-1AF4-4CB1-A9CC-4CAE81C0DAB2}" type="pres">
      <dgm:prSet presAssocID="{80664D8D-970F-4F1D-A6B9-2EBAFD024863}" presName="hierRoot2" presStyleCnt="0">
        <dgm:presLayoutVars>
          <dgm:hierBranch val="init"/>
        </dgm:presLayoutVars>
      </dgm:prSet>
      <dgm:spPr/>
    </dgm:pt>
    <dgm:pt modelId="{409733A6-3E08-4748-ACD5-57D540C1E8CA}" type="pres">
      <dgm:prSet presAssocID="{80664D8D-970F-4F1D-A6B9-2EBAFD024863}" presName="rootComposite" presStyleCnt="0"/>
      <dgm:spPr/>
    </dgm:pt>
    <dgm:pt modelId="{B70C915B-BC07-49A0-A668-C33D3D0BD8AF}" type="pres">
      <dgm:prSet presAssocID="{80664D8D-970F-4F1D-A6B9-2EBAFD024863}" presName="rootText" presStyleLbl="node2" presStyleIdx="2" presStyleCnt="3" custScaleX="111146" custScaleY="180719" custLinFactNeighborX="-8337" custLinFactNeighborY="-6010">
        <dgm:presLayoutVars>
          <dgm:chPref val="3"/>
        </dgm:presLayoutVars>
      </dgm:prSet>
      <dgm:spPr/>
    </dgm:pt>
    <dgm:pt modelId="{5DC61CF8-0F6C-4A14-8407-F67B2DF62072}" type="pres">
      <dgm:prSet presAssocID="{80664D8D-970F-4F1D-A6B9-2EBAFD024863}" presName="rootConnector" presStyleLbl="node2" presStyleIdx="2" presStyleCnt="3"/>
      <dgm:spPr/>
    </dgm:pt>
    <dgm:pt modelId="{CCC8E640-FA33-4D3A-A994-D5E8FA6FE3F8}" type="pres">
      <dgm:prSet presAssocID="{80664D8D-970F-4F1D-A6B9-2EBAFD024863}" presName="hierChild4" presStyleCnt="0"/>
      <dgm:spPr/>
    </dgm:pt>
    <dgm:pt modelId="{39DE62A7-D027-4FDB-80CC-8B84AA7EABF8}" type="pres">
      <dgm:prSet presAssocID="{80664D8D-970F-4F1D-A6B9-2EBAFD024863}" presName="hierChild5" presStyleCnt="0"/>
      <dgm:spPr/>
    </dgm:pt>
    <dgm:pt modelId="{216036D4-489B-4856-9F78-8ACB4EF3E51C}" type="pres">
      <dgm:prSet presAssocID="{A17F1881-EFD8-4432-BC86-67AB125E4822}" presName="hierChild3" presStyleCnt="0"/>
      <dgm:spPr/>
    </dgm:pt>
  </dgm:ptLst>
  <dgm:cxnLst>
    <dgm:cxn modelId="{02FD1B29-A0DB-43BA-88BE-86EC96F54072}" type="presOf" srcId="{0355F504-C031-46BC-98BE-A03535C36511}" destId="{1B07052E-D02E-4150-9E27-2576263984EF}" srcOrd="1" destOrd="0" presId="urn:microsoft.com/office/officeart/2005/8/layout/orgChart1"/>
    <dgm:cxn modelId="{179BAA29-262D-408F-961B-FA7880258F0B}" type="presOf" srcId="{7E4B0B44-B3C5-45ED-9290-2F664C5D3C37}" destId="{0F331E41-8977-4CCE-B1E6-D08A811A7E17}" srcOrd="0" destOrd="0" presId="urn:microsoft.com/office/officeart/2005/8/layout/orgChart1"/>
    <dgm:cxn modelId="{30632B5D-34E7-4FD5-BD91-45FD925E0061}" type="presOf" srcId="{EB4FDDDD-AA32-446B-977E-3BB53343F5BF}" destId="{A3AA451A-2457-43EE-814C-983344FF02C5}" srcOrd="0" destOrd="0" presId="urn:microsoft.com/office/officeart/2005/8/layout/orgChart1"/>
    <dgm:cxn modelId="{A7EE135E-244C-49A2-8104-DF783375C5EA}" type="presOf" srcId="{3A351B16-2B30-4371-8D17-CAF41429F6C9}" destId="{76B07A21-7618-4822-A32C-179F44A0479A}" srcOrd="0" destOrd="0" presId="urn:microsoft.com/office/officeart/2005/8/layout/orgChart1"/>
    <dgm:cxn modelId="{071B4747-9E35-4973-B186-B3A5E7BD48A0}" srcId="{EB4FDDDD-AA32-446B-977E-3BB53343F5BF}" destId="{A17F1881-EFD8-4432-BC86-67AB125E4822}" srcOrd="0" destOrd="0" parTransId="{4AE570E2-4E0B-492D-A2A7-B5F2906EB5CB}" sibTransId="{7ECF4650-6312-48C0-9236-567B6DCFEF8C}"/>
    <dgm:cxn modelId="{9D7B4280-B47E-4BFD-871E-9F6B9FED9DD5}" type="presOf" srcId="{7B78D54D-4F6E-402B-B4F0-0C3D7F02D432}" destId="{51C20525-BFAE-4563-9CA4-7CB90C043AB5}" srcOrd="0" destOrd="0" presId="urn:microsoft.com/office/officeart/2005/8/layout/orgChart1"/>
    <dgm:cxn modelId="{B34B7E8C-DB24-4946-8A4F-228BC67FE393}" type="presOf" srcId="{80664D8D-970F-4F1D-A6B9-2EBAFD024863}" destId="{B70C915B-BC07-49A0-A668-C33D3D0BD8AF}" srcOrd="0" destOrd="0" presId="urn:microsoft.com/office/officeart/2005/8/layout/orgChart1"/>
    <dgm:cxn modelId="{55D99B95-0F29-497B-B42E-9910A5906E78}" type="presOf" srcId="{6BB82584-AF3E-4E24-AD91-063A06EFF4F1}" destId="{2A3A7E2A-1712-4F89-A7AD-4BA70B3D0E00}" srcOrd="0" destOrd="0" presId="urn:microsoft.com/office/officeart/2005/8/layout/orgChart1"/>
    <dgm:cxn modelId="{3589CF9A-AC68-490E-81B0-4A5CCCE8AE31}" type="presOf" srcId="{6BB82584-AF3E-4E24-AD91-063A06EFF4F1}" destId="{2BD61C63-8C6A-44A9-BABC-D9A049CDDF98}" srcOrd="1" destOrd="0" presId="urn:microsoft.com/office/officeart/2005/8/layout/orgChart1"/>
    <dgm:cxn modelId="{A333D69B-504A-4203-BA0A-127E4D23ABBA}" type="presOf" srcId="{0355F504-C031-46BC-98BE-A03535C36511}" destId="{73C62C70-C4A5-44E2-A66D-80D0F7F1D008}" srcOrd="0" destOrd="0" presId="urn:microsoft.com/office/officeart/2005/8/layout/orgChart1"/>
    <dgm:cxn modelId="{D7AF4EA2-A25E-4ADA-9BBC-700FA14CADD9}" type="presOf" srcId="{A17F1881-EFD8-4432-BC86-67AB125E4822}" destId="{0EFBDADE-BF34-4059-B7A5-16DA0FB7404D}" srcOrd="1" destOrd="0" presId="urn:microsoft.com/office/officeart/2005/8/layout/orgChart1"/>
    <dgm:cxn modelId="{596DFCA6-3960-4BE1-93AB-75DA81F42081}" type="presOf" srcId="{A17F1881-EFD8-4432-BC86-67AB125E4822}" destId="{D83F67D1-9DAF-4686-9EFD-D5894C9330EE}" srcOrd="0" destOrd="0" presId="urn:microsoft.com/office/officeart/2005/8/layout/orgChart1"/>
    <dgm:cxn modelId="{416C9AAB-469A-43E8-8AB4-5069B0E84EA9}" type="presOf" srcId="{80664D8D-970F-4F1D-A6B9-2EBAFD024863}" destId="{5DC61CF8-0F6C-4A14-8407-F67B2DF62072}" srcOrd="1" destOrd="0" presId="urn:microsoft.com/office/officeart/2005/8/layout/orgChart1"/>
    <dgm:cxn modelId="{2A53F7B7-0F7D-447D-911C-22D32E65926F}" srcId="{A17F1881-EFD8-4432-BC86-67AB125E4822}" destId="{80664D8D-970F-4F1D-A6B9-2EBAFD024863}" srcOrd="2" destOrd="0" parTransId="{7B78D54D-4F6E-402B-B4F0-0C3D7F02D432}" sibTransId="{C0E54C39-9240-4D66-9729-AF87EDF45695}"/>
    <dgm:cxn modelId="{F3EABFD1-B740-4902-A310-E822B6198775}" srcId="{A17F1881-EFD8-4432-BC86-67AB125E4822}" destId="{6BB82584-AF3E-4E24-AD91-063A06EFF4F1}" srcOrd="0" destOrd="0" parTransId="{3A351B16-2B30-4371-8D17-CAF41429F6C9}" sibTransId="{14B13018-E3BB-45CB-A067-2F0123BF08DD}"/>
    <dgm:cxn modelId="{B0058BE9-3E65-4F15-95ED-48254219716F}" srcId="{A17F1881-EFD8-4432-BC86-67AB125E4822}" destId="{0355F504-C031-46BC-98BE-A03535C36511}" srcOrd="1" destOrd="0" parTransId="{7E4B0B44-B3C5-45ED-9290-2F664C5D3C37}" sibTransId="{278DAE66-14F7-49A7-9362-9DBFC5D264F4}"/>
    <dgm:cxn modelId="{DCE762F3-2F6C-4A2C-8CDE-3117CEB2E380}" type="presParOf" srcId="{A3AA451A-2457-43EE-814C-983344FF02C5}" destId="{82406A30-8274-4B38-86B1-10DA356D9977}" srcOrd="0" destOrd="0" presId="urn:microsoft.com/office/officeart/2005/8/layout/orgChart1"/>
    <dgm:cxn modelId="{52CAE60E-74B0-4A2A-B0F0-9A3F7CABC45D}" type="presParOf" srcId="{82406A30-8274-4B38-86B1-10DA356D9977}" destId="{15B30117-33A6-4EA6-B209-CC238D4143DE}" srcOrd="0" destOrd="0" presId="urn:microsoft.com/office/officeart/2005/8/layout/orgChart1"/>
    <dgm:cxn modelId="{FFCEC5C6-8985-4BB2-905C-1D2C685BEE24}" type="presParOf" srcId="{15B30117-33A6-4EA6-B209-CC238D4143DE}" destId="{D83F67D1-9DAF-4686-9EFD-D5894C9330EE}" srcOrd="0" destOrd="0" presId="urn:microsoft.com/office/officeart/2005/8/layout/orgChart1"/>
    <dgm:cxn modelId="{A337342F-B118-4EEB-BC5C-C66BA365CAEA}" type="presParOf" srcId="{15B30117-33A6-4EA6-B209-CC238D4143DE}" destId="{0EFBDADE-BF34-4059-B7A5-16DA0FB7404D}" srcOrd="1" destOrd="0" presId="urn:microsoft.com/office/officeart/2005/8/layout/orgChart1"/>
    <dgm:cxn modelId="{E20F5E41-14EB-4439-9BF7-18FE4121E0E2}" type="presParOf" srcId="{82406A30-8274-4B38-86B1-10DA356D9977}" destId="{1C4C8F83-56B5-4018-A87F-6A5D5F0FF3F0}" srcOrd="1" destOrd="0" presId="urn:microsoft.com/office/officeart/2005/8/layout/orgChart1"/>
    <dgm:cxn modelId="{0FAA66A3-4C52-4305-9150-D282504A183F}" type="presParOf" srcId="{1C4C8F83-56B5-4018-A87F-6A5D5F0FF3F0}" destId="{76B07A21-7618-4822-A32C-179F44A0479A}" srcOrd="0" destOrd="0" presId="urn:microsoft.com/office/officeart/2005/8/layout/orgChart1"/>
    <dgm:cxn modelId="{6BB35DBB-B6AB-4AD3-8C97-651ABA14FB1C}" type="presParOf" srcId="{1C4C8F83-56B5-4018-A87F-6A5D5F0FF3F0}" destId="{B12B18D3-04D8-415E-A8EE-8E08BAE85CD4}" srcOrd="1" destOrd="0" presId="urn:microsoft.com/office/officeart/2005/8/layout/orgChart1"/>
    <dgm:cxn modelId="{AAB3A11A-9CE8-46C9-9D93-08A02E0110DC}" type="presParOf" srcId="{B12B18D3-04D8-415E-A8EE-8E08BAE85CD4}" destId="{EF610B99-E426-4D67-92F1-09E971C16821}" srcOrd="0" destOrd="0" presId="urn:microsoft.com/office/officeart/2005/8/layout/orgChart1"/>
    <dgm:cxn modelId="{50B0B418-DB28-49C2-8168-53FA6F18D0D0}" type="presParOf" srcId="{EF610B99-E426-4D67-92F1-09E971C16821}" destId="{2A3A7E2A-1712-4F89-A7AD-4BA70B3D0E00}" srcOrd="0" destOrd="0" presId="urn:microsoft.com/office/officeart/2005/8/layout/orgChart1"/>
    <dgm:cxn modelId="{4A1FD18E-CDDC-4A3E-B342-A7E171B33035}" type="presParOf" srcId="{EF610B99-E426-4D67-92F1-09E971C16821}" destId="{2BD61C63-8C6A-44A9-BABC-D9A049CDDF98}" srcOrd="1" destOrd="0" presId="urn:microsoft.com/office/officeart/2005/8/layout/orgChart1"/>
    <dgm:cxn modelId="{37D380A8-E906-484B-A924-FC7E2698AFB2}" type="presParOf" srcId="{B12B18D3-04D8-415E-A8EE-8E08BAE85CD4}" destId="{B39BEFD9-3A3D-4815-BA32-ECEC4905286E}" srcOrd="1" destOrd="0" presId="urn:microsoft.com/office/officeart/2005/8/layout/orgChart1"/>
    <dgm:cxn modelId="{642A645B-3B46-4259-B9FF-C90A0180B933}" type="presParOf" srcId="{B12B18D3-04D8-415E-A8EE-8E08BAE85CD4}" destId="{AA50E91F-FC2C-436E-877A-DD7AC887CB6D}" srcOrd="2" destOrd="0" presId="urn:microsoft.com/office/officeart/2005/8/layout/orgChart1"/>
    <dgm:cxn modelId="{8F861FE3-EAA4-44F5-AEDD-BBAE25D3C224}" type="presParOf" srcId="{1C4C8F83-56B5-4018-A87F-6A5D5F0FF3F0}" destId="{0F331E41-8977-4CCE-B1E6-D08A811A7E17}" srcOrd="2" destOrd="0" presId="urn:microsoft.com/office/officeart/2005/8/layout/orgChart1"/>
    <dgm:cxn modelId="{542ACFB3-CC13-4506-9EE8-855764EB3E6A}" type="presParOf" srcId="{1C4C8F83-56B5-4018-A87F-6A5D5F0FF3F0}" destId="{FB8C457D-2E3D-4B52-B25D-B43C2D72C9B4}" srcOrd="3" destOrd="0" presId="urn:microsoft.com/office/officeart/2005/8/layout/orgChart1"/>
    <dgm:cxn modelId="{03F4CD26-0A07-4305-B0F1-CB6C98BBAF4E}" type="presParOf" srcId="{FB8C457D-2E3D-4B52-B25D-B43C2D72C9B4}" destId="{A986ABC1-30AD-4B37-8C4E-659AA872644A}" srcOrd="0" destOrd="0" presId="urn:microsoft.com/office/officeart/2005/8/layout/orgChart1"/>
    <dgm:cxn modelId="{8FF251BF-51EB-467A-8CB7-94811C705450}" type="presParOf" srcId="{A986ABC1-30AD-4B37-8C4E-659AA872644A}" destId="{73C62C70-C4A5-44E2-A66D-80D0F7F1D008}" srcOrd="0" destOrd="0" presId="urn:microsoft.com/office/officeart/2005/8/layout/orgChart1"/>
    <dgm:cxn modelId="{D3F06863-63CE-491C-9044-705D2A8D6DC6}" type="presParOf" srcId="{A986ABC1-30AD-4B37-8C4E-659AA872644A}" destId="{1B07052E-D02E-4150-9E27-2576263984EF}" srcOrd="1" destOrd="0" presId="urn:microsoft.com/office/officeart/2005/8/layout/orgChart1"/>
    <dgm:cxn modelId="{82368E4C-CDBA-4629-9AAD-6F1169E0A843}" type="presParOf" srcId="{FB8C457D-2E3D-4B52-B25D-B43C2D72C9B4}" destId="{9F2821BD-3A0C-4F80-B222-DFB4D10950CD}" srcOrd="1" destOrd="0" presId="urn:microsoft.com/office/officeart/2005/8/layout/orgChart1"/>
    <dgm:cxn modelId="{8120F726-8EDB-4D5D-82ED-C9F583926C47}" type="presParOf" srcId="{FB8C457D-2E3D-4B52-B25D-B43C2D72C9B4}" destId="{B237B1B1-8830-44DE-B721-D904A6FE1A90}" srcOrd="2" destOrd="0" presId="urn:microsoft.com/office/officeart/2005/8/layout/orgChart1"/>
    <dgm:cxn modelId="{1BB21F07-D2FA-425E-94FC-F9249E14EFDC}" type="presParOf" srcId="{1C4C8F83-56B5-4018-A87F-6A5D5F0FF3F0}" destId="{51C20525-BFAE-4563-9CA4-7CB90C043AB5}" srcOrd="4" destOrd="0" presId="urn:microsoft.com/office/officeart/2005/8/layout/orgChart1"/>
    <dgm:cxn modelId="{5207E7F9-6C26-40B5-A3CD-E2702630378B}" type="presParOf" srcId="{1C4C8F83-56B5-4018-A87F-6A5D5F0FF3F0}" destId="{626A7D08-1AF4-4CB1-A9CC-4CAE81C0DAB2}" srcOrd="5" destOrd="0" presId="urn:microsoft.com/office/officeart/2005/8/layout/orgChart1"/>
    <dgm:cxn modelId="{AC5D97F0-EFD7-4A8A-9D28-6F14C1B9AC28}" type="presParOf" srcId="{626A7D08-1AF4-4CB1-A9CC-4CAE81C0DAB2}" destId="{409733A6-3E08-4748-ACD5-57D540C1E8CA}" srcOrd="0" destOrd="0" presId="urn:microsoft.com/office/officeart/2005/8/layout/orgChart1"/>
    <dgm:cxn modelId="{73486316-C45D-4831-928B-8D08FBBE8E24}" type="presParOf" srcId="{409733A6-3E08-4748-ACD5-57D540C1E8CA}" destId="{B70C915B-BC07-49A0-A668-C33D3D0BD8AF}" srcOrd="0" destOrd="0" presId="urn:microsoft.com/office/officeart/2005/8/layout/orgChart1"/>
    <dgm:cxn modelId="{40A74BC6-8AAF-4D5D-8FFB-651DEABC09C1}" type="presParOf" srcId="{409733A6-3E08-4748-ACD5-57D540C1E8CA}" destId="{5DC61CF8-0F6C-4A14-8407-F67B2DF62072}" srcOrd="1" destOrd="0" presId="urn:microsoft.com/office/officeart/2005/8/layout/orgChart1"/>
    <dgm:cxn modelId="{6C46F1DA-7F3C-4C75-8FE4-D7951B9B522E}" type="presParOf" srcId="{626A7D08-1AF4-4CB1-A9CC-4CAE81C0DAB2}" destId="{CCC8E640-FA33-4D3A-A994-D5E8FA6FE3F8}" srcOrd="1" destOrd="0" presId="urn:microsoft.com/office/officeart/2005/8/layout/orgChart1"/>
    <dgm:cxn modelId="{650F4AAD-1553-4A73-B970-8668384DACAB}" type="presParOf" srcId="{626A7D08-1AF4-4CB1-A9CC-4CAE81C0DAB2}" destId="{39DE62A7-D027-4FDB-80CC-8B84AA7EABF8}" srcOrd="2" destOrd="0" presId="urn:microsoft.com/office/officeart/2005/8/layout/orgChart1"/>
    <dgm:cxn modelId="{E9CB080E-F53E-48D1-BDDF-A047893E574E}" type="presParOf" srcId="{82406A30-8274-4B38-86B1-10DA356D9977}" destId="{216036D4-489B-4856-9F78-8ACB4EF3E51C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F91D8051-3053-4235-9F4A-F8AB756F6BE2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9CFB1EB-8FE4-4F86-B028-AD9E68AEDC30}">
      <dgm:prSet phldrT="[Текст]" custT="1"/>
      <dgm:spPr/>
      <dgm:t>
        <a:bodyPr/>
        <a:lstStyle/>
        <a:p>
          <a:r>
            <a:rPr lang="ru-RU" sz="1400" b="1" baseline="0" dirty="0">
              <a:solidFill>
                <a:srgbClr val="3333CC"/>
              </a:solidFill>
              <a:latin typeface="Times New Roman" pitchFamily="18" charset="0"/>
              <a:cs typeface="Times New Roman" pitchFamily="18" charset="0"/>
            </a:rPr>
            <a:t>Функционирование представительного органа </a:t>
          </a:r>
        </a:p>
        <a:p>
          <a:r>
            <a:rPr lang="ru-RU" sz="1400" b="1" baseline="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rPr>
            <a:t>(исполнено 94,6% от плана 1 495 т.р.)</a:t>
          </a:r>
          <a:endParaRPr lang="ru-RU" sz="1400" b="1" dirty="0">
            <a:solidFill>
              <a:srgbClr val="7030A0"/>
            </a:solidFill>
          </a:endParaRPr>
        </a:p>
      </dgm:t>
    </dgm:pt>
    <dgm:pt modelId="{880BC57A-259B-4B0F-BBD3-7DA78F2BFA0E}" type="parTrans" cxnId="{56CED75E-2F17-4013-B92F-A1CF5EA89FF1}">
      <dgm:prSet/>
      <dgm:spPr/>
      <dgm:t>
        <a:bodyPr/>
        <a:lstStyle/>
        <a:p>
          <a:endParaRPr lang="ru-RU"/>
        </a:p>
      </dgm:t>
    </dgm:pt>
    <dgm:pt modelId="{2ACF6A4D-DBA5-426E-A29C-7431ACD92F73}" type="sibTrans" cxnId="{56CED75E-2F17-4013-B92F-A1CF5EA89FF1}">
      <dgm:prSet/>
      <dgm:spPr/>
      <dgm:t>
        <a:bodyPr/>
        <a:lstStyle/>
        <a:p>
          <a:endParaRPr lang="ru-RU"/>
        </a:p>
      </dgm:t>
    </dgm:pt>
    <dgm:pt modelId="{BE8620E4-2A76-4769-AF0E-99B9AA4029BC}">
      <dgm:prSet phldrT="[Текст]" custT="1"/>
      <dgm:spPr/>
      <dgm:t>
        <a:bodyPr/>
        <a:lstStyle/>
        <a:p>
          <a:r>
            <a:rPr lang="ru-RU" sz="1400" b="1" baseline="0" dirty="0">
              <a:solidFill>
                <a:srgbClr val="3333CC"/>
              </a:solidFill>
              <a:latin typeface="Times New Roman" pitchFamily="18" charset="0"/>
              <a:cs typeface="Times New Roman" pitchFamily="18" charset="0"/>
            </a:rPr>
            <a:t>Обеспечение деятельности ревизионной комиссии </a:t>
          </a:r>
        </a:p>
        <a:p>
          <a:r>
            <a:rPr lang="ru-RU" sz="1400" b="1" baseline="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rPr>
            <a:t>(исполнено 93,3% от плана 1 215 т.р.)</a:t>
          </a:r>
          <a:endParaRPr lang="ru-RU" sz="1400" b="1" dirty="0">
            <a:solidFill>
              <a:srgbClr val="7030A0"/>
            </a:solidFill>
          </a:endParaRPr>
        </a:p>
      </dgm:t>
    </dgm:pt>
    <dgm:pt modelId="{369BEDE1-A7E6-41D5-9E09-F0EB78C33C9E}" type="parTrans" cxnId="{5348F3A4-C15B-4661-A856-E79FE6E235C0}">
      <dgm:prSet/>
      <dgm:spPr/>
      <dgm:t>
        <a:bodyPr/>
        <a:lstStyle/>
        <a:p>
          <a:endParaRPr lang="ru-RU"/>
        </a:p>
      </dgm:t>
    </dgm:pt>
    <dgm:pt modelId="{E1E7A3F7-8621-4841-A183-C77AA3173B85}" type="sibTrans" cxnId="{5348F3A4-C15B-4661-A856-E79FE6E235C0}">
      <dgm:prSet/>
      <dgm:spPr/>
      <dgm:t>
        <a:bodyPr/>
        <a:lstStyle/>
        <a:p>
          <a:endParaRPr lang="ru-RU"/>
        </a:p>
      </dgm:t>
    </dgm:pt>
    <dgm:pt modelId="{46FCC1C5-CCA5-4A18-A604-C3A61F47D7E0}">
      <dgm:prSet phldrT="[Текст]"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ru-RU" sz="1400" b="1" baseline="0" dirty="0">
              <a:solidFill>
                <a:srgbClr val="3333CC"/>
              </a:solidFill>
              <a:latin typeface="Times New Roman" pitchFamily="18" charset="0"/>
              <a:cs typeface="Times New Roman" pitchFamily="18" charset="0"/>
            </a:rPr>
            <a:t>Межбюджетные трансферты из бюджета поселения МО Слюдянский район 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ru-RU" sz="1400" b="1" baseline="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rPr>
            <a:t>(исполнено 100%)</a:t>
          </a:r>
          <a:endParaRPr lang="ru-RU" sz="1400" b="1" dirty="0">
            <a:solidFill>
              <a:srgbClr val="7030A0"/>
            </a:solidFill>
          </a:endParaRPr>
        </a:p>
      </dgm:t>
    </dgm:pt>
    <dgm:pt modelId="{4EBB72B8-5319-410B-BEB7-4E9C6EBA2A71}" type="parTrans" cxnId="{CCD72683-2ED1-4B26-8D94-9968126DD899}">
      <dgm:prSet/>
      <dgm:spPr/>
      <dgm:t>
        <a:bodyPr/>
        <a:lstStyle/>
        <a:p>
          <a:endParaRPr lang="ru-RU"/>
        </a:p>
      </dgm:t>
    </dgm:pt>
    <dgm:pt modelId="{619A06E4-6001-42DA-8AF7-EB3CB7D9D512}" type="sibTrans" cxnId="{CCD72683-2ED1-4B26-8D94-9968126DD899}">
      <dgm:prSet/>
      <dgm:spPr/>
      <dgm:t>
        <a:bodyPr/>
        <a:lstStyle/>
        <a:p>
          <a:endParaRPr lang="ru-RU"/>
        </a:p>
      </dgm:t>
    </dgm:pt>
    <dgm:pt modelId="{B6305FC6-CFC9-4904-B5AE-AD3C9294F087}">
      <dgm:prSet phldrT="[Текст]" custT="1"/>
      <dgm:spPr/>
      <dgm:t>
        <a:bodyPr/>
        <a:lstStyle/>
        <a:p>
          <a:r>
            <a:rPr lang="ru-RU" sz="1400" b="1" baseline="0" dirty="0">
              <a:solidFill>
                <a:srgbClr val="0033CC"/>
              </a:solidFill>
              <a:latin typeface="Times New Roman" pitchFamily="18" charset="0"/>
              <a:cs typeface="Times New Roman" pitchFamily="18" charset="0"/>
            </a:rPr>
            <a:t>Резервный</a:t>
          </a:r>
          <a:r>
            <a:rPr lang="ru-RU" sz="1400" b="1" baseline="0" dirty="0">
              <a:solidFill>
                <a:srgbClr val="3333CC"/>
              </a:solidFill>
              <a:latin typeface="Times New Roman" pitchFamily="18" charset="0"/>
              <a:cs typeface="Times New Roman" pitchFamily="18" charset="0"/>
            </a:rPr>
            <a:t> фонд</a:t>
          </a:r>
        </a:p>
        <a:p>
          <a:r>
            <a:rPr lang="ru-RU" sz="14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rPr>
            <a:t>(не исполнено от плана 200 т.р.)</a:t>
          </a:r>
        </a:p>
      </dgm:t>
    </dgm:pt>
    <dgm:pt modelId="{A97F92FC-B337-4F28-BA7E-7C5C2E122A65}" type="parTrans" cxnId="{87566199-29C9-4F3F-8912-8BE8E05BE758}">
      <dgm:prSet/>
      <dgm:spPr/>
      <dgm:t>
        <a:bodyPr/>
        <a:lstStyle/>
        <a:p>
          <a:endParaRPr lang="ru-RU"/>
        </a:p>
      </dgm:t>
    </dgm:pt>
    <dgm:pt modelId="{8597C607-36D3-4197-808B-9C7D724AD174}" type="sibTrans" cxnId="{87566199-29C9-4F3F-8912-8BE8E05BE758}">
      <dgm:prSet/>
      <dgm:spPr/>
      <dgm:t>
        <a:bodyPr/>
        <a:lstStyle/>
        <a:p>
          <a:endParaRPr lang="ru-RU"/>
        </a:p>
      </dgm:t>
    </dgm:pt>
    <dgm:pt modelId="{B200950A-6FA1-4179-A9C6-07B3BCBD7B5F}" type="pres">
      <dgm:prSet presAssocID="{F91D8051-3053-4235-9F4A-F8AB756F6BE2}" presName="Name0" presStyleCnt="0">
        <dgm:presLayoutVars>
          <dgm:chMax val="7"/>
          <dgm:chPref val="7"/>
          <dgm:dir/>
        </dgm:presLayoutVars>
      </dgm:prSet>
      <dgm:spPr/>
    </dgm:pt>
    <dgm:pt modelId="{D6A404C1-289E-4A32-97EF-4DE322F7C798}" type="pres">
      <dgm:prSet presAssocID="{F91D8051-3053-4235-9F4A-F8AB756F6BE2}" presName="Name1" presStyleCnt="0"/>
      <dgm:spPr/>
    </dgm:pt>
    <dgm:pt modelId="{FE5C63C2-3A00-425F-9691-A1B9A9CA834C}" type="pres">
      <dgm:prSet presAssocID="{F91D8051-3053-4235-9F4A-F8AB756F6BE2}" presName="cycle" presStyleCnt="0"/>
      <dgm:spPr/>
    </dgm:pt>
    <dgm:pt modelId="{074104C5-448A-44CC-9C70-805F54C0FE3E}" type="pres">
      <dgm:prSet presAssocID="{F91D8051-3053-4235-9F4A-F8AB756F6BE2}" presName="srcNode" presStyleLbl="node1" presStyleIdx="0" presStyleCnt="4"/>
      <dgm:spPr/>
    </dgm:pt>
    <dgm:pt modelId="{8EB073C2-C8DD-49DB-A324-F371ED26F70E}" type="pres">
      <dgm:prSet presAssocID="{F91D8051-3053-4235-9F4A-F8AB756F6BE2}" presName="conn" presStyleLbl="parChTrans1D2" presStyleIdx="0" presStyleCnt="1"/>
      <dgm:spPr/>
    </dgm:pt>
    <dgm:pt modelId="{9BB7189D-FF2E-4C33-BD9C-8293443F285E}" type="pres">
      <dgm:prSet presAssocID="{F91D8051-3053-4235-9F4A-F8AB756F6BE2}" presName="extraNode" presStyleLbl="node1" presStyleIdx="0" presStyleCnt="4"/>
      <dgm:spPr/>
    </dgm:pt>
    <dgm:pt modelId="{99265D54-D029-4F93-A29E-C7EC4ADE539F}" type="pres">
      <dgm:prSet presAssocID="{F91D8051-3053-4235-9F4A-F8AB756F6BE2}" presName="dstNode" presStyleLbl="node1" presStyleIdx="0" presStyleCnt="4"/>
      <dgm:spPr/>
    </dgm:pt>
    <dgm:pt modelId="{F08FC7DE-8860-4C47-A29B-3CB1EAC24C4A}" type="pres">
      <dgm:prSet presAssocID="{49CFB1EB-8FE4-4F86-B028-AD9E68AEDC30}" presName="text_1" presStyleLbl="node1" presStyleIdx="0" presStyleCnt="4" custLinFactNeighborX="-444" custLinFactNeighborY="-782">
        <dgm:presLayoutVars>
          <dgm:bulletEnabled val="1"/>
        </dgm:presLayoutVars>
      </dgm:prSet>
      <dgm:spPr/>
    </dgm:pt>
    <dgm:pt modelId="{E27BA9B8-9A60-4B78-A778-74E43DB42706}" type="pres">
      <dgm:prSet presAssocID="{49CFB1EB-8FE4-4F86-B028-AD9E68AEDC30}" presName="accent_1" presStyleCnt="0"/>
      <dgm:spPr/>
    </dgm:pt>
    <dgm:pt modelId="{F1132A9A-7072-4218-A5AF-D78A9F09BF07}" type="pres">
      <dgm:prSet presAssocID="{49CFB1EB-8FE4-4F86-B028-AD9E68AEDC30}" presName="accentRepeatNode" presStyleLbl="solidFgAcc1" presStyleIdx="0" presStyleCnt="4"/>
      <dgm:spPr>
        <a:solidFill>
          <a:srgbClr val="FFC000"/>
        </a:solidFill>
      </dgm:spPr>
    </dgm:pt>
    <dgm:pt modelId="{1E1026A0-016A-411E-B3F4-BF3105C89BA0}" type="pres">
      <dgm:prSet presAssocID="{BE8620E4-2A76-4769-AF0E-99B9AA4029BC}" presName="text_2" presStyleLbl="node1" presStyleIdx="1" presStyleCnt="4" custLinFactNeighborX="-470" custLinFactNeighborY="-782">
        <dgm:presLayoutVars>
          <dgm:bulletEnabled val="1"/>
        </dgm:presLayoutVars>
      </dgm:prSet>
      <dgm:spPr/>
    </dgm:pt>
    <dgm:pt modelId="{8DCA2892-80F2-469E-8790-4897F8E89325}" type="pres">
      <dgm:prSet presAssocID="{BE8620E4-2A76-4769-AF0E-99B9AA4029BC}" presName="accent_2" presStyleCnt="0"/>
      <dgm:spPr/>
    </dgm:pt>
    <dgm:pt modelId="{05CBCF67-DFC7-4525-8B49-41DE3F44112E}" type="pres">
      <dgm:prSet presAssocID="{BE8620E4-2A76-4769-AF0E-99B9AA4029BC}" presName="accentRepeatNode" presStyleLbl="solidFgAcc1" presStyleIdx="1" presStyleCnt="4"/>
      <dgm:spPr>
        <a:solidFill>
          <a:srgbClr val="FFC000"/>
        </a:solidFill>
      </dgm:spPr>
    </dgm:pt>
    <dgm:pt modelId="{3D12DFE4-61DA-46E7-B6F1-997513B34488}" type="pres">
      <dgm:prSet presAssocID="{B6305FC6-CFC9-4904-B5AE-AD3C9294F087}" presName="text_3" presStyleLbl="node1" presStyleIdx="2" presStyleCnt="4">
        <dgm:presLayoutVars>
          <dgm:bulletEnabled val="1"/>
        </dgm:presLayoutVars>
      </dgm:prSet>
      <dgm:spPr/>
    </dgm:pt>
    <dgm:pt modelId="{AA4B7444-BCAD-4E14-BEEA-8E6472531C69}" type="pres">
      <dgm:prSet presAssocID="{B6305FC6-CFC9-4904-B5AE-AD3C9294F087}" presName="accent_3" presStyleCnt="0"/>
      <dgm:spPr/>
    </dgm:pt>
    <dgm:pt modelId="{5B629A65-E9CD-4584-BD3A-38A6A2DDC436}" type="pres">
      <dgm:prSet presAssocID="{B6305FC6-CFC9-4904-B5AE-AD3C9294F087}" presName="accentRepeatNode" presStyleLbl="solidFgAcc1" presStyleIdx="2" presStyleCnt="4" custLinFactNeighborX="150" custLinFactNeighborY="-3942"/>
      <dgm:spPr>
        <a:solidFill>
          <a:srgbClr val="FFC000"/>
        </a:solidFill>
      </dgm:spPr>
    </dgm:pt>
    <dgm:pt modelId="{50E122F7-96F3-4F8D-914D-AB36092146A2}" type="pres">
      <dgm:prSet presAssocID="{46FCC1C5-CCA5-4A18-A604-C3A61F47D7E0}" presName="text_4" presStyleLbl="node1" presStyleIdx="3" presStyleCnt="4">
        <dgm:presLayoutVars>
          <dgm:bulletEnabled val="1"/>
        </dgm:presLayoutVars>
      </dgm:prSet>
      <dgm:spPr/>
    </dgm:pt>
    <dgm:pt modelId="{3E8AE1D0-058E-4DC8-B4CB-FE63C13E6FA7}" type="pres">
      <dgm:prSet presAssocID="{46FCC1C5-CCA5-4A18-A604-C3A61F47D7E0}" presName="accent_4" presStyleCnt="0"/>
      <dgm:spPr/>
    </dgm:pt>
    <dgm:pt modelId="{A4AA0586-5410-4944-BA61-0256A016A6F9}" type="pres">
      <dgm:prSet presAssocID="{46FCC1C5-CCA5-4A18-A604-C3A61F47D7E0}" presName="accentRepeatNode" presStyleLbl="solidFgAcc1" presStyleIdx="3" presStyleCnt="4"/>
      <dgm:spPr>
        <a:solidFill>
          <a:srgbClr val="FFC000"/>
        </a:solidFill>
      </dgm:spPr>
    </dgm:pt>
  </dgm:ptLst>
  <dgm:cxnLst>
    <dgm:cxn modelId="{2D7D591B-BCCF-4264-9C31-276F25036200}" type="presOf" srcId="{B6305FC6-CFC9-4904-B5AE-AD3C9294F087}" destId="{3D12DFE4-61DA-46E7-B6F1-997513B34488}" srcOrd="0" destOrd="0" presId="urn:microsoft.com/office/officeart/2008/layout/VerticalCurvedList"/>
    <dgm:cxn modelId="{56CED75E-2F17-4013-B92F-A1CF5EA89FF1}" srcId="{F91D8051-3053-4235-9F4A-F8AB756F6BE2}" destId="{49CFB1EB-8FE4-4F86-B028-AD9E68AEDC30}" srcOrd="0" destOrd="0" parTransId="{880BC57A-259B-4B0F-BBD3-7DA78F2BFA0E}" sibTransId="{2ACF6A4D-DBA5-426E-A29C-7431ACD92F73}"/>
    <dgm:cxn modelId="{EB6BB361-B68C-4F36-ACF4-E5439C460821}" type="presOf" srcId="{BE8620E4-2A76-4769-AF0E-99B9AA4029BC}" destId="{1E1026A0-016A-411E-B3F4-BF3105C89BA0}" srcOrd="0" destOrd="0" presId="urn:microsoft.com/office/officeart/2008/layout/VerticalCurvedList"/>
    <dgm:cxn modelId="{34B0AF66-6AA3-4BA6-AE5D-ABF076975123}" type="presOf" srcId="{46FCC1C5-CCA5-4A18-A604-C3A61F47D7E0}" destId="{50E122F7-96F3-4F8D-914D-AB36092146A2}" srcOrd="0" destOrd="0" presId="urn:microsoft.com/office/officeart/2008/layout/VerticalCurvedList"/>
    <dgm:cxn modelId="{968F7771-BBF3-404E-BB70-37C40A4AE5FA}" type="presOf" srcId="{2ACF6A4D-DBA5-426E-A29C-7431ACD92F73}" destId="{8EB073C2-C8DD-49DB-A324-F371ED26F70E}" srcOrd="0" destOrd="0" presId="urn:microsoft.com/office/officeart/2008/layout/VerticalCurvedList"/>
    <dgm:cxn modelId="{CCD72683-2ED1-4B26-8D94-9968126DD899}" srcId="{F91D8051-3053-4235-9F4A-F8AB756F6BE2}" destId="{46FCC1C5-CCA5-4A18-A604-C3A61F47D7E0}" srcOrd="3" destOrd="0" parTransId="{4EBB72B8-5319-410B-BEB7-4E9C6EBA2A71}" sibTransId="{619A06E4-6001-42DA-8AF7-EB3CB7D9D512}"/>
    <dgm:cxn modelId="{87566199-29C9-4F3F-8912-8BE8E05BE758}" srcId="{F91D8051-3053-4235-9F4A-F8AB756F6BE2}" destId="{B6305FC6-CFC9-4904-B5AE-AD3C9294F087}" srcOrd="2" destOrd="0" parTransId="{A97F92FC-B337-4F28-BA7E-7C5C2E122A65}" sibTransId="{8597C607-36D3-4197-808B-9C7D724AD174}"/>
    <dgm:cxn modelId="{16C5BA9B-AC29-447E-8A89-E893F686BBDB}" type="presOf" srcId="{49CFB1EB-8FE4-4F86-B028-AD9E68AEDC30}" destId="{F08FC7DE-8860-4C47-A29B-3CB1EAC24C4A}" srcOrd="0" destOrd="0" presId="urn:microsoft.com/office/officeart/2008/layout/VerticalCurvedList"/>
    <dgm:cxn modelId="{5348F3A4-C15B-4661-A856-E79FE6E235C0}" srcId="{F91D8051-3053-4235-9F4A-F8AB756F6BE2}" destId="{BE8620E4-2A76-4769-AF0E-99B9AA4029BC}" srcOrd="1" destOrd="0" parTransId="{369BEDE1-A7E6-41D5-9E09-F0EB78C33C9E}" sibTransId="{E1E7A3F7-8621-4841-A183-C77AA3173B85}"/>
    <dgm:cxn modelId="{40BC77FE-E73D-426E-839E-0F7EAF4D8187}" type="presOf" srcId="{F91D8051-3053-4235-9F4A-F8AB756F6BE2}" destId="{B200950A-6FA1-4179-A9C6-07B3BCBD7B5F}" srcOrd="0" destOrd="0" presId="urn:microsoft.com/office/officeart/2008/layout/VerticalCurvedList"/>
    <dgm:cxn modelId="{0316175B-53A8-4D09-A5DB-4BDD8B4F1DC1}" type="presParOf" srcId="{B200950A-6FA1-4179-A9C6-07B3BCBD7B5F}" destId="{D6A404C1-289E-4A32-97EF-4DE322F7C798}" srcOrd="0" destOrd="0" presId="urn:microsoft.com/office/officeart/2008/layout/VerticalCurvedList"/>
    <dgm:cxn modelId="{0B52E04B-6C3C-4338-A9C5-B8E1AB589081}" type="presParOf" srcId="{D6A404C1-289E-4A32-97EF-4DE322F7C798}" destId="{FE5C63C2-3A00-425F-9691-A1B9A9CA834C}" srcOrd="0" destOrd="0" presId="urn:microsoft.com/office/officeart/2008/layout/VerticalCurvedList"/>
    <dgm:cxn modelId="{9ADC08C3-D7E6-4B3B-822D-E9AA50C01C77}" type="presParOf" srcId="{FE5C63C2-3A00-425F-9691-A1B9A9CA834C}" destId="{074104C5-448A-44CC-9C70-805F54C0FE3E}" srcOrd="0" destOrd="0" presId="urn:microsoft.com/office/officeart/2008/layout/VerticalCurvedList"/>
    <dgm:cxn modelId="{1693624E-DC17-4EEC-8285-BAA31FFCC8D8}" type="presParOf" srcId="{FE5C63C2-3A00-425F-9691-A1B9A9CA834C}" destId="{8EB073C2-C8DD-49DB-A324-F371ED26F70E}" srcOrd="1" destOrd="0" presId="urn:microsoft.com/office/officeart/2008/layout/VerticalCurvedList"/>
    <dgm:cxn modelId="{9A83DAE1-B373-4F10-8566-E2D5F3418F18}" type="presParOf" srcId="{FE5C63C2-3A00-425F-9691-A1B9A9CA834C}" destId="{9BB7189D-FF2E-4C33-BD9C-8293443F285E}" srcOrd="2" destOrd="0" presId="urn:microsoft.com/office/officeart/2008/layout/VerticalCurvedList"/>
    <dgm:cxn modelId="{92D93F19-6E34-4B7A-BA8C-F5B7425F0CFB}" type="presParOf" srcId="{FE5C63C2-3A00-425F-9691-A1B9A9CA834C}" destId="{99265D54-D029-4F93-A29E-C7EC4ADE539F}" srcOrd="3" destOrd="0" presId="urn:microsoft.com/office/officeart/2008/layout/VerticalCurvedList"/>
    <dgm:cxn modelId="{21C6CD93-890B-4A03-8243-2337B210AEED}" type="presParOf" srcId="{D6A404C1-289E-4A32-97EF-4DE322F7C798}" destId="{F08FC7DE-8860-4C47-A29B-3CB1EAC24C4A}" srcOrd="1" destOrd="0" presId="urn:microsoft.com/office/officeart/2008/layout/VerticalCurvedList"/>
    <dgm:cxn modelId="{34DCEF0A-6ED0-40BC-993A-E87B50DDC391}" type="presParOf" srcId="{D6A404C1-289E-4A32-97EF-4DE322F7C798}" destId="{E27BA9B8-9A60-4B78-A778-74E43DB42706}" srcOrd="2" destOrd="0" presId="urn:microsoft.com/office/officeart/2008/layout/VerticalCurvedList"/>
    <dgm:cxn modelId="{4E58DE48-2A3A-4F22-941B-28D87CEB64E6}" type="presParOf" srcId="{E27BA9B8-9A60-4B78-A778-74E43DB42706}" destId="{F1132A9A-7072-4218-A5AF-D78A9F09BF07}" srcOrd="0" destOrd="0" presId="urn:microsoft.com/office/officeart/2008/layout/VerticalCurvedList"/>
    <dgm:cxn modelId="{DD6A6341-A212-483B-93BA-F8F2D7510FFC}" type="presParOf" srcId="{D6A404C1-289E-4A32-97EF-4DE322F7C798}" destId="{1E1026A0-016A-411E-B3F4-BF3105C89BA0}" srcOrd="3" destOrd="0" presId="urn:microsoft.com/office/officeart/2008/layout/VerticalCurvedList"/>
    <dgm:cxn modelId="{760316BB-B9CD-45B7-A7BC-2BF9F9AC1EDA}" type="presParOf" srcId="{D6A404C1-289E-4A32-97EF-4DE322F7C798}" destId="{8DCA2892-80F2-469E-8790-4897F8E89325}" srcOrd="4" destOrd="0" presId="urn:microsoft.com/office/officeart/2008/layout/VerticalCurvedList"/>
    <dgm:cxn modelId="{0F295AA9-1296-4AE4-8464-2ADE56B60581}" type="presParOf" srcId="{8DCA2892-80F2-469E-8790-4897F8E89325}" destId="{05CBCF67-DFC7-4525-8B49-41DE3F44112E}" srcOrd="0" destOrd="0" presId="urn:microsoft.com/office/officeart/2008/layout/VerticalCurvedList"/>
    <dgm:cxn modelId="{24BBD58D-2AA1-4AA5-B9A4-508D9277A918}" type="presParOf" srcId="{D6A404C1-289E-4A32-97EF-4DE322F7C798}" destId="{3D12DFE4-61DA-46E7-B6F1-997513B34488}" srcOrd="5" destOrd="0" presId="urn:microsoft.com/office/officeart/2008/layout/VerticalCurvedList"/>
    <dgm:cxn modelId="{884D6AD0-A887-4A53-A005-BF524E1D363B}" type="presParOf" srcId="{D6A404C1-289E-4A32-97EF-4DE322F7C798}" destId="{AA4B7444-BCAD-4E14-BEEA-8E6472531C69}" srcOrd="6" destOrd="0" presId="urn:microsoft.com/office/officeart/2008/layout/VerticalCurvedList"/>
    <dgm:cxn modelId="{4F93E4F2-8B02-44B9-9EFA-EC9E4447F3B3}" type="presParOf" srcId="{AA4B7444-BCAD-4E14-BEEA-8E6472531C69}" destId="{5B629A65-E9CD-4584-BD3A-38A6A2DDC436}" srcOrd="0" destOrd="0" presId="urn:microsoft.com/office/officeart/2008/layout/VerticalCurvedList"/>
    <dgm:cxn modelId="{C06EAB45-DB21-43BF-AF11-FBE629F4F465}" type="presParOf" srcId="{D6A404C1-289E-4A32-97EF-4DE322F7C798}" destId="{50E122F7-96F3-4F8D-914D-AB36092146A2}" srcOrd="7" destOrd="0" presId="urn:microsoft.com/office/officeart/2008/layout/VerticalCurvedList"/>
    <dgm:cxn modelId="{54341629-E82B-4E84-8BA2-317EC9F807D1}" type="presParOf" srcId="{D6A404C1-289E-4A32-97EF-4DE322F7C798}" destId="{3E8AE1D0-058E-4DC8-B4CB-FE63C13E6FA7}" srcOrd="8" destOrd="0" presId="urn:microsoft.com/office/officeart/2008/layout/VerticalCurvedList"/>
    <dgm:cxn modelId="{C8B100F2-2405-42F2-AFAD-1CAFE3CD79FD}" type="presParOf" srcId="{3E8AE1D0-058E-4DC8-B4CB-FE63C13E6FA7}" destId="{A4AA0586-5410-4944-BA61-0256A016A6F9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106724F-9FCA-4009-BE31-A474C78C4B11}" type="doc">
      <dgm:prSet loTypeId="urn:microsoft.com/office/officeart/2005/8/layout/cycle6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2713921B-E7E3-4A67-BF18-8824C21916F9}">
      <dgm:prSet phldrT="[Текст]" custT="1"/>
      <dgm:spPr>
        <a:solidFill>
          <a:srgbClr val="E4BACD"/>
        </a:solidFill>
      </dgm:spPr>
      <dgm:t>
        <a:bodyPr/>
        <a:lstStyle/>
        <a:p>
          <a:r>
            <a:rPr lang="ru-RU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Акцизы на дизельное топливо </a:t>
          </a:r>
        </a:p>
        <a:p>
          <a:r>
            <a:rPr lang="ru-RU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3 131т.р.</a:t>
          </a:r>
        </a:p>
      </dgm:t>
    </dgm:pt>
    <dgm:pt modelId="{7119F89C-CC76-461E-B3D4-71E16845FA3A}" type="parTrans" cxnId="{819942AD-61D0-42A3-A66F-8DE11B8884DC}">
      <dgm:prSet/>
      <dgm:spPr/>
      <dgm:t>
        <a:bodyPr/>
        <a:lstStyle/>
        <a:p>
          <a:endParaRPr lang="ru-RU"/>
        </a:p>
      </dgm:t>
    </dgm:pt>
    <dgm:pt modelId="{277C3188-BD67-4509-BBDE-425D928A6B78}" type="sibTrans" cxnId="{819942AD-61D0-42A3-A66F-8DE11B8884DC}">
      <dgm:prSet/>
      <dgm:spPr>
        <a:ln>
          <a:solidFill>
            <a:schemeClr val="tx1"/>
          </a:solidFill>
        </a:ln>
      </dgm:spPr>
      <dgm:t>
        <a:bodyPr/>
        <a:lstStyle/>
        <a:p>
          <a:endParaRPr lang="ru-RU"/>
        </a:p>
      </dgm:t>
    </dgm:pt>
    <dgm:pt modelId="{5CAC2C0A-2363-4AED-B452-EDB613998F34}">
      <dgm:prSet phldrT="[Текст]" custT="1"/>
      <dgm:spPr>
        <a:solidFill>
          <a:srgbClr val="E4BACD"/>
        </a:solidFill>
      </dgm:spPr>
      <dgm:t>
        <a:bodyPr/>
        <a:lstStyle/>
        <a:p>
          <a:r>
            <a:rPr lang="ru-RU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Акцизы на моторные масла </a:t>
          </a:r>
        </a:p>
        <a:p>
          <a:r>
            <a:rPr lang="ru-RU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23т.р.</a:t>
          </a:r>
        </a:p>
      </dgm:t>
    </dgm:pt>
    <dgm:pt modelId="{7C2E4978-F39B-4538-9464-0AB3826E1162}" type="parTrans" cxnId="{71EC2D22-1AC5-4A5D-9598-2F27B1803CBF}">
      <dgm:prSet/>
      <dgm:spPr/>
      <dgm:t>
        <a:bodyPr/>
        <a:lstStyle/>
        <a:p>
          <a:endParaRPr lang="ru-RU"/>
        </a:p>
      </dgm:t>
    </dgm:pt>
    <dgm:pt modelId="{5AB97D58-D82A-4C60-B2C4-DDFD5AE1C664}" type="sibTrans" cxnId="{71EC2D22-1AC5-4A5D-9598-2F27B1803CBF}">
      <dgm:prSet/>
      <dgm:spPr>
        <a:ln>
          <a:solidFill>
            <a:schemeClr val="tx1"/>
          </a:solidFill>
        </a:ln>
      </dgm:spPr>
      <dgm:t>
        <a:bodyPr/>
        <a:lstStyle/>
        <a:p>
          <a:endParaRPr lang="ru-RU"/>
        </a:p>
      </dgm:t>
    </dgm:pt>
    <dgm:pt modelId="{D1FC9EB8-41A3-4E39-BDDA-EB32245205F7}">
      <dgm:prSet phldrT="[Текст]" custT="1"/>
      <dgm:spPr>
        <a:solidFill>
          <a:srgbClr val="E4BACD"/>
        </a:solidFill>
      </dgm:spPr>
      <dgm:t>
        <a:bodyPr/>
        <a:lstStyle/>
        <a:p>
          <a:r>
            <a:rPr lang="ru-RU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Акцизы на прямогонный бензин </a:t>
          </a:r>
        </a:p>
        <a:p>
          <a:r>
            <a:rPr lang="ru-RU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-458 т.р</a:t>
          </a:r>
        </a:p>
      </dgm:t>
    </dgm:pt>
    <dgm:pt modelId="{8AAB37BB-3AA1-4D35-9155-D490408C447F}" type="parTrans" cxnId="{CF760274-9AC8-479C-8572-4D400B0A0CF0}">
      <dgm:prSet/>
      <dgm:spPr/>
      <dgm:t>
        <a:bodyPr/>
        <a:lstStyle/>
        <a:p>
          <a:endParaRPr lang="ru-RU"/>
        </a:p>
      </dgm:t>
    </dgm:pt>
    <dgm:pt modelId="{D0C400BA-082F-4A97-8E7A-864569A94238}" type="sibTrans" cxnId="{CF760274-9AC8-479C-8572-4D400B0A0CF0}">
      <dgm:prSet/>
      <dgm:spPr>
        <a:ln>
          <a:solidFill>
            <a:schemeClr val="tx1"/>
          </a:solidFill>
        </a:ln>
      </dgm:spPr>
      <dgm:t>
        <a:bodyPr/>
        <a:lstStyle/>
        <a:p>
          <a:endParaRPr lang="ru-RU"/>
        </a:p>
      </dgm:t>
    </dgm:pt>
    <dgm:pt modelId="{31F23D74-3B1A-4AFD-8D05-A747A3230683}">
      <dgm:prSet phldrT="[Текст]" custT="1"/>
      <dgm:spPr>
        <a:solidFill>
          <a:srgbClr val="E4BACD"/>
        </a:solidFill>
      </dgm:spPr>
      <dgm:t>
        <a:bodyPr/>
        <a:lstStyle/>
        <a:p>
          <a:r>
            <a:rPr lang="ru-RU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Акцизы на автомобильный бензин </a:t>
          </a:r>
        </a:p>
        <a:p>
          <a:r>
            <a:rPr lang="ru-RU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4 182т.р.</a:t>
          </a:r>
        </a:p>
      </dgm:t>
    </dgm:pt>
    <dgm:pt modelId="{A56C721E-6BCD-42EC-8F63-EC790FD113FC}" type="parTrans" cxnId="{9DF9BA7E-53DF-45FB-959C-7E1566EA873B}">
      <dgm:prSet/>
      <dgm:spPr/>
      <dgm:t>
        <a:bodyPr/>
        <a:lstStyle/>
        <a:p>
          <a:endParaRPr lang="ru-RU"/>
        </a:p>
      </dgm:t>
    </dgm:pt>
    <dgm:pt modelId="{3DE11F48-9F5E-4B2B-9813-44EA54DF140E}" type="sibTrans" cxnId="{9DF9BA7E-53DF-45FB-959C-7E1566EA873B}">
      <dgm:prSet/>
      <dgm:spPr>
        <a:ln>
          <a:solidFill>
            <a:schemeClr val="tx1"/>
          </a:solidFill>
        </a:ln>
      </dgm:spPr>
      <dgm:t>
        <a:bodyPr/>
        <a:lstStyle/>
        <a:p>
          <a:endParaRPr lang="ru-RU"/>
        </a:p>
      </dgm:t>
    </dgm:pt>
    <dgm:pt modelId="{88ACBF4F-4089-4956-B31B-22E0DED26D89}" type="pres">
      <dgm:prSet presAssocID="{3106724F-9FCA-4009-BE31-A474C78C4B11}" presName="cycle" presStyleCnt="0">
        <dgm:presLayoutVars>
          <dgm:dir/>
          <dgm:resizeHandles val="exact"/>
        </dgm:presLayoutVars>
      </dgm:prSet>
      <dgm:spPr/>
    </dgm:pt>
    <dgm:pt modelId="{6AB09B43-FD44-4E86-B551-88E03063066E}" type="pres">
      <dgm:prSet presAssocID="{2713921B-E7E3-4A67-BF18-8824C21916F9}" presName="node" presStyleLbl="node1" presStyleIdx="0" presStyleCnt="4">
        <dgm:presLayoutVars>
          <dgm:bulletEnabled val="1"/>
        </dgm:presLayoutVars>
      </dgm:prSet>
      <dgm:spPr/>
    </dgm:pt>
    <dgm:pt modelId="{5CD83DF0-5235-43D2-81CE-D9F6941A0293}" type="pres">
      <dgm:prSet presAssocID="{2713921B-E7E3-4A67-BF18-8824C21916F9}" presName="spNode" presStyleCnt="0"/>
      <dgm:spPr/>
    </dgm:pt>
    <dgm:pt modelId="{B0762F29-E64A-422B-871B-A4CF5F97CD0B}" type="pres">
      <dgm:prSet presAssocID="{277C3188-BD67-4509-BBDE-425D928A6B78}" presName="sibTrans" presStyleLbl="sibTrans1D1" presStyleIdx="0" presStyleCnt="4"/>
      <dgm:spPr/>
    </dgm:pt>
    <dgm:pt modelId="{B0B96A19-63BE-4010-A54D-594FF80AE2F3}" type="pres">
      <dgm:prSet presAssocID="{5CAC2C0A-2363-4AED-B452-EDB613998F34}" presName="node" presStyleLbl="node1" presStyleIdx="1" presStyleCnt="4">
        <dgm:presLayoutVars>
          <dgm:bulletEnabled val="1"/>
        </dgm:presLayoutVars>
      </dgm:prSet>
      <dgm:spPr/>
    </dgm:pt>
    <dgm:pt modelId="{50324FCB-DDD8-45FC-BCF7-3B72C0DDBAD1}" type="pres">
      <dgm:prSet presAssocID="{5CAC2C0A-2363-4AED-B452-EDB613998F34}" presName="spNode" presStyleCnt="0"/>
      <dgm:spPr/>
    </dgm:pt>
    <dgm:pt modelId="{6471E7D8-2099-4752-B607-D64B043E9A84}" type="pres">
      <dgm:prSet presAssocID="{5AB97D58-D82A-4C60-B2C4-DDFD5AE1C664}" presName="sibTrans" presStyleLbl="sibTrans1D1" presStyleIdx="1" presStyleCnt="4"/>
      <dgm:spPr/>
    </dgm:pt>
    <dgm:pt modelId="{20F677EB-71DB-4CF9-96B9-60CABA54D2B5}" type="pres">
      <dgm:prSet presAssocID="{D1FC9EB8-41A3-4E39-BDDA-EB32245205F7}" presName="node" presStyleLbl="node1" presStyleIdx="2" presStyleCnt="4">
        <dgm:presLayoutVars>
          <dgm:bulletEnabled val="1"/>
        </dgm:presLayoutVars>
      </dgm:prSet>
      <dgm:spPr/>
    </dgm:pt>
    <dgm:pt modelId="{20C7CBDD-8814-4209-B0CA-6DA45AEE0860}" type="pres">
      <dgm:prSet presAssocID="{D1FC9EB8-41A3-4E39-BDDA-EB32245205F7}" presName="spNode" presStyleCnt="0"/>
      <dgm:spPr/>
    </dgm:pt>
    <dgm:pt modelId="{4E9A822B-CB10-4798-B731-5AFAD17D1A42}" type="pres">
      <dgm:prSet presAssocID="{D0C400BA-082F-4A97-8E7A-864569A94238}" presName="sibTrans" presStyleLbl="sibTrans1D1" presStyleIdx="2" presStyleCnt="4"/>
      <dgm:spPr/>
    </dgm:pt>
    <dgm:pt modelId="{8813C21D-91C9-4944-BA7D-AC23B41214FF}" type="pres">
      <dgm:prSet presAssocID="{31F23D74-3B1A-4AFD-8D05-A747A3230683}" presName="node" presStyleLbl="node1" presStyleIdx="3" presStyleCnt="4">
        <dgm:presLayoutVars>
          <dgm:bulletEnabled val="1"/>
        </dgm:presLayoutVars>
      </dgm:prSet>
      <dgm:spPr/>
    </dgm:pt>
    <dgm:pt modelId="{4DFCCE77-5505-4002-B9AE-4585C9CFEC8D}" type="pres">
      <dgm:prSet presAssocID="{31F23D74-3B1A-4AFD-8D05-A747A3230683}" presName="spNode" presStyleCnt="0"/>
      <dgm:spPr/>
    </dgm:pt>
    <dgm:pt modelId="{A46C5569-CF66-4B36-B1A5-2122A787B064}" type="pres">
      <dgm:prSet presAssocID="{3DE11F48-9F5E-4B2B-9813-44EA54DF140E}" presName="sibTrans" presStyleLbl="sibTrans1D1" presStyleIdx="3" presStyleCnt="4"/>
      <dgm:spPr/>
    </dgm:pt>
  </dgm:ptLst>
  <dgm:cxnLst>
    <dgm:cxn modelId="{97C0DA0C-12DB-42B9-AF5F-51F8F53A7F03}" type="presOf" srcId="{5AB97D58-D82A-4C60-B2C4-DDFD5AE1C664}" destId="{6471E7D8-2099-4752-B607-D64B043E9A84}" srcOrd="0" destOrd="0" presId="urn:microsoft.com/office/officeart/2005/8/layout/cycle6"/>
    <dgm:cxn modelId="{71EC2D22-1AC5-4A5D-9598-2F27B1803CBF}" srcId="{3106724F-9FCA-4009-BE31-A474C78C4B11}" destId="{5CAC2C0A-2363-4AED-B452-EDB613998F34}" srcOrd="1" destOrd="0" parTransId="{7C2E4978-F39B-4538-9464-0AB3826E1162}" sibTransId="{5AB97D58-D82A-4C60-B2C4-DDFD5AE1C664}"/>
    <dgm:cxn modelId="{9F9FF56F-1268-42EB-B40B-0FB34864FA7A}" type="presOf" srcId="{3106724F-9FCA-4009-BE31-A474C78C4B11}" destId="{88ACBF4F-4089-4956-B31B-22E0DED26D89}" srcOrd="0" destOrd="0" presId="urn:microsoft.com/office/officeart/2005/8/layout/cycle6"/>
    <dgm:cxn modelId="{CF760274-9AC8-479C-8572-4D400B0A0CF0}" srcId="{3106724F-9FCA-4009-BE31-A474C78C4B11}" destId="{D1FC9EB8-41A3-4E39-BDDA-EB32245205F7}" srcOrd="2" destOrd="0" parTransId="{8AAB37BB-3AA1-4D35-9155-D490408C447F}" sibTransId="{D0C400BA-082F-4A97-8E7A-864569A94238}"/>
    <dgm:cxn modelId="{F9BFC677-464C-4CEF-84B3-3789A0B8F951}" type="presOf" srcId="{31F23D74-3B1A-4AFD-8D05-A747A3230683}" destId="{8813C21D-91C9-4944-BA7D-AC23B41214FF}" srcOrd="0" destOrd="0" presId="urn:microsoft.com/office/officeart/2005/8/layout/cycle6"/>
    <dgm:cxn modelId="{9DF9BA7E-53DF-45FB-959C-7E1566EA873B}" srcId="{3106724F-9FCA-4009-BE31-A474C78C4B11}" destId="{31F23D74-3B1A-4AFD-8D05-A747A3230683}" srcOrd="3" destOrd="0" parTransId="{A56C721E-6BCD-42EC-8F63-EC790FD113FC}" sibTransId="{3DE11F48-9F5E-4B2B-9813-44EA54DF140E}"/>
    <dgm:cxn modelId="{BAB9CC8D-34D9-4D1A-9EEC-01D63B4DD12A}" type="presOf" srcId="{D1FC9EB8-41A3-4E39-BDDA-EB32245205F7}" destId="{20F677EB-71DB-4CF9-96B9-60CABA54D2B5}" srcOrd="0" destOrd="0" presId="urn:microsoft.com/office/officeart/2005/8/layout/cycle6"/>
    <dgm:cxn modelId="{819942AD-61D0-42A3-A66F-8DE11B8884DC}" srcId="{3106724F-9FCA-4009-BE31-A474C78C4B11}" destId="{2713921B-E7E3-4A67-BF18-8824C21916F9}" srcOrd="0" destOrd="0" parTransId="{7119F89C-CC76-461E-B3D4-71E16845FA3A}" sibTransId="{277C3188-BD67-4509-BBDE-425D928A6B78}"/>
    <dgm:cxn modelId="{AD1252AE-E824-4675-83FC-4B44EF0FF811}" type="presOf" srcId="{2713921B-E7E3-4A67-BF18-8824C21916F9}" destId="{6AB09B43-FD44-4E86-B551-88E03063066E}" srcOrd="0" destOrd="0" presId="urn:microsoft.com/office/officeart/2005/8/layout/cycle6"/>
    <dgm:cxn modelId="{C612E7C5-ECAC-4B26-A99B-91795FAB339F}" type="presOf" srcId="{5CAC2C0A-2363-4AED-B452-EDB613998F34}" destId="{B0B96A19-63BE-4010-A54D-594FF80AE2F3}" srcOrd="0" destOrd="0" presId="urn:microsoft.com/office/officeart/2005/8/layout/cycle6"/>
    <dgm:cxn modelId="{1254DCC7-90B5-49EC-942E-9B6154F7566D}" type="presOf" srcId="{D0C400BA-082F-4A97-8E7A-864569A94238}" destId="{4E9A822B-CB10-4798-B731-5AFAD17D1A42}" srcOrd="0" destOrd="0" presId="urn:microsoft.com/office/officeart/2005/8/layout/cycle6"/>
    <dgm:cxn modelId="{1EA136FA-855B-4148-B394-C38FF36BFF98}" type="presOf" srcId="{3DE11F48-9F5E-4B2B-9813-44EA54DF140E}" destId="{A46C5569-CF66-4B36-B1A5-2122A787B064}" srcOrd="0" destOrd="0" presId="urn:microsoft.com/office/officeart/2005/8/layout/cycle6"/>
    <dgm:cxn modelId="{E4366CFF-6C22-48F9-A97D-67039A4B7B44}" type="presOf" srcId="{277C3188-BD67-4509-BBDE-425D928A6B78}" destId="{B0762F29-E64A-422B-871B-A4CF5F97CD0B}" srcOrd="0" destOrd="0" presId="urn:microsoft.com/office/officeart/2005/8/layout/cycle6"/>
    <dgm:cxn modelId="{1CA0EA5E-63FD-415D-8908-18A6F4873C25}" type="presParOf" srcId="{88ACBF4F-4089-4956-B31B-22E0DED26D89}" destId="{6AB09B43-FD44-4E86-B551-88E03063066E}" srcOrd="0" destOrd="0" presId="urn:microsoft.com/office/officeart/2005/8/layout/cycle6"/>
    <dgm:cxn modelId="{9A730A11-A3DC-4335-9B4A-40B99024C3CC}" type="presParOf" srcId="{88ACBF4F-4089-4956-B31B-22E0DED26D89}" destId="{5CD83DF0-5235-43D2-81CE-D9F6941A0293}" srcOrd="1" destOrd="0" presId="urn:microsoft.com/office/officeart/2005/8/layout/cycle6"/>
    <dgm:cxn modelId="{5D36566E-268A-4314-8F67-5B8EDE5A5F7C}" type="presParOf" srcId="{88ACBF4F-4089-4956-B31B-22E0DED26D89}" destId="{B0762F29-E64A-422B-871B-A4CF5F97CD0B}" srcOrd="2" destOrd="0" presId="urn:microsoft.com/office/officeart/2005/8/layout/cycle6"/>
    <dgm:cxn modelId="{9FED2299-B424-4077-A5E6-A01763A50E7F}" type="presParOf" srcId="{88ACBF4F-4089-4956-B31B-22E0DED26D89}" destId="{B0B96A19-63BE-4010-A54D-594FF80AE2F3}" srcOrd="3" destOrd="0" presId="urn:microsoft.com/office/officeart/2005/8/layout/cycle6"/>
    <dgm:cxn modelId="{EB42872B-26A7-46EA-9B96-F1AB699FF986}" type="presParOf" srcId="{88ACBF4F-4089-4956-B31B-22E0DED26D89}" destId="{50324FCB-DDD8-45FC-BCF7-3B72C0DDBAD1}" srcOrd="4" destOrd="0" presId="urn:microsoft.com/office/officeart/2005/8/layout/cycle6"/>
    <dgm:cxn modelId="{F0E548C5-5ACF-4249-9386-6E454FBCBFB7}" type="presParOf" srcId="{88ACBF4F-4089-4956-B31B-22E0DED26D89}" destId="{6471E7D8-2099-4752-B607-D64B043E9A84}" srcOrd="5" destOrd="0" presId="urn:microsoft.com/office/officeart/2005/8/layout/cycle6"/>
    <dgm:cxn modelId="{0EA81B95-80BE-413C-A2B4-B0B73147A3E6}" type="presParOf" srcId="{88ACBF4F-4089-4956-B31B-22E0DED26D89}" destId="{20F677EB-71DB-4CF9-96B9-60CABA54D2B5}" srcOrd="6" destOrd="0" presId="urn:microsoft.com/office/officeart/2005/8/layout/cycle6"/>
    <dgm:cxn modelId="{ACB49429-A208-48B1-B9F1-64A8F7763586}" type="presParOf" srcId="{88ACBF4F-4089-4956-B31B-22E0DED26D89}" destId="{20C7CBDD-8814-4209-B0CA-6DA45AEE0860}" srcOrd="7" destOrd="0" presId="urn:microsoft.com/office/officeart/2005/8/layout/cycle6"/>
    <dgm:cxn modelId="{5590B09C-D5AC-4638-B656-5A94105BE802}" type="presParOf" srcId="{88ACBF4F-4089-4956-B31B-22E0DED26D89}" destId="{4E9A822B-CB10-4798-B731-5AFAD17D1A42}" srcOrd="8" destOrd="0" presId="urn:microsoft.com/office/officeart/2005/8/layout/cycle6"/>
    <dgm:cxn modelId="{9A3F9498-9731-4B42-880F-15173F973FF3}" type="presParOf" srcId="{88ACBF4F-4089-4956-B31B-22E0DED26D89}" destId="{8813C21D-91C9-4944-BA7D-AC23B41214FF}" srcOrd="9" destOrd="0" presId="urn:microsoft.com/office/officeart/2005/8/layout/cycle6"/>
    <dgm:cxn modelId="{EFFEB1C0-1A73-4092-92B3-70A2DF0CEF1F}" type="presParOf" srcId="{88ACBF4F-4089-4956-B31B-22E0DED26D89}" destId="{4DFCCE77-5505-4002-B9AE-4585C9CFEC8D}" srcOrd="10" destOrd="0" presId="urn:microsoft.com/office/officeart/2005/8/layout/cycle6"/>
    <dgm:cxn modelId="{84ACBF2B-5D93-436D-8E63-23A3895F36F9}" type="presParOf" srcId="{88ACBF4F-4089-4956-B31B-22E0DED26D89}" destId="{A46C5569-CF66-4B36-B1A5-2122A787B064}" srcOrd="11" destOrd="0" presId="urn:microsoft.com/office/officeart/2005/8/layout/cycle6"/>
  </dgm:cxnLst>
  <dgm:bg>
    <a:noFill/>
  </dgm:bg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FB18A78-1904-47E4-9373-6E5B6628F2A1}" type="doc">
      <dgm:prSet loTypeId="urn:microsoft.com/office/officeart/2008/layout/HorizontalMultiLevelHierarchy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84FB839B-7AC2-4EEB-A463-8D053A6006EB}">
      <dgm:prSet phldrT="[Текст]"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ru-RU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1.</a:t>
          </a:r>
          <a:r>
            <a:rPr lang="ru-RU" sz="20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Муниципальная программа «Развитие жилищно-коммунального хозяйства Слюдянского муниципального образования на 2019 – 2024 годы» 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ru-RU" sz="2000" b="1" dirty="0">
              <a:solidFill>
                <a:srgbClr val="80008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(исполнено 16 770 т.р. (97,8%) при плане 17 147 т.р.)</a:t>
          </a:r>
        </a:p>
      </dgm:t>
    </dgm:pt>
    <dgm:pt modelId="{C7ED2E27-ADA0-439F-8CDA-B1A23E4A3408}" type="parTrans" cxnId="{F3FD76CD-C7B3-41CC-89FD-9A10535D270C}">
      <dgm:prSet/>
      <dgm:spPr/>
      <dgm:t>
        <a:bodyPr/>
        <a:lstStyle/>
        <a:p>
          <a:endParaRPr lang="ru-RU"/>
        </a:p>
      </dgm:t>
    </dgm:pt>
    <dgm:pt modelId="{0531A052-67EF-46AF-9A5A-68995333DBC2}" type="sibTrans" cxnId="{F3FD76CD-C7B3-41CC-89FD-9A10535D270C}">
      <dgm:prSet/>
      <dgm:spPr/>
      <dgm:t>
        <a:bodyPr/>
        <a:lstStyle/>
        <a:p>
          <a:endParaRPr lang="ru-RU"/>
        </a:p>
      </dgm:t>
    </dgm:pt>
    <dgm:pt modelId="{652B84F3-B0A4-48ED-9EBF-134B7583C205}">
      <dgm:prSet phldrT="[Текст]" custT="1"/>
      <dgm:spPr/>
      <dgm:t>
        <a:bodyPr/>
        <a:lstStyle/>
        <a:p>
          <a:pPr algn="l">
            <a:lnSpc>
              <a:spcPct val="100000"/>
            </a:lnSpc>
            <a:spcAft>
              <a:spcPts val="0"/>
            </a:spcAft>
          </a:pPr>
          <a:r>
            <a:rPr lang="ru-RU" sz="16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1.</a:t>
          </a:r>
          <a:r>
            <a:rPr lang="ru-RU" sz="1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Подпрограмма «Модернизация объектов коммунальной инфраструктуры» </a:t>
          </a:r>
        </a:p>
        <a:p>
          <a:pPr algn="ctr">
            <a:lnSpc>
              <a:spcPct val="100000"/>
            </a:lnSpc>
            <a:spcAft>
              <a:spcPts val="0"/>
            </a:spcAft>
          </a:pPr>
          <a:r>
            <a:rPr lang="ru-RU" sz="1600" b="1" dirty="0">
              <a:solidFill>
                <a:srgbClr val="80008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(исполнено 15 112т.р. (99%) от плана 15 196 т.р.)</a:t>
          </a:r>
        </a:p>
      </dgm:t>
    </dgm:pt>
    <dgm:pt modelId="{019E60B4-1084-4E5C-B4A8-C8350AC25559}" type="parTrans" cxnId="{8B14808D-40CE-4420-92DB-66C6A70C97B4}">
      <dgm:prSet/>
      <dgm:spPr/>
      <dgm:t>
        <a:bodyPr/>
        <a:lstStyle/>
        <a:p>
          <a:endParaRPr lang="ru-RU"/>
        </a:p>
      </dgm:t>
    </dgm:pt>
    <dgm:pt modelId="{B8F61478-E7B5-40BC-957B-67EC24F0B368}" type="sibTrans" cxnId="{8B14808D-40CE-4420-92DB-66C6A70C97B4}">
      <dgm:prSet/>
      <dgm:spPr/>
      <dgm:t>
        <a:bodyPr/>
        <a:lstStyle/>
        <a:p>
          <a:endParaRPr lang="ru-RU"/>
        </a:p>
      </dgm:t>
    </dgm:pt>
    <dgm:pt modelId="{937F821E-4537-4E8C-9206-28FA20289514}">
      <dgm:prSet phldrT="[Текст]" custT="1"/>
      <dgm:spPr/>
      <dgm:t>
        <a:bodyPr/>
        <a:lstStyle/>
        <a:p>
          <a:pPr algn="l">
            <a:lnSpc>
              <a:spcPct val="100000"/>
            </a:lnSpc>
            <a:spcAft>
              <a:spcPts val="0"/>
            </a:spcAft>
          </a:pPr>
          <a:r>
            <a:rPr lang="ru-RU" sz="16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2. </a:t>
          </a:r>
          <a:r>
            <a:rPr lang="ru-RU" sz="1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Подпрограмма «Обеспечение проведения сбалансированной и стабильной политики в области государственного регулирования цен (тарифов)» </a:t>
          </a:r>
        </a:p>
        <a:p>
          <a:pPr algn="ctr">
            <a:lnSpc>
              <a:spcPct val="100000"/>
            </a:lnSpc>
            <a:spcAft>
              <a:spcPts val="0"/>
            </a:spcAft>
          </a:pPr>
          <a:r>
            <a:rPr lang="ru-RU" sz="1600" b="1" dirty="0">
              <a:solidFill>
                <a:srgbClr val="80008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(исполнено 125 т.р. (100%))</a:t>
          </a:r>
        </a:p>
      </dgm:t>
    </dgm:pt>
    <dgm:pt modelId="{78895C0C-324D-4800-BA87-9A22EE9C3354}" type="parTrans" cxnId="{0DD14944-AB67-43E0-ABC1-7EEF0909A6AB}">
      <dgm:prSet/>
      <dgm:spPr/>
      <dgm:t>
        <a:bodyPr/>
        <a:lstStyle/>
        <a:p>
          <a:endParaRPr lang="ru-RU"/>
        </a:p>
      </dgm:t>
    </dgm:pt>
    <dgm:pt modelId="{13D882F9-0703-4E42-ADE6-A56213E61A62}" type="sibTrans" cxnId="{0DD14944-AB67-43E0-ABC1-7EEF0909A6AB}">
      <dgm:prSet/>
      <dgm:spPr/>
      <dgm:t>
        <a:bodyPr/>
        <a:lstStyle/>
        <a:p>
          <a:endParaRPr lang="ru-RU"/>
        </a:p>
      </dgm:t>
    </dgm:pt>
    <dgm:pt modelId="{80639E19-E513-49A0-9A3D-A4929229DC93}">
      <dgm:prSet phldrT="[Текст]" custT="1"/>
      <dgm:spPr/>
      <dgm:t>
        <a:bodyPr/>
        <a:lstStyle/>
        <a:p>
          <a:pPr algn="l">
            <a:lnSpc>
              <a:spcPct val="100000"/>
            </a:lnSpc>
            <a:spcAft>
              <a:spcPts val="0"/>
            </a:spcAft>
          </a:pPr>
          <a:r>
            <a:rPr lang="ru-RU" sz="16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3. </a:t>
          </a:r>
          <a:r>
            <a:rPr lang="ru-RU" sz="1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Подпрограмма «Чистая вода» </a:t>
          </a:r>
        </a:p>
        <a:p>
          <a:pPr algn="ctr">
            <a:lnSpc>
              <a:spcPct val="100000"/>
            </a:lnSpc>
            <a:spcAft>
              <a:spcPts val="0"/>
            </a:spcAft>
          </a:pPr>
          <a:r>
            <a:rPr lang="ru-RU" sz="1600" b="1" dirty="0">
              <a:solidFill>
                <a:srgbClr val="80008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(исполнено 1 033 т.р. (98%) от плана 1 048 т.р.)</a:t>
          </a:r>
        </a:p>
      </dgm:t>
    </dgm:pt>
    <dgm:pt modelId="{3490854D-1302-4470-80B9-A598DA910746}" type="parTrans" cxnId="{6B0CFB0D-5CA4-4477-BA64-30916F587078}">
      <dgm:prSet/>
      <dgm:spPr/>
      <dgm:t>
        <a:bodyPr/>
        <a:lstStyle/>
        <a:p>
          <a:endParaRPr lang="ru-RU"/>
        </a:p>
      </dgm:t>
    </dgm:pt>
    <dgm:pt modelId="{1C9E85CE-9D37-4598-A74D-0C3241934557}" type="sibTrans" cxnId="{6B0CFB0D-5CA4-4477-BA64-30916F587078}">
      <dgm:prSet/>
      <dgm:spPr/>
      <dgm:t>
        <a:bodyPr/>
        <a:lstStyle/>
        <a:p>
          <a:endParaRPr lang="ru-RU"/>
        </a:p>
      </dgm:t>
    </dgm:pt>
    <dgm:pt modelId="{DA22F8CD-A8ED-4CF4-AAE7-41FF34DB91F7}">
      <dgm:prSet phldrT="[Текст]" custT="1"/>
      <dgm:spPr/>
      <dgm:t>
        <a:bodyPr/>
        <a:lstStyle/>
        <a:p>
          <a:pPr algn="l">
            <a:lnSpc>
              <a:spcPct val="100000"/>
            </a:lnSpc>
            <a:spcAft>
              <a:spcPts val="0"/>
            </a:spcAft>
          </a:pPr>
          <a:r>
            <a:rPr lang="ru-RU" sz="16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5. </a:t>
          </a:r>
          <a:r>
            <a:rPr lang="ru-RU" sz="1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Подпрограмма «Капитальный ремонт многоквартирных домов» </a:t>
          </a:r>
        </a:p>
        <a:p>
          <a:pPr algn="ctr">
            <a:lnSpc>
              <a:spcPct val="100000"/>
            </a:lnSpc>
            <a:spcAft>
              <a:spcPts val="0"/>
            </a:spcAft>
          </a:pPr>
          <a:r>
            <a:rPr lang="ru-RU" sz="1600" b="1" dirty="0">
              <a:solidFill>
                <a:srgbClr val="80008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(исполнено 229 т.р. (46%) от плана 497 т.р.)</a:t>
          </a:r>
        </a:p>
      </dgm:t>
    </dgm:pt>
    <dgm:pt modelId="{1F64785E-0349-41C4-88C7-EBA57B94CF1E}" type="parTrans" cxnId="{0BDB19C8-E66A-4DAE-8744-0A1A4928451F}">
      <dgm:prSet/>
      <dgm:spPr/>
      <dgm:t>
        <a:bodyPr/>
        <a:lstStyle/>
        <a:p>
          <a:endParaRPr lang="ru-RU"/>
        </a:p>
      </dgm:t>
    </dgm:pt>
    <dgm:pt modelId="{D99960F8-C191-45B8-A0D7-2327BF161427}" type="sibTrans" cxnId="{0BDB19C8-E66A-4DAE-8744-0A1A4928451F}">
      <dgm:prSet/>
      <dgm:spPr/>
      <dgm:t>
        <a:bodyPr/>
        <a:lstStyle/>
        <a:p>
          <a:endParaRPr lang="ru-RU"/>
        </a:p>
      </dgm:t>
    </dgm:pt>
    <dgm:pt modelId="{7E42CCC0-7DCA-4BB1-86B8-96D20A4015BF}">
      <dgm:prSet phldrT="[Текст]" custT="1"/>
      <dgm:spPr/>
      <dgm:t>
        <a:bodyPr/>
        <a:lstStyle/>
        <a:p>
          <a:pPr algn="l">
            <a:lnSpc>
              <a:spcPct val="100000"/>
            </a:lnSpc>
            <a:spcAft>
              <a:spcPts val="0"/>
            </a:spcAft>
          </a:pPr>
          <a:r>
            <a:rPr lang="ru-RU" sz="16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4.</a:t>
          </a:r>
          <a:r>
            <a:rPr lang="ru-RU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Подпрограмма «Энергосбережение и повышение энергетической эффективности» </a:t>
          </a:r>
        </a:p>
        <a:p>
          <a:pPr algn="ctr">
            <a:lnSpc>
              <a:spcPct val="100000"/>
            </a:lnSpc>
            <a:spcAft>
              <a:spcPts val="0"/>
            </a:spcAft>
          </a:pPr>
          <a:r>
            <a:rPr lang="ru-RU" sz="1600" b="1" dirty="0">
              <a:solidFill>
                <a:srgbClr val="80008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(исполнено 271 т.р. (96%) от плана 281 т.р.)</a:t>
          </a:r>
        </a:p>
      </dgm:t>
    </dgm:pt>
    <dgm:pt modelId="{4C1528B1-689E-4F69-9A49-5FCD37E46A0F}" type="parTrans" cxnId="{00D1D336-B906-44A5-8A96-A6463CCE87DE}">
      <dgm:prSet/>
      <dgm:spPr/>
      <dgm:t>
        <a:bodyPr/>
        <a:lstStyle/>
        <a:p>
          <a:endParaRPr lang="ru-RU"/>
        </a:p>
      </dgm:t>
    </dgm:pt>
    <dgm:pt modelId="{A0EDDA2F-0710-4FCD-A9C7-AEA2B9DB9356}" type="sibTrans" cxnId="{00D1D336-B906-44A5-8A96-A6463CCE87DE}">
      <dgm:prSet/>
      <dgm:spPr/>
      <dgm:t>
        <a:bodyPr/>
        <a:lstStyle/>
        <a:p>
          <a:endParaRPr lang="ru-RU"/>
        </a:p>
      </dgm:t>
    </dgm:pt>
    <dgm:pt modelId="{5117CA99-53A6-422D-9C30-50FC1249FDFE}" type="pres">
      <dgm:prSet presAssocID="{9FB18A78-1904-47E4-9373-6E5B6628F2A1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E802F575-B86B-40F0-9158-8E5E2BE6F748}" type="pres">
      <dgm:prSet presAssocID="{84FB839B-7AC2-4EEB-A463-8D053A6006EB}" presName="root1" presStyleCnt="0"/>
      <dgm:spPr/>
    </dgm:pt>
    <dgm:pt modelId="{FE41C2FD-2521-4ED5-B196-C9473BF9E1BA}" type="pres">
      <dgm:prSet presAssocID="{84FB839B-7AC2-4EEB-A463-8D053A6006EB}" presName="LevelOneTextNode" presStyleLbl="node0" presStyleIdx="0" presStyleCnt="1" custScaleX="173744" custScaleY="155639" custLinFactNeighborX="-36765" custLinFactNeighborY="-55">
        <dgm:presLayoutVars>
          <dgm:chPref val="3"/>
        </dgm:presLayoutVars>
      </dgm:prSet>
      <dgm:spPr/>
    </dgm:pt>
    <dgm:pt modelId="{4444ED7D-4D4D-4DAC-BEAE-C44BE5B2717C}" type="pres">
      <dgm:prSet presAssocID="{84FB839B-7AC2-4EEB-A463-8D053A6006EB}" presName="level2hierChild" presStyleCnt="0"/>
      <dgm:spPr/>
    </dgm:pt>
    <dgm:pt modelId="{AEC53993-C03C-4915-AF44-4354B4EDC1C5}" type="pres">
      <dgm:prSet presAssocID="{019E60B4-1084-4E5C-B4A8-C8350AC25559}" presName="conn2-1" presStyleLbl="parChTrans1D2" presStyleIdx="0" presStyleCnt="5"/>
      <dgm:spPr/>
    </dgm:pt>
    <dgm:pt modelId="{254CBB65-EEAA-412F-90CB-C356B55C8E24}" type="pres">
      <dgm:prSet presAssocID="{019E60B4-1084-4E5C-B4A8-C8350AC25559}" presName="connTx" presStyleLbl="parChTrans1D2" presStyleIdx="0" presStyleCnt="5"/>
      <dgm:spPr/>
    </dgm:pt>
    <dgm:pt modelId="{94B3D763-57B0-478E-AE22-F45FCCBA80A4}" type="pres">
      <dgm:prSet presAssocID="{652B84F3-B0A4-48ED-9EBF-134B7583C205}" presName="root2" presStyleCnt="0"/>
      <dgm:spPr/>
    </dgm:pt>
    <dgm:pt modelId="{0CDA9D83-537E-4C85-9FAE-850F68951B1A}" type="pres">
      <dgm:prSet presAssocID="{652B84F3-B0A4-48ED-9EBF-134B7583C205}" presName="LevelTwoTextNode" presStyleLbl="node2" presStyleIdx="0" presStyleCnt="5" custScaleX="249077" custScaleY="124026">
        <dgm:presLayoutVars>
          <dgm:chPref val="3"/>
        </dgm:presLayoutVars>
      </dgm:prSet>
      <dgm:spPr/>
    </dgm:pt>
    <dgm:pt modelId="{56BEF889-492C-4B9B-973D-33FF60B2AA5D}" type="pres">
      <dgm:prSet presAssocID="{652B84F3-B0A4-48ED-9EBF-134B7583C205}" presName="level3hierChild" presStyleCnt="0"/>
      <dgm:spPr/>
    </dgm:pt>
    <dgm:pt modelId="{4DF77060-81D2-4C1C-A691-018831BF14E6}" type="pres">
      <dgm:prSet presAssocID="{78895C0C-324D-4800-BA87-9A22EE9C3354}" presName="conn2-1" presStyleLbl="parChTrans1D2" presStyleIdx="1" presStyleCnt="5"/>
      <dgm:spPr/>
    </dgm:pt>
    <dgm:pt modelId="{A98748D0-5998-4B04-A7B4-AACAB9462909}" type="pres">
      <dgm:prSet presAssocID="{78895C0C-324D-4800-BA87-9A22EE9C3354}" presName="connTx" presStyleLbl="parChTrans1D2" presStyleIdx="1" presStyleCnt="5"/>
      <dgm:spPr/>
    </dgm:pt>
    <dgm:pt modelId="{5AE7BF6F-A313-4449-84C1-C954223CBA48}" type="pres">
      <dgm:prSet presAssocID="{937F821E-4537-4E8C-9206-28FA20289514}" presName="root2" presStyleCnt="0"/>
      <dgm:spPr/>
    </dgm:pt>
    <dgm:pt modelId="{150718FC-C0E5-443E-B162-B8C710158D3C}" type="pres">
      <dgm:prSet presAssocID="{937F821E-4537-4E8C-9206-28FA20289514}" presName="LevelTwoTextNode" presStyleLbl="node2" presStyleIdx="1" presStyleCnt="5" custScaleX="249900" custScaleY="138009" custLinFactNeighborX="-926" custLinFactNeighborY="-6184">
        <dgm:presLayoutVars>
          <dgm:chPref val="3"/>
        </dgm:presLayoutVars>
      </dgm:prSet>
      <dgm:spPr/>
    </dgm:pt>
    <dgm:pt modelId="{D703C144-98A2-44D9-822E-D551540C4B50}" type="pres">
      <dgm:prSet presAssocID="{937F821E-4537-4E8C-9206-28FA20289514}" presName="level3hierChild" presStyleCnt="0"/>
      <dgm:spPr/>
    </dgm:pt>
    <dgm:pt modelId="{729D91F7-B8CD-4C31-B199-873F566ADD10}" type="pres">
      <dgm:prSet presAssocID="{3490854D-1302-4470-80B9-A598DA910746}" presName="conn2-1" presStyleLbl="parChTrans1D2" presStyleIdx="2" presStyleCnt="5"/>
      <dgm:spPr/>
    </dgm:pt>
    <dgm:pt modelId="{D7968E87-71F8-4FD2-A03D-F18EAC571CE2}" type="pres">
      <dgm:prSet presAssocID="{3490854D-1302-4470-80B9-A598DA910746}" presName="connTx" presStyleLbl="parChTrans1D2" presStyleIdx="2" presStyleCnt="5"/>
      <dgm:spPr/>
    </dgm:pt>
    <dgm:pt modelId="{AB6A1B67-4C42-4BD0-A03E-D5A6D8D1C6CE}" type="pres">
      <dgm:prSet presAssocID="{80639E19-E513-49A0-9A3D-A4929229DC93}" presName="root2" presStyleCnt="0"/>
      <dgm:spPr/>
    </dgm:pt>
    <dgm:pt modelId="{D0F3D7D7-114B-4599-9C61-985F2A108C52}" type="pres">
      <dgm:prSet presAssocID="{80639E19-E513-49A0-9A3D-A4929229DC93}" presName="LevelTwoTextNode" presStyleLbl="node2" presStyleIdx="2" presStyleCnt="5" custScaleX="249900">
        <dgm:presLayoutVars>
          <dgm:chPref val="3"/>
        </dgm:presLayoutVars>
      </dgm:prSet>
      <dgm:spPr/>
    </dgm:pt>
    <dgm:pt modelId="{0E3F11E2-965D-47AB-A697-FFD984853825}" type="pres">
      <dgm:prSet presAssocID="{80639E19-E513-49A0-9A3D-A4929229DC93}" presName="level3hierChild" presStyleCnt="0"/>
      <dgm:spPr/>
    </dgm:pt>
    <dgm:pt modelId="{6FB3F418-8470-4A7B-88C5-320EFA34D4FD}" type="pres">
      <dgm:prSet presAssocID="{4C1528B1-689E-4F69-9A49-5FCD37E46A0F}" presName="conn2-1" presStyleLbl="parChTrans1D2" presStyleIdx="3" presStyleCnt="5"/>
      <dgm:spPr/>
    </dgm:pt>
    <dgm:pt modelId="{04545303-DAE8-4A6F-8627-4A1D187BD964}" type="pres">
      <dgm:prSet presAssocID="{4C1528B1-689E-4F69-9A49-5FCD37E46A0F}" presName="connTx" presStyleLbl="parChTrans1D2" presStyleIdx="3" presStyleCnt="5"/>
      <dgm:spPr/>
    </dgm:pt>
    <dgm:pt modelId="{68DF601B-88ED-499A-BF7D-A05DB4F278B2}" type="pres">
      <dgm:prSet presAssocID="{7E42CCC0-7DCA-4BB1-86B8-96D20A4015BF}" presName="root2" presStyleCnt="0"/>
      <dgm:spPr/>
    </dgm:pt>
    <dgm:pt modelId="{60883781-8532-4941-8FBF-DBD2C9B11587}" type="pres">
      <dgm:prSet presAssocID="{7E42CCC0-7DCA-4BB1-86B8-96D20A4015BF}" presName="LevelTwoTextNode" presStyleLbl="node2" presStyleIdx="3" presStyleCnt="5" custScaleX="248674">
        <dgm:presLayoutVars>
          <dgm:chPref val="3"/>
        </dgm:presLayoutVars>
      </dgm:prSet>
      <dgm:spPr/>
    </dgm:pt>
    <dgm:pt modelId="{1D00265B-56EE-4EB3-AA69-5CA996D51793}" type="pres">
      <dgm:prSet presAssocID="{7E42CCC0-7DCA-4BB1-86B8-96D20A4015BF}" presName="level3hierChild" presStyleCnt="0"/>
      <dgm:spPr/>
    </dgm:pt>
    <dgm:pt modelId="{DCD38C42-0E27-4F51-8C31-7D9FFA9F50E2}" type="pres">
      <dgm:prSet presAssocID="{1F64785E-0349-41C4-88C7-EBA57B94CF1E}" presName="conn2-1" presStyleLbl="parChTrans1D2" presStyleIdx="4" presStyleCnt="5"/>
      <dgm:spPr/>
    </dgm:pt>
    <dgm:pt modelId="{366F91EF-7C93-4AF7-90E7-36896F5C77B1}" type="pres">
      <dgm:prSet presAssocID="{1F64785E-0349-41C4-88C7-EBA57B94CF1E}" presName="connTx" presStyleLbl="parChTrans1D2" presStyleIdx="4" presStyleCnt="5"/>
      <dgm:spPr/>
    </dgm:pt>
    <dgm:pt modelId="{B709ABBE-0034-4BC3-A87C-706C8A25B5B3}" type="pres">
      <dgm:prSet presAssocID="{DA22F8CD-A8ED-4CF4-AAE7-41FF34DB91F7}" presName="root2" presStyleCnt="0"/>
      <dgm:spPr/>
    </dgm:pt>
    <dgm:pt modelId="{684B656B-CCAE-4EF2-8154-187A849F75AC}" type="pres">
      <dgm:prSet presAssocID="{DA22F8CD-A8ED-4CF4-AAE7-41FF34DB91F7}" presName="LevelTwoTextNode" presStyleLbl="node2" presStyleIdx="4" presStyleCnt="5" custScaleX="250749">
        <dgm:presLayoutVars>
          <dgm:chPref val="3"/>
        </dgm:presLayoutVars>
      </dgm:prSet>
      <dgm:spPr/>
    </dgm:pt>
    <dgm:pt modelId="{EE84818E-6FA6-4420-9C74-986C8AB6923C}" type="pres">
      <dgm:prSet presAssocID="{DA22F8CD-A8ED-4CF4-AAE7-41FF34DB91F7}" presName="level3hierChild" presStyleCnt="0"/>
      <dgm:spPr/>
    </dgm:pt>
  </dgm:ptLst>
  <dgm:cxnLst>
    <dgm:cxn modelId="{4AAC8C02-E5AE-48FA-A2B1-7C480F7D1C78}" type="presOf" srcId="{019E60B4-1084-4E5C-B4A8-C8350AC25559}" destId="{254CBB65-EEAA-412F-90CB-C356B55C8E24}" srcOrd="1" destOrd="0" presId="urn:microsoft.com/office/officeart/2008/layout/HorizontalMultiLevelHierarchy"/>
    <dgm:cxn modelId="{0B52D20B-91F9-40DA-AE5C-5CE5B446737E}" type="presOf" srcId="{78895C0C-324D-4800-BA87-9A22EE9C3354}" destId="{4DF77060-81D2-4C1C-A691-018831BF14E6}" srcOrd="0" destOrd="0" presId="urn:microsoft.com/office/officeart/2008/layout/HorizontalMultiLevelHierarchy"/>
    <dgm:cxn modelId="{6B0CFB0D-5CA4-4477-BA64-30916F587078}" srcId="{84FB839B-7AC2-4EEB-A463-8D053A6006EB}" destId="{80639E19-E513-49A0-9A3D-A4929229DC93}" srcOrd="2" destOrd="0" parTransId="{3490854D-1302-4470-80B9-A598DA910746}" sibTransId="{1C9E85CE-9D37-4598-A74D-0C3241934557}"/>
    <dgm:cxn modelId="{6585331A-F33D-454C-B351-9B0F3B6FEE71}" type="presOf" srcId="{1F64785E-0349-41C4-88C7-EBA57B94CF1E}" destId="{366F91EF-7C93-4AF7-90E7-36896F5C77B1}" srcOrd="1" destOrd="0" presId="urn:microsoft.com/office/officeart/2008/layout/HorizontalMultiLevelHierarchy"/>
    <dgm:cxn modelId="{B845021D-67BD-4C80-BA49-80D4D064A334}" type="presOf" srcId="{3490854D-1302-4470-80B9-A598DA910746}" destId="{729D91F7-B8CD-4C31-B199-873F566ADD10}" srcOrd="0" destOrd="0" presId="urn:microsoft.com/office/officeart/2008/layout/HorizontalMultiLevelHierarchy"/>
    <dgm:cxn modelId="{9050EA2B-BADD-46C9-8610-B32EBB855772}" type="presOf" srcId="{7E42CCC0-7DCA-4BB1-86B8-96D20A4015BF}" destId="{60883781-8532-4941-8FBF-DBD2C9B11587}" srcOrd="0" destOrd="0" presId="urn:microsoft.com/office/officeart/2008/layout/HorizontalMultiLevelHierarchy"/>
    <dgm:cxn modelId="{94F97D2C-15B3-4356-8CA1-EE8E4F18E4EB}" type="presOf" srcId="{937F821E-4537-4E8C-9206-28FA20289514}" destId="{150718FC-C0E5-443E-B162-B8C710158D3C}" srcOrd="0" destOrd="0" presId="urn:microsoft.com/office/officeart/2008/layout/HorizontalMultiLevelHierarchy"/>
    <dgm:cxn modelId="{00D1D336-B906-44A5-8A96-A6463CCE87DE}" srcId="{84FB839B-7AC2-4EEB-A463-8D053A6006EB}" destId="{7E42CCC0-7DCA-4BB1-86B8-96D20A4015BF}" srcOrd="3" destOrd="0" parTransId="{4C1528B1-689E-4F69-9A49-5FCD37E46A0F}" sibTransId="{A0EDDA2F-0710-4FCD-A9C7-AEA2B9DB9356}"/>
    <dgm:cxn modelId="{D2B87361-127C-417C-8521-AE63CF72BA01}" type="presOf" srcId="{652B84F3-B0A4-48ED-9EBF-134B7583C205}" destId="{0CDA9D83-537E-4C85-9FAE-850F68951B1A}" srcOrd="0" destOrd="0" presId="urn:microsoft.com/office/officeart/2008/layout/HorizontalMultiLevelHierarchy"/>
    <dgm:cxn modelId="{19E00143-C481-4515-B436-638BC428F8B0}" type="presOf" srcId="{3490854D-1302-4470-80B9-A598DA910746}" destId="{D7968E87-71F8-4FD2-A03D-F18EAC571CE2}" srcOrd="1" destOrd="0" presId="urn:microsoft.com/office/officeart/2008/layout/HorizontalMultiLevelHierarchy"/>
    <dgm:cxn modelId="{0DD14944-AB67-43E0-ABC1-7EEF0909A6AB}" srcId="{84FB839B-7AC2-4EEB-A463-8D053A6006EB}" destId="{937F821E-4537-4E8C-9206-28FA20289514}" srcOrd="1" destOrd="0" parTransId="{78895C0C-324D-4800-BA87-9A22EE9C3354}" sibTransId="{13D882F9-0703-4E42-ADE6-A56213E61A62}"/>
    <dgm:cxn modelId="{1EFC9666-D927-42FA-954F-28D49E88D391}" type="presOf" srcId="{9FB18A78-1904-47E4-9373-6E5B6628F2A1}" destId="{5117CA99-53A6-422D-9C30-50FC1249FDFE}" srcOrd="0" destOrd="0" presId="urn:microsoft.com/office/officeart/2008/layout/HorizontalMultiLevelHierarchy"/>
    <dgm:cxn modelId="{63391C68-FD57-4BAA-BF79-3A4DB062D011}" type="presOf" srcId="{80639E19-E513-49A0-9A3D-A4929229DC93}" destId="{D0F3D7D7-114B-4599-9C61-985F2A108C52}" srcOrd="0" destOrd="0" presId="urn:microsoft.com/office/officeart/2008/layout/HorizontalMultiLevelHierarchy"/>
    <dgm:cxn modelId="{A63DE368-151B-4932-8BEB-74D0EBC0A9C5}" type="presOf" srcId="{4C1528B1-689E-4F69-9A49-5FCD37E46A0F}" destId="{6FB3F418-8470-4A7B-88C5-320EFA34D4FD}" srcOrd="0" destOrd="0" presId="urn:microsoft.com/office/officeart/2008/layout/HorizontalMultiLevelHierarchy"/>
    <dgm:cxn modelId="{75BC8252-3961-42CE-B0CA-F23E95C58640}" type="presOf" srcId="{1F64785E-0349-41C4-88C7-EBA57B94CF1E}" destId="{DCD38C42-0E27-4F51-8C31-7D9FFA9F50E2}" srcOrd="0" destOrd="0" presId="urn:microsoft.com/office/officeart/2008/layout/HorizontalMultiLevelHierarchy"/>
    <dgm:cxn modelId="{7C0DA878-1264-4885-A7FE-BE553430DB63}" type="presOf" srcId="{84FB839B-7AC2-4EEB-A463-8D053A6006EB}" destId="{FE41C2FD-2521-4ED5-B196-C9473BF9E1BA}" srcOrd="0" destOrd="0" presId="urn:microsoft.com/office/officeart/2008/layout/HorizontalMultiLevelHierarchy"/>
    <dgm:cxn modelId="{8B14808D-40CE-4420-92DB-66C6A70C97B4}" srcId="{84FB839B-7AC2-4EEB-A463-8D053A6006EB}" destId="{652B84F3-B0A4-48ED-9EBF-134B7583C205}" srcOrd="0" destOrd="0" parTransId="{019E60B4-1084-4E5C-B4A8-C8350AC25559}" sibTransId="{B8F61478-E7B5-40BC-957B-67EC24F0B368}"/>
    <dgm:cxn modelId="{8A0DEA90-40C1-494D-B5B0-BD1A905CBDE6}" type="presOf" srcId="{019E60B4-1084-4E5C-B4A8-C8350AC25559}" destId="{AEC53993-C03C-4915-AF44-4354B4EDC1C5}" srcOrd="0" destOrd="0" presId="urn:microsoft.com/office/officeart/2008/layout/HorizontalMultiLevelHierarchy"/>
    <dgm:cxn modelId="{7B3351C4-BC62-4E83-8513-96AE2D7DF8D8}" type="presOf" srcId="{78895C0C-324D-4800-BA87-9A22EE9C3354}" destId="{A98748D0-5998-4B04-A7B4-AACAB9462909}" srcOrd="1" destOrd="0" presId="urn:microsoft.com/office/officeart/2008/layout/HorizontalMultiLevelHierarchy"/>
    <dgm:cxn modelId="{0BDB19C8-E66A-4DAE-8744-0A1A4928451F}" srcId="{84FB839B-7AC2-4EEB-A463-8D053A6006EB}" destId="{DA22F8CD-A8ED-4CF4-AAE7-41FF34DB91F7}" srcOrd="4" destOrd="0" parTransId="{1F64785E-0349-41C4-88C7-EBA57B94CF1E}" sibTransId="{D99960F8-C191-45B8-A0D7-2327BF161427}"/>
    <dgm:cxn modelId="{F3FD76CD-C7B3-41CC-89FD-9A10535D270C}" srcId="{9FB18A78-1904-47E4-9373-6E5B6628F2A1}" destId="{84FB839B-7AC2-4EEB-A463-8D053A6006EB}" srcOrd="0" destOrd="0" parTransId="{C7ED2E27-ADA0-439F-8CDA-B1A23E4A3408}" sibTransId="{0531A052-67EF-46AF-9A5A-68995333DBC2}"/>
    <dgm:cxn modelId="{E10EBADB-DD46-4465-B544-7629D0AF5517}" type="presOf" srcId="{4C1528B1-689E-4F69-9A49-5FCD37E46A0F}" destId="{04545303-DAE8-4A6F-8627-4A1D187BD964}" srcOrd="1" destOrd="0" presId="urn:microsoft.com/office/officeart/2008/layout/HorizontalMultiLevelHierarchy"/>
    <dgm:cxn modelId="{ACA4D8F9-E8E1-4A48-9DBB-90AD5C25A783}" type="presOf" srcId="{DA22F8CD-A8ED-4CF4-AAE7-41FF34DB91F7}" destId="{684B656B-CCAE-4EF2-8154-187A849F75AC}" srcOrd="0" destOrd="0" presId="urn:microsoft.com/office/officeart/2008/layout/HorizontalMultiLevelHierarchy"/>
    <dgm:cxn modelId="{58832DF2-027F-44A9-9230-30964D5E0F65}" type="presParOf" srcId="{5117CA99-53A6-422D-9C30-50FC1249FDFE}" destId="{E802F575-B86B-40F0-9158-8E5E2BE6F748}" srcOrd="0" destOrd="0" presId="urn:microsoft.com/office/officeart/2008/layout/HorizontalMultiLevelHierarchy"/>
    <dgm:cxn modelId="{0DC9D930-FABE-49FC-B91A-C43A4EC13BE4}" type="presParOf" srcId="{E802F575-B86B-40F0-9158-8E5E2BE6F748}" destId="{FE41C2FD-2521-4ED5-B196-C9473BF9E1BA}" srcOrd="0" destOrd="0" presId="urn:microsoft.com/office/officeart/2008/layout/HorizontalMultiLevelHierarchy"/>
    <dgm:cxn modelId="{9BF8430B-1EAF-4F57-BC2A-B2B1E437BB3F}" type="presParOf" srcId="{E802F575-B86B-40F0-9158-8E5E2BE6F748}" destId="{4444ED7D-4D4D-4DAC-BEAE-C44BE5B2717C}" srcOrd="1" destOrd="0" presId="urn:microsoft.com/office/officeart/2008/layout/HorizontalMultiLevelHierarchy"/>
    <dgm:cxn modelId="{72484865-8E41-4645-BCCA-DAEC9464BBFB}" type="presParOf" srcId="{4444ED7D-4D4D-4DAC-BEAE-C44BE5B2717C}" destId="{AEC53993-C03C-4915-AF44-4354B4EDC1C5}" srcOrd="0" destOrd="0" presId="urn:microsoft.com/office/officeart/2008/layout/HorizontalMultiLevelHierarchy"/>
    <dgm:cxn modelId="{3A6458D4-149C-46F4-81FC-E54DAE06FBB8}" type="presParOf" srcId="{AEC53993-C03C-4915-AF44-4354B4EDC1C5}" destId="{254CBB65-EEAA-412F-90CB-C356B55C8E24}" srcOrd="0" destOrd="0" presId="urn:microsoft.com/office/officeart/2008/layout/HorizontalMultiLevelHierarchy"/>
    <dgm:cxn modelId="{7D9F4759-B978-4A3F-80CE-37FE53916944}" type="presParOf" srcId="{4444ED7D-4D4D-4DAC-BEAE-C44BE5B2717C}" destId="{94B3D763-57B0-478E-AE22-F45FCCBA80A4}" srcOrd="1" destOrd="0" presId="urn:microsoft.com/office/officeart/2008/layout/HorizontalMultiLevelHierarchy"/>
    <dgm:cxn modelId="{D57EB8FA-42F5-4EF9-B57B-5E29980BFBAF}" type="presParOf" srcId="{94B3D763-57B0-478E-AE22-F45FCCBA80A4}" destId="{0CDA9D83-537E-4C85-9FAE-850F68951B1A}" srcOrd="0" destOrd="0" presId="urn:microsoft.com/office/officeart/2008/layout/HorizontalMultiLevelHierarchy"/>
    <dgm:cxn modelId="{E458FBED-2C1A-4718-90C4-5887676DE950}" type="presParOf" srcId="{94B3D763-57B0-478E-AE22-F45FCCBA80A4}" destId="{56BEF889-492C-4B9B-973D-33FF60B2AA5D}" srcOrd="1" destOrd="0" presId="urn:microsoft.com/office/officeart/2008/layout/HorizontalMultiLevelHierarchy"/>
    <dgm:cxn modelId="{79CABF8E-FA49-439E-AB57-3015B99F77C7}" type="presParOf" srcId="{4444ED7D-4D4D-4DAC-BEAE-C44BE5B2717C}" destId="{4DF77060-81D2-4C1C-A691-018831BF14E6}" srcOrd="2" destOrd="0" presId="urn:microsoft.com/office/officeart/2008/layout/HorizontalMultiLevelHierarchy"/>
    <dgm:cxn modelId="{4DB00F40-CCBE-4957-BB4D-B666F20F6FC2}" type="presParOf" srcId="{4DF77060-81D2-4C1C-A691-018831BF14E6}" destId="{A98748D0-5998-4B04-A7B4-AACAB9462909}" srcOrd="0" destOrd="0" presId="urn:microsoft.com/office/officeart/2008/layout/HorizontalMultiLevelHierarchy"/>
    <dgm:cxn modelId="{0F35398A-CBD2-474D-B0B2-C25D5DA9EDFA}" type="presParOf" srcId="{4444ED7D-4D4D-4DAC-BEAE-C44BE5B2717C}" destId="{5AE7BF6F-A313-4449-84C1-C954223CBA48}" srcOrd="3" destOrd="0" presId="urn:microsoft.com/office/officeart/2008/layout/HorizontalMultiLevelHierarchy"/>
    <dgm:cxn modelId="{7A0B6A2E-9BA2-45E9-B700-87218600004A}" type="presParOf" srcId="{5AE7BF6F-A313-4449-84C1-C954223CBA48}" destId="{150718FC-C0E5-443E-B162-B8C710158D3C}" srcOrd="0" destOrd="0" presId="urn:microsoft.com/office/officeart/2008/layout/HorizontalMultiLevelHierarchy"/>
    <dgm:cxn modelId="{0CC863A0-53E5-4CAB-857C-C36FE2DD679B}" type="presParOf" srcId="{5AE7BF6F-A313-4449-84C1-C954223CBA48}" destId="{D703C144-98A2-44D9-822E-D551540C4B50}" srcOrd="1" destOrd="0" presId="urn:microsoft.com/office/officeart/2008/layout/HorizontalMultiLevelHierarchy"/>
    <dgm:cxn modelId="{6935791F-FE19-4607-94CB-DA0E7749CF55}" type="presParOf" srcId="{4444ED7D-4D4D-4DAC-BEAE-C44BE5B2717C}" destId="{729D91F7-B8CD-4C31-B199-873F566ADD10}" srcOrd="4" destOrd="0" presId="urn:microsoft.com/office/officeart/2008/layout/HorizontalMultiLevelHierarchy"/>
    <dgm:cxn modelId="{49B4CE92-E8DE-40A2-83A4-607BDE174A71}" type="presParOf" srcId="{729D91F7-B8CD-4C31-B199-873F566ADD10}" destId="{D7968E87-71F8-4FD2-A03D-F18EAC571CE2}" srcOrd="0" destOrd="0" presId="urn:microsoft.com/office/officeart/2008/layout/HorizontalMultiLevelHierarchy"/>
    <dgm:cxn modelId="{0F77B765-E28E-4997-A8E6-1A5D3D8FF103}" type="presParOf" srcId="{4444ED7D-4D4D-4DAC-BEAE-C44BE5B2717C}" destId="{AB6A1B67-4C42-4BD0-A03E-D5A6D8D1C6CE}" srcOrd="5" destOrd="0" presId="urn:microsoft.com/office/officeart/2008/layout/HorizontalMultiLevelHierarchy"/>
    <dgm:cxn modelId="{062C4D94-335F-4FF0-8B7B-754858BEF4A7}" type="presParOf" srcId="{AB6A1B67-4C42-4BD0-A03E-D5A6D8D1C6CE}" destId="{D0F3D7D7-114B-4599-9C61-985F2A108C52}" srcOrd="0" destOrd="0" presId="urn:microsoft.com/office/officeart/2008/layout/HorizontalMultiLevelHierarchy"/>
    <dgm:cxn modelId="{9CC9C7CE-2A22-4006-9481-04D281841987}" type="presParOf" srcId="{AB6A1B67-4C42-4BD0-A03E-D5A6D8D1C6CE}" destId="{0E3F11E2-965D-47AB-A697-FFD984853825}" srcOrd="1" destOrd="0" presId="urn:microsoft.com/office/officeart/2008/layout/HorizontalMultiLevelHierarchy"/>
    <dgm:cxn modelId="{97E3EFF8-5742-419A-A224-9ECB7B3D0E54}" type="presParOf" srcId="{4444ED7D-4D4D-4DAC-BEAE-C44BE5B2717C}" destId="{6FB3F418-8470-4A7B-88C5-320EFA34D4FD}" srcOrd="6" destOrd="0" presId="urn:microsoft.com/office/officeart/2008/layout/HorizontalMultiLevelHierarchy"/>
    <dgm:cxn modelId="{35BBFF13-9409-404C-9F81-934D1F37EF89}" type="presParOf" srcId="{6FB3F418-8470-4A7B-88C5-320EFA34D4FD}" destId="{04545303-DAE8-4A6F-8627-4A1D187BD964}" srcOrd="0" destOrd="0" presId="urn:microsoft.com/office/officeart/2008/layout/HorizontalMultiLevelHierarchy"/>
    <dgm:cxn modelId="{8E0C90C1-650B-4515-8A8D-637AF15D0238}" type="presParOf" srcId="{4444ED7D-4D4D-4DAC-BEAE-C44BE5B2717C}" destId="{68DF601B-88ED-499A-BF7D-A05DB4F278B2}" srcOrd="7" destOrd="0" presId="urn:microsoft.com/office/officeart/2008/layout/HorizontalMultiLevelHierarchy"/>
    <dgm:cxn modelId="{CE9CDEAA-CF11-4156-B15A-E2164BD50542}" type="presParOf" srcId="{68DF601B-88ED-499A-BF7D-A05DB4F278B2}" destId="{60883781-8532-4941-8FBF-DBD2C9B11587}" srcOrd="0" destOrd="0" presId="urn:microsoft.com/office/officeart/2008/layout/HorizontalMultiLevelHierarchy"/>
    <dgm:cxn modelId="{5746D241-E563-44C8-AF25-12C9E14DF878}" type="presParOf" srcId="{68DF601B-88ED-499A-BF7D-A05DB4F278B2}" destId="{1D00265B-56EE-4EB3-AA69-5CA996D51793}" srcOrd="1" destOrd="0" presId="urn:microsoft.com/office/officeart/2008/layout/HorizontalMultiLevelHierarchy"/>
    <dgm:cxn modelId="{D7B992F1-F5D1-4FFB-AC38-A26F398F1623}" type="presParOf" srcId="{4444ED7D-4D4D-4DAC-BEAE-C44BE5B2717C}" destId="{DCD38C42-0E27-4F51-8C31-7D9FFA9F50E2}" srcOrd="8" destOrd="0" presId="urn:microsoft.com/office/officeart/2008/layout/HorizontalMultiLevelHierarchy"/>
    <dgm:cxn modelId="{5B4ED5B9-0C41-4AEE-BA2D-1755E45F4A09}" type="presParOf" srcId="{DCD38C42-0E27-4F51-8C31-7D9FFA9F50E2}" destId="{366F91EF-7C93-4AF7-90E7-36896F5C77B1}" srcOrd="0" destOrd="0" presId="urn:microsoft.com/office/officeart/2008/layout/HorizontalMultiLevelHierarchy"/>
    <dgm:cxn modelId="{27C6132B-4A7A-45E8-8EDE-5B967EFFA6C5}" type="presParOf" srcId="{4444ED7D-4D4D-4DAC-BEAE-C44BE5B2717C}" destId="{B709ABBE-0034-4BC3-A87C-706C8A25B5B3}" srcOrd="9" destOrd="0" presId="urn:microsoft.com/office/officeart/2008/layout/HorizontalMultiLevelHierarchy"/>
    <dgm:cxn modelId="{73B5462E-C7ED-41A8-9B7F-9E996A42017A}" type="presParOf" srcId="{B709ABBE-0034-4BC3-A87C-706C8A25B5B3}" destId="{684B656B-CCAE-4EF2-8154-187A849F75AC}" srcOrd="0" destOrd="0" presId="urn:microsoft.com/office/officeart/2008/layout/HorizontalMultiLevelHierarchy"/>
    <dgm:cxn modelId="{E06A40AD-E19E-4D66-8CE4-5497A0DBB813}" type="presParOf" srcId="{B709ABBE-0034-4BC3-A87C-706C8A25B5B3}" destId="{EE84818E-6FA6-4420-9C74-986C8AB6923C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A847C66-C34A-4686-95A4-5DA92EC847FD}" type="doc">
      <dgm:prSet loTypeId="urn:microsoft.com/office/officeart/2008/layout/HorizontalMultiLevelHierarchy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0E43FE8E-D6C1-481C-8485-45856ECA3AED}" type="pres">
      <dgm:prSet presAssocID="{4A847C66-C34A-4686-95A4-5DA92EC847FD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</dgm:ptLst>
  <dgm:cxnLst>
    <dgm:cxn modelId="{A959B40D-99DE-4957-846F-408569686546}" type="presOf" srcId="{4A847C66-C34A-4686-95A4-5DA92EC847FD}" destId="{0E43FE8E-D6C1-481C-8485-45856ECA3AED}" srcOrd="0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603BCF35-0AB4-4E08-AB58-10C78D2E7ED8}" type="doc">
      <dgm:prSet loTypeId="urn:microsoft.com/office/officeart/2005/8/layout/hierarchy1" loCatId="hierarchy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05F0694-D9E9-4794-9DBE-590E0DDC6330}">
      <dgm:prSet phldrT="[Текст]"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ru-RU" sz="1600" b="1" dirty="0">
              <a:latin typeface="Times New Roman" panose="02020603050405020304" pitchFamily="18" charset="0"/>
              <a:cs typeface="Times New Roman" panose="02020603050405020304" pitchFamily="18" charset="0"/>
            </a:rPr>
            <a:t>2. Муниципальная программа "Доступное жилье на территории Слюдянского муниципального образования  на 2019-2024 годы» (исполнено 7 249 т. р. (45,3%) от плана 16 010 т.р.)</a:t>
          </a:r>
        </a:p>
      </dgm:t>
    </dgm:pt>
    <dgm:pt modelId="{AAE5F513-4D0F-4F0F-8391-EAE120AF835C}" type="parTrans" cxnId="{D67AD9DE-2D7F-4044-8B0F-F72572CA740B}">
      <dgm:prSet/>
      <dgm:spPr/>
      <dgm:t>
        <a:bodyPr/>
        <a:lstStyle/>
        <a:p>
          <a:endParaRPr lang="ru-RU"/>
        </a:p>
      </dgm:t>
    </dgm:pt>
    <dgm:pt modelId="{8E5349B0-39AB-4C55-A908-3E6083E4427A}" type="sibTrans" cxnId="{D67AD9DE-2D7F-4044-8B0F-F72572CA740B}">
      <dgm:prSet/>
      <dgm:spPr/>
      <dgm:t>
        <a:bodyPr/>
        <a:lstStyle/>
        <a:p>
          <a:endParaRPr lang="ru-RU"/>
        </a:p>
      </dgm:t>
    </dgm:pt>
    <dgm:pt modelId="{2D273EFA-53F1-4FD1-A930-5DC0BC812F79}">
      <dgm:prSet phldrT="[Текст]"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ru-RU" sz="1600" b="1" dirty="0">
              <a:latin typeface="Times New Roman" panose="02020603050405020304" pitchFamily="18" charset="0"/>
              <a:cs typeface="Times New Roman" panose="02020603050405020304" pitchFamily="18" charset="0"/>
            </a:rPr>
            <a:t>1. Подпрограмма «Молодым семьям - доступное жилье на 2019-2024 гг.» 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ru-RU" sz="1600" b="1" dirty="0">
              <a:latin typeface="Times New Roman" panose="02020603050405020304" pitchFamily="18" charset="0"/>
              <a:cs typeface="Times New Roman" panose="02020603050405020304" pitchFamily="18" charset="0"/>
            </a:rPr>
            <a:t>(исполнено 7 249 т. р. (100%))</a:t>
          </a:r>
        </a:p>
      </dgm:t>
    </dgm:pt>
    <dgm:pt modelId="{7AF2921D-E712-40D1-B316-A3F1E6EB6710}" type="parTrans" cxnId="{FA86DAB6-1966-4B6D-A4E0-CE1EB5B2607F}">
      <dgm:prSet/>
      <dgm:spPr/>
      <dgm:t>
        <a:bodyPr/>
        <a:lstStyle/>
        <a:p>
          <a:endParaRPr lang="ru-RU"/>
        </a:p>
      </dgm:t>
    </dgm:pt>
    <dgm:pt modelId="{445F3626-2F11-45A4-8A33-4B91EF751847}" type="sibTrans" cxnId="{FA86DAB6-1966-4B6D-A4E0-CE1EB5B2607F}">
      <dgm:prSet/>
      <dgm:spPr/>
      <dgm:t>
        <a:bodyPr/>
        <a:lstStyle/>
        <a:p>
          <a:endParaRPr lang="ru-RU"/>
        </a:p>
      </dgm:t>
    </dgm:pt>
    <dgm:pt modelId="{7FC186D5-E2AD-4B88-A702-292313EEBE1B}">
      <dgm:prSet phldrT="[Текст]" custT="1"/>
      <dgm:spPr>
        <a:ln>
          <a:solidFill>
            <a:schemeClr val="accent1">
              <a:lumMod val="75000"/>
            </a:schemeClr>
          </a:solidFill>
        </a:ln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ru-RU" sz="1600" b="1" dirty="0">
              <a:latin typeface="Times New Roman" panose="02020603050405020304" pitchFamily="18" charset="0"/>
              <a:cs typeface="Times New Roman" panose="02020603050405020304" pitchFamily="18" charset="0"/>
            </a:rPr>
            <a:t>2. Подпрограмма "Переселение граждан проживающих на территории СМО из аварийного жилищного фонда, признанного таковым до 01.01.2017 года" в 2019-2025гг. (не исполнено)</a:t>
          </a:r>
        </a:p>
      </dgm:t>
    </dgm:pt>
    <dgm:pt modelId="{305C9F86-0A80-48B2-B325-8F0231E9BDDF}" type="parTrans" cxnId="{6087C638-3841-46D3-A16A-3FC3D0A61C87}">
      <dgm:prSet/>
      <dgm:spPr/>
      <dgm:t>
        <a:bodyPr/>
        <a:lstStyle/>
        <a:p>
          <a:endParaRPr lang="ru-RU"/>
        </a:p>
      </dgm:t>
    </dgm:pt>
    <dgm:pt modelId="{F1B18AA5-DE3F-48E5-A9C5-A1D47C26FA2E}" type="sibTrans" cxnId="{6087C638-3841-46D3-A16A-3FC3D0A61C87}">
      <dgm:prSet/>
      <dgm:spPr/>
      <dgm:t>
        <a:bodyPr/>
        <a:lstStyle/>
        <a:p>
          <a:endParaRPr lang="ru-RU"/>
        </a:p>
      </dgm:t>
    </dgm:pt>
    <dgm:pt modelId="{5D1E1055-66E3-4CFC-BF11-E84449499845}" type="pres">
      <dgm:prSet presAssocID="{603BCF35-0AB4-4E08-AB58-10C78D2E7ED8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B5D71408-5C62-4C66-89DA-55FF3368DE16}" type="pres">
      <dgm:prSet presAssocID="{905F0694-D9E9-4794-9DBE-590E0DDC6330}" presName="hierRoot1" presStyleCnt="0"/>
      <dgm:spPr/>
    </dgm:pt>
    <dgm:pt modelId="{A2A71421-B466-48E0-AB60-5BF370A3F8F0}" type="pres">
      <dgm:prSet presAssocID="{905F0694-D9E9-4794-9DBE-590E0DDC6330}" presName="composite" presStyleCnt="0"/>
      <dgm:spPr/>
    </dgm:pt>
    <dgm:pt modelId="{BAAC985F-C75E-4FD2-ABBB-18BA253BF9E3}" type="pres">
      <dgm:prSet presAssocID="{905F0694-D9E9-4794-9DBE-590E0DDC6330}" presName="background" presStyleLbl="node0" presStyleIdx="0" presStyleCnt="1"/>
      <dgm:spPr/>
    </dgm:pt>
    <dgm:pt modelId="{3912B3F1-7982-4C00-8A7A-B4C42DFCDA47}" type="pres">
      <dgm:prSet presAssocID="{905F0694-D9E9-4794-9DBE-590E0DDC6330}" presName="text" presStyleLbl="fgAcc0" presStyleIdx="0" presStyleCnt="1" custScaleX="95972" custScaleY="67647">
        <dgm:presLayoutVars>
          <dgm:chPref val="3"/>
        </dgm:presLayoutVars>
      </dgm:prSet>
      <dgm:spPr/>
    </dgm:pt>
    <dgm:pt modelId="{A85EDAAD-7E1E-4BA7-8E5E-A0C5E8454E48}" type="pres">
      <dgm:prSet presAssocID="{905F0694-D9E9-4794-9DBE-590E0DDC6330}" presName="hierChild2" presStyleCnt="0"/>
      <dgm:spPr/>
    </dgm:pt>
    <dgm:pt modelId="{0825C774-4737-4419-8BE8-080CF79FBC30}" type="pres">
      <dgm:prSet presAssocID="{7AF2921D-E712-40D1-B316-A3F1E6EB6710}" presName="Name10" presStyleLbl="parChTrans1D2" presStyleIdx="0" presStyleCnt="2"/>
      <dgm:spPr/>
    </dgm:pt>
    <dgm:pt modelId="{1E86D476-A6F2-49ED-A831-DCF64DC26112}" type="pres">
      <dgm:prSet presAssocID="{2D273EFA-53F1-4FD1-A930-5DC0BC812F79}" presName="hierRoot2" presStyleCnt="0"/>
      <dgm:spPr/>
    </dgm:pt>
    <dgm:pt modelId="{49111336-3E8A-4ED0-BFF3-4FC54F630BB9}" type="pres">
      <dgm:prSet presAssocID="{2D273EFA-53F1-4FD1-A930-5DC0BC812F79}" presName="composite2" presStyleCnt="0"/>
      <dgm:spPr/>
    </dgm:pt>
    <dgm:pt modelId="{4E55958C-35A2-408F-AB65-F3E59823EAD2}" type="pres">
      <dgm:prSet presAssocID="{2D273EFA-53F1-4FD1-A930-5DC0BC812F79}" presName="background2" presStyleLbl="node2" presStyleIdx="0" presStyleCnt="2"/>
      <dgm:spPr/>
    </dgm:pt>
    <dgm:pt modelId="{DA5C9CFA-0ECF-424A-BA90-7EEA5FD52481}" type="pres">
      <dgm:prSet presAssocID="{2D273EFA-53F1-4FD1-A930-5DC0BC812F79}" presName="text2" presStyleLbl="fgAcc2" presStyleIdx="0" presStyleCnt="2" custScaleX="96443" custScaleY="75727" custLinFactNeighborX="-1688" custLinFactNeighborY="349">
        <dgm:presLayoutVars>
          <dgm:chPref val="3"/>
        </dgm:presLayoutVars>
      </dgm:prSet>
      <dgm:spPr/>
    </dgm:pt>
    <dgm:pt modelId="{546FFBFE-4057-47E0-9B45-23DF01E0D884}" type="pres">
      <dgm:prSet presAssocID="{2D273EFA-53F1-4FD1-A930-5DC0BC812F79}" presName="hierChild3" presStyleCnt="0"/>
      <dgm:spPr/>
    </dgm:pt>
    <dgm:pt modelId="{90A9652A-0747-4673-A02E-E7FB1D6DDBCC}" type="pres">
      <dgm:prSet presAssocID="{305C9F86-0A80-48B2-B325-8F0231E9BDDF}" presName="Name10" presStyleLbl="parChTrans1D2" presStyleIdx="1" presStyleCnt="2"/>
      <dgm:spPr/>
    </dgm:pt>
    <dgm:pt modelId="{03D35841-CB79-4A0E-AA38-D0D9B41096A5}" type="pres">
      <dgm:prSet presAssocID="{7FC186D5-E2AD-4B88-A702-292313EEBE1B}" presName="hierRoot2" presStyleCnt="0"/>
      <dgm:spPr/>
    </dgm:pt>
    <dgm:pt modelId="{B0BF28E0-0F44-4898-9264-9C54250A215B}" type="pres">
      <dgm:prSet presAssocID="{7FC186D5-E2AD-4B88-A702-292313EEBE1B}" presName="composite2" presStyleCnt="0"/>
      <dgm:spPr/>
    </dgm:pt>
    <dgm:pt modelId="{5F79F7BB-C5CF-4C52-8BFB-9F92BF370190}" type="pres">
      <dgm:prSet presAssocID="{7FC186D5-E2AD-4B88-A702-292313EEBE1B}" presName="background2" presStyleLbl="node2" presStyleIdx="1" presStyleCnt="2"/>
      <dgm:spPr/>
    </dgm:pt>
    <dgm:pt modelId="{2C24A0C4-29AB-470E-AF09-B7FBFC3A6A8E}" type="pres">
      <dgm:prSet presAssocID="{7FC186D5-E2AD-4B88-A702-292313EEBE1B}" presName="text2" presStyleLbl="fgAcc2" presStyleIdx="1" presStyleCnt="2" custScaleX="97163" custScaleY="77910">
        <dgm:presLayoutVars>
          <dgm:chPref val="3"/>
        </dgm:presLayoutVars>
      </dgm:prSet>
      <dgm:spPr/>
    </dgm:pt>
    <dgm:pt modelId="{85E537A2-33CA-41AA-82C8-2BE9CE430E4D}" type="pres">
      <dgm:prSet presAssocID="{7FC186D5-E2AD-4B88-A702-292313EEBE1B}" presName="hierChild3" presStyleCnt="0"/>
      <dgm:spPr/>
    </dgm:pt>
  </dgm:ptLst>
  <dgm:cxnLst>
    <dgm:cxn modelId="{9A0C7F05-FE1A-4366-83F0-3173B7F5D17D}" type="presOf" srcId="{305C9F86-0A80-48B2-B325-8F0231E9BDDF}" destId="{90A9652A-0747-4673-A02E-E7FB1D6DDBCC}" srcOrd="0" destOrd="0" presId="urn:microsoft.com/office/officeart/2005/8/layout/hierarchy1"/>
    <dgm:cxn modelId="{0735B205-FD63-4939-AB8D-2D77896E9E17}" type="presOf" srcId="{603BCF35-0AB4-4E08-AB58-10C78D2E7ED8}" destId="{5D1E1055-66E3-4CFC-BF11-E84449499845}" srcOrd="0" destOrd="0" presId="urn:microsoft.com/office/officeart/2005/8/layout/hierarchy1"/>
    <dgm:cxn modelId="{F741430B-DC12-46DF-B0B3-F008681741B4}" type="presOf" srcId="{905F0694-D9E9-4794-9DBE-590E0DDC6330}" destId="{3912B3F1-7982-4C00-8A7A-B4C42DFCDA47}" srcOrd="0" destOrd="0" presId="urn:microsoft.com/office/officeart/2005/8/layout/hierarchy1"/>
    <dgm:cxn modelId="{939E4129-04A1-4FB4-9813-C7B2E801C189}" type="presOf" srcId="{7FC186D5-E2AD-4B88-A702-292313EEBE1B}" destId="{2C24A0C4-29AB-470E-AF09-B7FBFC3A6A8E}" srcOrd="0" destOrd="0" presId="urn:microsoft.com/office/officeart/2005/8/layout/hierarchy1"/>
    <dgm:cxn modelId="{CA1D1135-11CC-414C-A799-54CDCEE4AA93}" type="presOf" srcId="{7AF2921D-E712-40D1-B316-A3F1E6EB6710}" destId="{0825C774-4737-4419-8BE8-080CF79FBC30}" srcOrd="0" destOrd="0" presId="urn:microsoft.com/office/officeart/2005/8/layout/hierarchy1"/>
    <dgm:cxn modelId="{6087C638-3841-46D3-A16A-3FC3D0A61C87}" srcId="{905F0694-D9E9-4794-9DBE-590E0DDC6330}" destId="{7FC186D5-E2AD-4B88-A702-292313EEBE1B}" srcOrd="1" destOrd="0" parTransId="{305C9F86-0A80-48B2-B325-8F0231E9BDDF}" sibTransId="{F1B18AA5-DE3F-48E5-A9C5-A1D47C26FA2E}"/>
    <dgm:cxn modelId="{45E1C39B-F42A-41B2-A449-EDB469280714}" type="presOf" srcId="{2D273EFA-53F1-4FD1-A930-5DC0BC812F79}" destId="{DA5C9CFA-0ECF-424A-BA90-7EEA5FD52481}" srcOrd="0" destOrd="0" presId="urn:microsoft.com/office/officeart/2005/8/layout/hierarchy1"/>
    <dgm:cxn modelId="{FA86DAB6-1966-4B6D-A4E0-CE1EB5B2607F}" srcId="{905F0694-D9E9-4794-9DBE-590E0DDC6330}" destId="{2D273EFA-53F1-4FD1-A930-5DC0BC812F79}" srcOrd="0" destOrd="0" parTransId="{7AF2921D-E712-40D1-B316-A3F1E6EB6710}" sibTransId="{445F3626-2F11-45A4-8A33-4B91EF751847}"/>
    <dgm:cxn modelId="{D67AD9DE-2D7F-4044-8B0F-F72572CA740B}" srcId="{603BCF35-0AB4-4E08-AB58-10C78D2E7ED8}" destId="{905F0694-D9E9-4794-9DBE-590E0DDC6330}" srcOrd="0" destOrd="0" parTransId="{AAE5F513-4D0F-4F0F-8391-EAE120AF835C}" sibTransId="{8E5349B0-39AB-4C55-A908-3E6083E4427A}"/>
    <dgm:cxn modelId="{BE6A0FD9-F3CB-44CE-8ADD-531C459F4F1F}" type="presParOf" srcId="{5D1E1055-66E3-4CFC-BF11-E84449499845}" destId="{B5D71408-5C62-4C66-89DA-55FF3368DE16}" srcOrd="0" destOrd="0" presId="urn:microsoft.com/office/officeart/2005/8/layout/hierarchy1"/>
    <dgm:cxn modelId="{AECDEE23-94A4-434E-BD30-FE6601199C6F}" type="presParOf" srcId="{B5D71408-5C62-4C66-89DA-55FF3368DE16}" destId="{A2A71421-B466-48E0-AB60-5BF370A3F8F0}" srcOrd="0" destOrd="0" presId="urn:microsoft.com/office/officeart/2005/8/layout/hierarchy1"/>
    <dgm:cxn modelId="{2F959F44-8DAB-4C3C-BB2B-CE8D8A7E706D}" type="presParOf" srcId="{A2A71421-B466-48E0-AB60-5BF370A3F8F0}" destId="{BAAC985F-C75E-4FD2-ABBB-18BA253BF9E3}" srcOrd="0" destOrd="0" presId="urn:microsoft.com/office/officeart/2005/8/layout/hierarchy1"/>
    <dgm:cxn modelId="{2BF762F3-E589-4345-9BAB-BC4296441D25}" type="presParOf" srcId="{A2A71421-B466-48E0-AB60-5BF370A3F8F0}" destId="{3912B3F1-7982-4C00-8A7A-B4C42DFCDA47}" srcOrd="1" destOrd="0" presId="urn:microsoft.com/office/officeart/2005/8/layout/hierarchy1"/>
    <dgm:cxn modelId="{1B449EC0-FAAE-4975-877C-DB6FC673FBDE}" type="presParOf" srcId="{B5D71408-5C62-4C66-89DA-55FF3368DE16}" destId="{A85EDAAD-7E1E-4BA7-8E5E-A0C5E8454E48}" srcOrd="1" destOrd="0" presId="urn:microsoft.com/office/officeart/2005/8/layout/hierarchy1"/>
    <dgm:cxn modelId="{64BAAE19-0AFB-445D-AD0D-AB9DAD8ECD3C}" type="presParOf" srcId="{A85EDAAD-7E1E-4BA7-8E5E-A0C5E8454E48}" destId="{0825C774-4737-4419-8BE8-080CF79FBC30}" srcOrd="0" destOrd="0" presId="urn:microsoft.com/office/officeart/2005/8/layout/hierarchy1"/>
    <dgm:cxn modelId="{55B6F3E9-CACF-439B-8FE2-B6291FFF6C82}" type="presParOf" srcId="{A85EDAAD-7E1E-4BA7-8E5E-A0C5E8454E48}" destId="{1E86D476-A6F2-49ED-A831-DCF64DC26112}" srcOrd="1" destOrd="0" presId="urn:microsoft.com/office/officeart/2005/8/layout/hierarchy1"/>
    <dgm:cxn modelId="{88A628BE-C5EF-4FFA-98B6-0C119C38A9C0}" type="presParOf" srcId="{1E86D476-A6F2-49ED-A831-DCF64DC26112}" destId="{49111336-3E8A-4ED0-BFF3-4FC54F630BB9}" srcOrd="0" destOrd="0" presId="urn:microsoft.com/office/officeart/2005/8/layout/hierarchy1"/>
    <dgm:cxn modelId="{F3C66B5E-AB7D-49F2-8FCF-C08A9AFEDABC}" type="presParOf" srcId="{49111336-3E8A-4ED0-BFF3-4FC54F630BB9}" destId="{4E55958C-35A2-408F-AB65-F3E59823EAD2}" srcOrd="0" destOrd="0" presId="urn:microsoft.com/office/officeart/2005/8/layout/hierarchy1"/>
    <dgm:cxn modelId="{143EF6B2-9FCD-4E2B-9AEC-35637C4133A8}" type="presParOf" srcId="{49111336-3E8A-4ED0-BFF3-4FC54F630BB9}" destId="{DA5C9CFA-0ECF-424A-BA90-7EEA5FD52481}" srcOrd="1" destOrd="0" presId="urn:microsoft.com/office/officeart/2005/8/layout/hierarchy1"/>
    <dgm:cxn modelId="{34055B6A-1FE6-448C-8025-86DA081F8D44}" type="presParOf" srcId="{1E86D476-A6F2-49ED-A831-DCF64DC26112}" destId="{546FFBFE-4057-47E0-9B45-23DF01E0D884}" srcOrd="1" destOrd="0" presId="urn:microsoft.com/office/officeart/2005/8/layout/hierarchy1"/>
    <dgm:cxn modelId="{DF162DFE-AD41-4431-9679-61A75CAAF048}" type="presParOf" srcId="{A85EDAAD-7E1E-4BA7-8E5E-A0C5E8454E48}" destId="{90A9652A-0747-4673-A02E-E7FB1D6DDBCC}" srcOrd="2" destOrd="0" presId="urn:microsoft.com/office/officeart/2005/8/layout/hierarchy1"/>
    <dgm:cxn modelId="{CEA2ACBC-9131-4327-875B-239D7535A569}" type="presParOf" srcId="{A85EDAAD-7E1E-4BA7-8E5E-A0C5E8454E48}" destId="{03D35841-CB79-4A0E-AA38-D0D9B41096A5}" srcOrd="3" destOrd="0" presId="urn:microsoft.com/office/officeart/2005/8/layout/hierarchy1"/>
    <dgm:cxn modelId="{EB1F6C7E-E459-4D44-BF0B-61A5EA79A433}" type="presParOf" srcId="{03D35841-CB79-4A0E-AA38-D0D9B41096A5}" destId="{B0BF28E0-0F44-4898-9264-9C54250A215B}" srcOrd="0" destOrd="0" presId="urn:microsoft.com/office/officeart/2005/8/layout/hierarchy1"/>
    <dgm:cxn modelId="{EEB5E035-3C82-4099-9101-A27280CCFBF3}" type="presParOf" srcId="{B0BF28E0-0F44-4898-9264-9C54250A215B}" destId="{5F79F7BB-C5CF-4C52-8BFB-9F92BF370190}" srcOrd="0" destOrd="0" presId="urn:microsoft.com/office/officeart/2005/8/layout/hierarchy1"/>
    <dgm:cxn modelId="{84BA1DD5-BE94-475D-9487-934E77691232}" type="presParOf" srcId="{B0BF28E0-0F44-4898-9264-9C54250A215B}" destId="{2C24A0C4-29AB-470E-AF09-B7FBFC3A6A8E}" srcOrd="1" destOrd="0" presId="urn:microsoft.com/office/officeart/2005/8/layout/hierarchy1"/>
    <dgm:cxn modelId="{1D3E6331-9C7B-4B4C-A005-CB396E0C45DF}" type="presParOf" srcId="{03D35841-CB79-4A0E-AA38-D0D9B41096A5}" destId="{85E537A2-33CA-41AA-82C8-2BE9CE430E4D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30ED4E80-DC26-459F-8294-3DCD87371E02}" type="doc">
      <dgm:prSet loTypeId="urn:microsoft.com/office/officeart/2008/layout/HorizontalMultiLevelHierarchy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E16F4B8-28F6-4EC9-94C8-11B7685A85E1}">
      <dgm:prSet phldrT="[Текст]"/>
      <dgm:spPr/>
      <dgm:t>
        <a:bodyPr/>
        <a:lstStyle/>
        <a:p>
          <a:r>
            <a:rPr lang="ru-RU" b="1" i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3.</a:t>
          </a:r>
          <a:r>
            <a:rPr lang="ru-RU" b="1" i="0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b="1" i="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Муниципальная программа "</a:t>
          </a:r>
          <a:r>
            <a: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Доступное жилье на территории Слюдянского муниципального образования  на 2019-2024 годы»</a:t>
          </a:r>
          <a:r>
            <a:rPr lang="ru-RU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</a:p>
        <a:p>
          <a:r>
            <a:rPr lang="ru-RU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(исполнено 7 249 т. р. (45,3%) от плана 16 010 т.р.)</a:t>
          </a:r>
          <a:endParaRPr lang="ru-RU" i="0" dirty="0">
            <a:solidFill>
              <a:srgbClr val="7030A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0316083-5202-4D63-9589-7FCD88960168}" type="parTrans" cxnId="{86084A81-96CB-47BC-B90F-C1C5B3B58E4E}">
      <dgm:prSet/>
      <dgm:spPr/>
      <dgm:t>
        <a:bodyPr/>
        <a:lstStyle/>
        <a:p>
          <a:endParaRPr lang="ru-RU"/>
        </a:p>
      </dgm:t>
    </dgm:pt>
    <dgm:pt modelId="{3CC9F929-2429-457D-A217-D997426AB2BC}" type="sibTrans" cxnId="{86084A81-96CB-47BC-B90F-C1C5B3B58E4E}">
      <dgm:prSet/>
      <dgm:spPr/>
      <dgm:t>
        <a:bodyPr/>
        <a:lstStyle/>
        <a:p>
          <a:endParaRPr lang="ru-RU"/>
        </a:p>
      </dgm:t>
    </dgm:pt>
    <dgm:pt modelId="{5703E334-1CE1-4162-BB44-4A92B88E4387}">
      <dgm:prSet phldrT="[Текст]"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ru-RU" sz="16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1. </a:t>
          </a:r>
          <a:r>
            <a:rPr lang="ru-RU" sz="1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Подпрограмма «Молодым семьям - доступное жилье на 2019-2024 гг.» </a:t>
          </a:r>
          <a:r>
            <a:rPr lang="ru-RU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(исполнено 7 249 т. р. (100%))</a:t>
          </a:r>
          <a:endParaRPr lang="ru-RU" sz="1600" b="1" dirty="0">
            <a:solidFill>
              <a:srgbClr val="7030A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D3138CF-6737-4FD2-8E5F-8D6A16F97291}" type="parTrans" cxnId="{36BF70FE-3C61-4F1E-A664-B92DF77B09A7}">
      <dgm:prSet/>
      <dgm:spPr/>
      <dgm:t>
        <a:bodyPr/>
        <a:lstStyle/>
        <a:p>
          <a:endParaRPr lang="ru-RU"/>
        </a:p>
      </dgm:t>
    </dgm:pt>
    <dgm:pt modelId="{4910747B-944B-4908-9105-36CA925872CF}" type="sibTrans" cxnId="{36BF70FE-3C61-4F1E-A664-B92DF77B09A7}">
      <dgm:prSet/>
      <dgm:spPr/>
      <dgm:t>
        <a:bodyPr/>
        <a:lstStyle/>
        <a:p>
          <a:endParaRPr lang="ru-RU"/>
        </a:p>
      </dgm:t>
    </dgm:pt>
    <dgm:pt modelId="{01C4A055-6BEF-40BB-927C-985A765A9963}">
      <dgm:prSet phldrT="[Текст]"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ru-RU" sz="1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2. </a:t>
          </a:r>
          <a:r>
            <a:rPr lang="ru-RU" sz="1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Подпрограмма "Переселение граждан проживающих на территории СМО из аварийного жилищного фонда, признанного таковым до 01.01.2017 года" в 2019-2025гг. </a:t>
          </a:r>
          <a:r>
            <a:rPr lang="ru-RU" sz="16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(не исполнено план 8 761 т. р.)</a:t>
          </a:r>
        </a:p>
      </dgm:t>
    </dgm:pt>
    <dgm:pt modelId="{66656F50-5990-4E1A-9515-C1E8B0EEECC6}" type="parTrans" cxnId="{4374B59D-F268-4C8C-B24A-D9A900407F7E}">
      <dgm:prSet/>
      <dgm:spPr/>
      <dgm:t>
        <a:bodyPr/>
        <a:lstStyle/>
        <a:p>
          <a:endParaRPr lang="ru-RU"/>
        </a:p>
      </dgm:t>
    </dgm:pt>
    <dgm:pt modelId="{C338475C-84F4-4C10-8488-BCC6E4BE7300}" type="sibTrans" cxnId="{4374B59D-F268-4C8C-B24A-D9A900407F7E}">
      <dgm:prSet/>
      <dgm:spPr/>
      <dgm:t>
        <a:bodyPr/>
        <a:lstStyle/>
        <a:p>
          <a:endParaRPr lang="ru-RU"/>
        </a:p>
      </dgm:t>
    </dgm:pt>
    <dgm:pt modelId="{708EC78E-AF8A-4038-80A9-1FDBC7BDB465}" type="pres">
      <dgm:prSet presAssocID="{30ED4E80-DC26-459F-8294-3DCD87371E02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A2DD765E-2DED-448C-B6E6-A5F95ED30F46}" type="pres">
      <dgm:prSet presAssocID="{9E16F4B8-28F6-4EC9-94C8-11B7685A85E1}" presName="root1" presStyleCnt="0"/>
      <dgm:spPr/>
    </dgm:pt>
    <dgm:pt modelId="{CCE31506-0D81-4919-8411-4E581CB04110}" type="pres">
      <dgm:prSet presAssocID="{9E16F4B8-28F6-4EC9-94C8-11B7685A85E1}" presName="LevelOneTextNode" presStyleLbl="node0" presStyleIdx="0" presStyleCnt="1" custLinFactNeighborX="-1311" custLinFactNeighborY="-1029">
        <dgm:presLayoutVars>
          <dgm:chPref val="3"/>
        </dgm:presLayoutVars>
      </dgm:prSet>
      <dgm:spPr/>
    </dgm:pt>
    <dgm:pt modelId="{2FCD1802-37EB-4A16-ABA1-F53798A18B53}" type="pres">
      <dgm:prSet presAssocID="{9E16F4B8-28F6-4EC9-94C8-11B7685A85E1}" presName="level2hierChild" presStyleCnt="0"/>
      <dgm:spPr/>
    </dgm:pt>
    <dgm:pt modelId="{CA6030BB-2FB6-4880-8568-E86675EC2698}" type="pres">
      <dgm:prSet presAssocID="{DD3138CF-6737-4FD2-8E5F-8D6A16F97291}" presName="conn2-1" presStyleLbl="parChTrans1D2" presStyleIdx="0" presStyleCnt="2"/>
      <dgm:spPr/>
    </dgm:pt>
    <dgm:pt modelId="{DBBC3F6C-DB35-46A1-BB6D-65C4F42FAADD}" type="pres">
      <dgm:prSet presAssocID="{DD3138CF-6737-4FD2-8E5F-8D6A16F97291}" presName="connTx" presStyleLbl="parChTrans1D2" presStyleIdx="0" presStyleCnt="2"/>
      <dgm:spPr/>
    </dgm:pt>
    <dgm:pt modelId="{4F9EAC89-1A4C-43A6-B5D0-0A92C23738ED}" type="pres">
      <dgm:prSet presAssocID="{5703E334-1CE1-4162-BB44-4A92B88E4387}" presName="root2" presStyleCnt="0"/>
      <dgm:spPr/>
    </dgm:pt>
    <dgm:pt modelId="{65FE6407-CDA8-49D6-9388-B6C9EC104174}" type="pres">
      <dgm:prSet presAssocID="{5703E334-1CE1-4162-BB44-4A92B88E4387}" presName="LevelTwoTextNode" presStyleLbl="node2" presStyleIdx="0" presStyleCnt="2" custScaleX="146449" custScaleY="134904">
        <dgm:presLayoutVars>
          <dgm:chPref val="3"/>
        </dgm:presLayoutVars>
      </dgm:prSet>
      <dgm:spPr/>
    </dgm:pt>
    <dgm:pt modelId="{C5274AEF-FE90-4B63-805B-602BBA4C9F32}" type="pres">
      <dgm:prSet presAssocID="{5703E334-1CE1-4162-BB44-4A92B88E4387}" presName="level3hierChild" presStyleCnt="0"/>
      <dgm:spPr/>
    </dgm:pt>
    <dgm:pt modelId="{95BA01BE-0064-4C10-9C3B-1C34EBF65A62}" type="pres">
      <dgm:prSet presAssocID="{66656F50-5990-4E1A-9515-C1E8B0EEECC6}" presName="conn2-1" presStyleLbl="parChTrans1D2" presStyleIdx="1" presStyleCnt="2"/>
      <dgm:spPr/>
    </dgm:pt>
    <dgm:pt modelId="{7F371E2A-9711-4FB0-8FB2-C4F3380DF2CA}" type="pres">
      <dgm:prSet presAssocID="{66656F50-5990-4E1A-9515-C1E8B0EEECC6}" presName="connTx" presStyleLbl="parChTrans1D2" presStyleIdx="1" presStyleCnt="2"/>
      <dgm:spPr/>
    </dgm:pt>
    <dgm:pt modelId="{E3F539E8-1838-4157-8859-ECC4B4CCD5A5}" type="pres">
      <dgm:prSet presAssocID="{01C4A055-6BEF-40BB-927C-985A765A9963}" presName="root2" presStyleCnt="0"/>
      <dgm:spPr/>
    </dgm:pt>
    <dgm:pt modelId="{18EDA256-51F3-4C5C-813C-0AC6AF780FE1}" type="pres">
      <dgm:prSet presAssocID="{01C4A055-6BEF-40BB-927C-985A765A9963}" presName="LevelTwoTextNode" presStyleLbl="node2" presStyleIdx="1" presStyleCnt="2" custScaleX="146862" custScaleY="100229">
        <dgm:presLayoutVars>
          <dgm:chPref val="3"/>
        </dgm:presLayoutVars>
      </dgm:prSet>
      <dgm:spPr/>
    </dgm:pt>
    <dgm:pt modelId="{BE7CC312-DE3B-43DA-9061-14BB9E4890FD}" type="pres">
      <dgm:prSet presAssocID="{01C4A055-6BEF-40BB-927C-985A765A9963}" presName="level3hierChild" presStyleCnt="0"/>
      <dgm:spPr/>
    </dgm:pt>
  </dgm:ptLst>
  <dgm:cxnLst>
    <dgm:cxn modelId="{986C1423-8300-4C43-B714-AFF0C2EFF8E2}" type="presOf" srcId="{DD3138CF-6737-4FD2-8E5F-8D6A16F97291}" destId="{DBBC3F6C-DB35-46A1-BB6D-65C4F42FAADD}" srcOrd="1" destOrd="0" presId="urn:microsoft.com/office/officeart/2008/layout/HorizontalMultiLevelHierarchy"/>
    <dgm:cxn modelId="{06287837-CF29-44EB-B8CF-89A3524ECD02}" type="presOf" srcId="{66656F50-5990-4E1A-9515-C1E8B0EEECC6}" destId="{7F371E2A-9711-4FB0-8FB2-C4F3380DF2CA}" srcOrd="1" destOrd="0" presId="urn:microsoft.com/office/officeart/2008/layout/HorizontalMultiLevelHierarchy"/>
    <dgm:cxn modelId="{F21F7D5D-C86D-4B1A-9AE3-65956DAA12B0}" type="presOf" srcId="{5703E334-1CE1-4162-BB44-4A92B88E4387}" destId="{65FE6407-CDA8-49D6-9388-B6C9EC104174}" srcOrd="0" destOrd="0" presId="urn:microsoft.com/office/officeart/2008/layout/HorizontalMultiLevelHierarchy"/>
    <dgm:cxn modelId="{AC79316A-05AC-4A81-B1C3-648D0276A98E}" type="presOf" srcId="{9E16F4B8-28F6-4EC9-94C8-11B7685A85E1}" destId="{CCE31506-0D81-4919-8411-4E581CB04110}" srcOrd="0" destOrd="0" presId="urn:microsoft.com/office/officeart/2008/layout/HorizontalMultiLevelHierarchy"/>
    <dgm:cxn modelId="{86084A81-96CB-47BC-B90F-C1C5B3B58E4E}" srcId="{30ED4E80-DC26-459F-8294-3DCD87371E02}" destId="{9E16F4B8-28F6-4EC9-94C8-11B7685A85E1}" srcOrd="0" destOrd="0" parTransId="{40316083-5202-4D63-9589-7FCD88960168}" sibTransId="{3CC9F929-2429-457D-A217-D997426AB2BC}"/>
    <dgm:cxn modelId="{4374B59D-F268-4C8C-B24A-D9A900407F7E}" srcId="{9E16F4B8-28F6-4EC9-94C8-11B7685A85E1}" destId="{01C4A055-6BEF-40BB-927C-985A765A9963}" srcOrd="1" destOrd="0" parTransId="{66656F50-5990-4E1A-9515-C1E8B0EEECC6}" sibTransId="{C338475C-84F4-4C10-8488-BCC6E4BE7300}"/>
    <dgm:cxn modelId="{E82433A2-6DE3-430F-95A4-0E09B8E6252F}" type="presOf" srcId="{30ED4E80-DC26-459F-8294-3DCD87371E02}" destId="{708EC78E-AF8A-4038-80A9-1FDBC7BDB465}" srcOrd="0" destOrd="0" presId="urn:microsoft.com/office/officeart/2008/layout/HorizontalMultiLevelHierarchy"/>
    <dgm:cxn modelId="{29CF94C7-0D0B-4707-AAB6-73AC1F9E9114}" type="presOf" srcId="{DD3138CF-6737-4FD2-8E5F-8D6A16F97291}" destId="{CA6030BB-2FB6-4880-8568-E86675EC2698}" srcOrd="0" destOrd="0" presId="urn:microsoft.com/office/officeart/2008/layout/HorizontalMultiLevelHierarchy"/>
    <dgm:cxn modelId="{C8F650CE-593A-493C-9194-86A68330670F}" type="presOf" srcId="{66656F50-5990-4E1A-9515-C1E8B0EEECC6}" destId="{95BA01BE-0064-4C10-9C3B-1C34EBF65A62}" srcOrd="0" destOrd="0" presId="urn:microsoft.com/office/officeart/2008/layout/HorizontalMultiLevelHierarchy"/>
    <dgm:cxn modelId="{375E1CF7-8455-4700-9D64-C627C78B6D60}" type="presOf" srcId="{01C4A055-6BEF-40BB-927C-985A765A9963}" destId="{18EDA256-51F3-4C5C-813C-0AC6AF780FE1}" srcOrd="0" destOrd="0" presId="urn:microsoft.com/office/officeart/2008/layout/HorizontalMultiLevelHierarchy"/>
    <dgm:cxn modelId="{36BF70FE-3C61-4F1E-A664-B92DF77B09A7}" srcId="{9E16F4B8-28F6-4EC9-94C8-11B7685A85E1}" destId="{5703E334-1CE1-4162-BB44-4A92B88E4387}" srcOrd="0" destOrd="0" parTransId="{DD3138CF-6737-4FD2-8E5F-8D6A16F97291}" sibTransId="{4910747B-944B-4908-9105-36CA925872CF}"/>
    <dgm:cxn modelId="{1976F73A-B787-4A94-A52A-0B2945134DA3}" type="presParOf" srcId="{708EC78E-AF8A-4038-80A9-1FDBC7BDB465}" destId="{A2DD765E-2DED-448C-B6E6-A5F95ED30F46}" srcOrd="0" destOrd="0" presId="urn:microsoft.com/office/officeart/2008/layout/HorizontalMultiLevelHierarchy"/>
    <dgm:cxn modelId="{0BF2D6E3-FA80-49D3-A6B7-44B575F7DCB4}" type="presParOf" srcId="{A2DD765E-2DED-448C-B6E6-A5F95ED30F46}" destId="{CCE31506-0D81-4919-8411-4E581CB04110}" srcOrd="0" destOrd="0" presId="urn:microsoft.com/office/officeart/2008/layout/HorizontalMultiLevelHierarchy"/>
    <dgm:cxn modelId="{E6BE8030-9957-4A32-BBF4-B6E8A601C790}" type="presParOf" srcId="{A2DD765E-2DED-448C-B6E6-A5F95ED30F46}" destId="{2FCD1802-37EB-4A16-ABA1-F53798A18B53}" srcOrd="1" destOrd="0" presId="urn:microsoft.com/office/officeart/2008/layout/HorizontalMultiLevelHierarchy"/>
    <dgm:cxn modelId="{F92C04BE-80CF-4F66-8982-8B9893BC98A5}" type="presParOf" srcId="{2FCD1802-37EB-4A16-ABA1-F53798A18B53}" destId="{CA6030BB-2FB6-4880-8568-E86675EC2698}" srcOrd="0" destOrd="0" presId="urn:microsoft.com/office/officeart/2008/layout/HorizontalMultiLevelHierarchy"/>
    <dgm:cxn modelId="{79A5889F-79D5-43A4-B057-F0B6B1740971}" type="presParOf" srcId="{CA6030BB-2FB6-4880-8568-E86675EC2698}" destId="{DBBC3F6C-DB35-46A1-BB6D-65C4F42FAADD}" srcOrd="0" destOrd="0" presId="urn:microsoft.com/office/officeart/2008/layout/HorizontalMultiLevelHierarchy"/>
    <dgm:cxn modelId="{246806F2-24CF-42D9-B023-9A096024C566}" type="presParOf" srcId="{2FCD1802-37EB-4A16-ABA1-F53798A18B53}" destId="{4F9EAC89-1A4C-43A6-B5D0-0A92C23738ED}" srcOrd="1" destOrd="0" presId="urn:microsoft.com/office/officeart/2008/layout/HorizontalMultiLevelHierarchy"/>
    <dgm:cxn modelId="{D5F08A33-24FB-4DFE-BA9D-0E20AAC5DDA1}" type="presParOf" srcId="{4F9EAC89-1A4C-43A6-B5D0-0A92C23738ED}" destId="{65FE6407-CDA8-49D6-9388-B6C9EC104174}" srcOrd="0" destOrd="0" presId="urn:microsoft.com/office/officeart/2008/layout/HorizontalMultiLevelHierarchy"/>
    <dgm:cxn modelId="{E0C0DAD3-9A89-4192-9FA2-C84C2617E5C0}" type="presParOf" srcId="{4F9EAC89-1A4C-43A6-B5D0-0A92C23738ED}" destId="{C5274AEF-FE90-4B63-805B-602BBA4C9F32}" srcOrd="1" destOrd="0" presId="urn:microsoft.com/office/officeart/2008/layout/HorizontalMultiLevelHierarchy"/>
    <dgm:cxn modelId="{F6370F0B-6408-46A7-8884-F772626C4750}" type="presParOf" srcId="{2FCD1802-37EB-4A16-ABA1-F53798A18B53}" destId="{95BA01BE-0064-4C10-9C3B-1C34EBF65A62}" srcOrd="2" destOrd="0" presId="urn:microsoft.com/office/officeart/2008/layout/HorizontalMultiLevelHierarchy"/>
    <dgm:cxn modelId="{E529F1E0-A7C2-43FB-B1C2-CE148C8CEE1E}" type="presParOf" srcId="{95BA01BE-0064-4C10-9C3B-1C34EBF65A62}" destId="{7F371E2A-9711-4FB0-8FB2-C4F3380DF2CA}" srcOrd="0" destOrd="0" presId="urn:microsoft.com/office/officeart/2008/layout/HorizontalMultiLevelHierarchy"/>
    <dgm:cxn modelId="{52F13D90-76D2-44FC-BEB3-F9F9A86B30C5}" type="presParOf" srcId="{2FCD1802-37EB-4A16-ABA1-F53798A18B53}" destId="{E3F539E8-1838-4157-8859-ECC4B4CCD5A5}" srcOrd="3" destOrd="0" presId="urn:microsoft.com/office/officeart/2008/layout/HorizontalMultiLevelHierarchy"/>
    <dgm:cxn modelId="{F95D2648-C189-4718-8D8E-35C0F1378F9F}" type="presParOf" srcId="{E3F539E8-1838-4157-8859-ECC4B4CCD5A5}" destId="{18EDA256-51F3-4C5C-813C-0AC6AF780FE1}" srcOrd="0" destOrd="0" presId="urn:microsoft.com/office/officeart/2008/layout/HorizontalMultiLevelHierarchy"/>
    <dgm:cxn modelId="{CDA6F08E-9985-44E3-A547-01F4637BD52D}" type="presParOf" srcId="{E3F539E8-1838-4157-8859-ECC4B4CCD5A5}" destId="{BE7CC312-DE3B-43DA-9061-14BB9E4890FD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30ED4E80-DC26-459F-8294-3DCD87371E02}" type="doc">
      <dgm:prSet loTypeId="urn:microsoft.com/office/officeart/2008/layout/HorizontalMultiLevelHierarchy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E16F4B8-28F6-4EC9-94C8-11B7685A85E1}">
      <dgm:prSet phldrT="[Текст]"/>
      <dgm:spPr/>
      <dgm:t>
        <a:bodyPr/>
        <a:lstStyle/>
        <a:p>
          <a:r>
            <a:rPr lang="ru-RU" b="1" i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3.</a:t>
          </a:r>
          <a:r>
            <a:rPr lang="ru-RU" b="1" i="0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Муниципальная программа "Развитие транспортного комплекса и улично-дорожной сети Слюдянского муниципального образования на 2019 - 2024 годы» </a:t>
          </a:r>
          <a:r>
            <a:rPr lang="ru-RU" b="1" i="0" dirty="0">
              <a:solidFill>
                <a:srgbClr val="80008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(исполнено 11 093т.р. (66,1%) от плана 16 784 т.р.)</a:t>
          </a:r>
          <a:endParaRPr lang="ru-RU" i="0" dirty="0">
            <a:solidFill>
              <a:srgbClr val="80008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0316083-5202-4D63-9589-7FCD88960168}" type="parTrans" cxnId="{86084A81-96CB-47BC-B90F-C1C5B3B58E4E}">
      <dgm:prSet/>
      <dgm:spPr/>
      <dgm:t>
        <a:bodyPr/>
        <a:lstStyle/>
        <a:p>
          <a:endParaRPr lang="ru-RU"/>
        </a:p>
      </dgm:t>
    </dgm:pt>
    <dgm:pt modelId="{3CC9F929-2429-457D-A217-D997426AB2BC}" type="sibTrans" cxnId="{86084A81-96CB-47BC-B90F-C1C5B3B58E4E}">
      <dgm:prSet/>
      <dgm:spPr/>
      <dgm:t>
        <a:bodyPr/>
        <a:lstStyle/>
        <a:p>
          <a:endParaRPr lang="ru-RU"/>
        </a:p>
      </dgm:t>
    </dgm:pt>
    <dgm:pt modelId="{5703E334-1CE1-4162-BB44-4A92B88E4387}">
      <dgm:prSet phldrT="[Текст]"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ru-RU" sz="16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1. </a:t>
          </a:r>
          <a:r>
            <a:rPr lang="ru-RU" sz="1600" b="1" dirty="0">
              <a:solidFill>
                <a:srgbClr val="3333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Подпрограмма «Развитие автомобильных дорог общего пользования местного значения, ремонт дворовых территорий многоквартирных домов и проездов к дворовым территориям многоквартирных домов Слюдянского муниципального образования» 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ru-RU" sz="1600" b="1" dirty="0">
              <a:solidFill>
                <a:srgbClr val="80008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(исполнено 8225 т.р. (59,3%) от плана 13 879 т.р.)</a:t>
          </a:r>
        </a:p>
      </dgm:t>
    </dgm:pt>
    <dgm:pt modelId="{DD3138CF-6737-4FD2-8E5F-8D6A16F97291}" type="parTrans" cxnId="{36BF70FE-3C61-4F1E-A664-B92DF77B09A7}">
      <dgm:prSet/>
      <dgm:spPr/>
      <dgm:t>
        <a:bodyPr/>
        <a:lstStyle/>
        <a:p>
          <a:endParaRPr lang="ru-RU"/>
        </a:p>
      </dgm:t>
    </dgm:pt>
    <dgm:pt modelId="{4910747B-944B-4908-9105-36CA925872CF}" type="sibTrans" cxnId="{36BF70FE-3C61-4F1E-A664-B92DF77B09A7}">
      <dgm:prSet/>
      <dgm:spPr/>
      <dgm:t>
        <a:bodyPr/>
        <a:lstStyle/>
        <a:p>
          <a:endParaRPr lang="ru-RU"/>
        </a:p>
      </dgm:t>
    </dgm:pt>
    <dgm:pt modelId="{CFE32630-C1D1-411B-838D-D528E34B0EF8}">
      <dgm:prSet phldrT="[Текст]"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ru-RU" sz="16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2.</a:t>
          </a:r>
          <a:r>
            <a:rPr lang="ru-RU" sz="1600" b="1" dirty="0">
              <a:solidFill>
                <a:srgbClr val="3333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Подпрограмма «Содержание и ремонт автомобильных дорог, технических средств организации дорожного движения, объектов внешнего благоустройства» 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ru-RU" sz="1600" b="1" dirty="0">
              <a:solidFill>
                <a:srgbClr val="80008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(исполнено 1 125 т.р. (100%))</a:t>
          </a:r>
        </a:p>
      </dgm:t>
    </dgm:pt>
    <dgm:pt modelId="{F864DC31-CAA8-4B70-B8DB-67CE11756F5A}" type="parTrans" cxnId="{8D79307E-43E9-410D-8B05-B059DD9FD3BE}">
      <dgm:prSet/>
      <dgm:spPr/>
      <dgm:t>
        <a:bodyPr/>
        <a:lstStyle/>
        <a:p>
          <a:endParaRPr lang="ru-RU"/>
        </a:p>
      </dgm:t>
    </dgm:pt>
    <dgm:pt modelId="{45BA49EC-EC12-46E1-BA17-1CD730C1298F}" type="sibTrans" cxnId="{8D79307E-43E9-410D-8B05-B059DD9FD3BE}">
      <dgm:prSet/>
      <dgm:spPr/>
      <dgm:t>
        <a:bodyPr/>
        <a:lstStyle/>
        <a:p>
          <a:endParaRPr lang="ru-RU"/>
        </a:p>
      </dgm:t>
    </dgm:pt>
    <dgm:pt modelId="{AFC21FC5-5711-4263-8AB6-0FB7726C3213}">
      <dgm:prSet phldrT="[Текст]"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ru-RU" sz="16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3.</a:t>
          </a:r>
          <a:r>
            <a:rPr lang="ru-RU" sz="1600" b="1" dirty="0">
              <a:solidFill>
                <a:srgbClr val="3333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Подпрограмма  «Организация уличного освещения на территории Слюдянского городского поселения» 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ru-RU" sz="1600" b="1" dirty="0">
              <a:solidFill>
                <a:srgbClr val="80008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(исполнено 1 743 т.р. (93,2%) от плана 1 870 т.р.)</a:t>
          </a:r>
        </a:p>
      </dgm:t>
    </dgm:pt>
    <dgm:pt modelId="{DACDA95D-2A58-4908-BB8F-D2FB7B3D763B}" type="parTrans" cxnId="{F6E8F46B-A538-4AF2-A035-F0105028B9EC}">
      <dgm:prSet/>
      <dgm:spPr/>
      <dgm:t>
        <a:bodyPr/>
        <a:lstStyle/>
        <a:p>
          <a:endParaRPr lang="ru-RU"/>
        </a:p>
      </dgm:t>
    </dgm:pt>
    <dgm:pt modelId="{2E56EFCF-2D8A-4B0C-B6F1-CD54D744C57E}" type="sibTrans" cxnId="{F6E8F46B-A538-4AF2-A035-F0105028B9EC}">
      <dgm:prSet/>
      <dgm:spPr/>
      <dgm:t>
        <a:bodyPr/>
        <a:lstStyle/>
        <a:p>
          <a:endParaRPr lang="ru-RU"/>
        </a:p>
      </dgm:t>
    </dgm:pt>
    <dgm:pt modelId="{708EC78E-AF8A-4038-80A9-1FDBC7BDB465}" type="pres">
      <dgm:prSet presAssocID="{30ED4E80-DC26-459F-8294-3DCD87371E02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A2DD765E-2DED-448C-B6E6-A5F95ED30F46}" type="pres">
      <dgm:prSet presAssocID="{9E16F4B8-28F6-4EC9-94C8-11B7685A85E1}" presName="root1" presStyleCnt="0"/>
      <dgm:spPr/>
    </dgm:pt>
    <dgm:pt modelId="{CCE31506-0D81-4919-8411-4E581CB04110}" type="pres">
      <dgm:prSet presAssocID="{9E16F4B8-28F6-4EC9-94C8-11B7685A85E1}" presName="LevelOneTextNode" presStyleLbl="node0" presStyleIdx="0" presStyleCnt="1" custLinFactNeighborX="-1311" custLinFactNeighborY="-1029">
        <dgm:presLayoutVars>
          <dgm:chPref val="3"/>
        </dgm:presLayoutVars>
      </dgm:prSet>
      <dgm:spPr/>
    </dgm:pt>
    <dgm:pt modelId="{2FCD1802-37EB-4A16-ABA1-F53798A18B53}" type="pres">
      <dgm:prSet presAssocID="{9E16F4B8-28F6-4EC9-94C8-11B7685A85E1}" presName="level2hierChild" presStyleCnt="0"/>
      <dgm:spPr/>
    </dgm:pt>
    <dgm:pt modelId="{CA6030BB-2FB6-4880-8568-E86675EC2698}" type="pres">
      <dgm:prSet presAssocID="{DD3138CF-6737-4FD2-8E5F-8D6A16F97291}" presName="conn2-1" presStyleLbl="parChTrans1D2" presStyleIdx="0" presStyleCnt="3"/>
      <dgm:spPr/>
    </dgm:pt>
    <dgm:pt modelId="{DBBC3F6C-DB35-46A1-BB6D-65C4F42FAADD}" type="pres">
      <dgm:prSet presAssocID="{DD3138CF-6737-4FD2-8E5F-8D6A16F97291}" presName="connTx" presStyleLbl="parChTrans1D2" presStyleIdx="0" presStyleCnt="3"/>
      <dgm:spPr/>
    </dgm:pt>
    <dgm:pt modelId="{4F9EAC89-1A4C-43A6-B5D0-0A92C23738ED}" type="pres">
      <dgm:prSet presAssocID="{5703E334-1CE1-4162-BB44-4A92B88E4387}" presName="root2" presStyleCnt="0"/>
      <dgm:spPr/>
    </dgm:pt>
    <dgm:pt modelId="{65FE6407-CDA8-49D6-9388-B6C9EC104174}" type="pres">
      <dgm:prSet presAssocID="{5703E334-1CE1-4162-BB44-4A92B88E4387}" presName="LevelTwoTextNode" presStyleLbl="node2" presStyleIdx="0" presStyleCnt="3" custScaleX="146449" custScaleY="134904">
        <dgm:presLayoutVars>
          <dgm:chPref val="3"/>
        </dgm:presLayoutVars>
      </dgm:prSet>
      <dgm:spPr/>
    </dgm:pt>
    <dgm:pt modelId="{C5274AEF-FE90-4B63-805B-602BBA4C9F32}" type="pres">
      <dgm:prSet presAssocID="{5703E334-1CE1-4162-BB44-4A92B88E4387}" presName="level3hierChild" presStyleCnt="0"/>
      <dgm:spPr/>
    </dgm:pt>
    <dgm:pt modelId="{49DA4CC5-7300-4DCD-9D8B-0A8F4BE165A0}" type="pres">
      <dgm:prSet presAssocID="{F864DC31-CAA8-4B70-B8DB-67CE11756F5A}" presName="conn2-1" presStyleLbl="parChTrans1D2" presStyleIdx="1" presStyleCnt="3"/>
      <dgm:spPr/>
    </dgm:pt>
    <dgm:pt modelId="{FA2372BD-1937-451C-8CCD-9BE7259F8455}" type="pres">
      <dgm:prSet presAssocID="{F864DC31-CAA8-4B70-B8DB-67CE11756F5A}" presName="connTx" presStyleLbl="parChTrans1D2" presStyleIdx="1" presStyleCnt="3"/>
      <dgm:spPr/>
    </dgm:pt>
    <dgm:pt modelId="{9F3245CB-51A0-4B66-831C-BA23642D751A}" type="pres">
      <dgm:prSet presAssocID="{CFE32630-C1D1-411B-838D-D528E34B0EF8}" presName="root2" presStyleCnt="0"/>
      <dgm:spPr/>
    </dgm:pt>
    <dgm:pt modelId="{63D00CA8-B140-457C-AF8E-BF3FFFDB5548}" type="pres">
      <dgm:prSet presAssocID="{CFE32630-C1D1-411B-838D-D528E34B0EF8}" presName="LevelTwoTextNode" presStyleLbl="node2" presStyleIdx="1" presStyleCnt="3" custScaleX="145357" custScaleY="116030">
        <dgm:presLayoutVars>
          <dgm:chPref val="3"/>
        </dgm:presLayoutVars>
      </dgm:prSet>
      <dgm:spPr/>
    </dgm:pt>
    <dgm:pt modelId="{245178B3-A2DD-4705-85C6-E89FE2C6A2D2}" type="pres">
      <dgm:prSet presAssocID="{CFE32630-C1D1-411B-838D-D528E34B0EF8}" presName="level3hierChild" presStyleCnt="0"/>
      <dgm:spPr/>
    </dgm:pt>
    <dgm:pt modelId="{A651D57B-68FC-4375-8FD9-E0FD1E723EC9}" type="pres">
      <dgm:prSet presAssocID="{DACDA95D-2A58-4908-BB8F-D2FB7B3D763B}" presName="conn2-1" presStyleLbl="parChTrans1D2" presStyleIdx="2" presStyleCnt="3"/>
      <dgm:spPr/>
    </dgm:pt>
    <dgm:pt modelId="{3801ABC7-4C09-425D-A613-B95B04EAF6A7}" type="pres">
      <dgm:prSet presAssocID="{DACDA95D-2A58-4908-BB8F-D2FB7B3D763B}" presName="connTx" presStyleLbl="parChTrans1D2" presStyleIdx="2" presStyleCnt="3"/>
      <dgm:spPr/>
    </dgm:pt>
    <dgm:pt modelId="{BB77CA3D-EE88-4951-9F84-D2870A68BCF6}" type="pres">
      <dgm:prSet presAssocID="{AFC21FC5-5711-4263-8AB6-0FB7726C3213}" presName="root2" presStyleCnt="0"/>
      <dgm:spPr/>
    </dgm:pt>
    <dgm:pt modelId="{77748D63-7306-4A37-9C64-4D0E61EE93E4}" type="pres">
      <dgm:prSet presAssocID="{AFC21FC5-5711-4263-8AB6-0FB7726C3213}" presName="LevelTwoTextNode" presStyleLbl="node2" presStyleIdx="2" presStyleCnt="3" custScaleX="144265" custScaleY="120114">
        <dgm:presLayoutVars>
          <dgm:chPref val="3"/>
        </dgm:presLayoutVars>
      </dgm:prSet>
      <dgm:spPr/>
    </dgm:pt>
    <dgm:pt modelId="{A526E42B-CA63-45AB-98A9-40799D5B53C7}" type="pres">
      <dgm:prSet presAssocID="{AFC21FC5-5711-4263-8AB6-0FB7726C3213}" presName="level3hierChild" presStyleCnt="0"/>
      <dgm:spPr/>
    </dgm:pt>
  </dgm:ptLst>
  <dgm:cxnLst>
    <dgm:cxn modelId="{986C1423-8300-4C43-B714-AFF0C2EFF8E2}" type="presOf" srcId="{DD3138CF-6737-4FD2-8E5F-8D6A16F97291}" destId="{DBBC3F6C-DB35-46A1-BB6D-65C4F42FAADD}" srcOrd="1" destOrd="0" presId="urn:microsoft.com/office/officeart/2008/layout/HorizontalMultiLevelHierarchy"/>
    <dgm:cxn modelId="{F21F7D5D-C86D-4B1A-9AE3-65956DAA12B0}" type="presOf" srcId="{5703E334-1CE1-4162-BB44-4A92B88E4387}" destId="{65FE6407-CDA8-49D6-9388-B6C9EC104174}" srcOrd="0" destOrd="0" presId="urn:microsoft.com/office/officeart/2008/layout/HorizontalMultiLevelHierarchy"/>
    <dgm:cxn modelId="{F6C33B45-A2A7-468C-AFAA-288719D115A6}" type="presOf" srcId="{DACDA95D-2A58-4908-BB8F-D2FB7B3D763B}" destId="{A651D57B-68FC-4375-8FD9-E0FD1E723EC9}" srcOrd="0" destOrd="0" presId="urn:microsoft.com/office/officeart/2008/layout/HorizontalMultiLevelHierarchy"/>
    <dgm:cxn modelId="{AC79316A-05AC-4A81-B1C3-648D0276A98E}" type="presOf" srcId="{9E16F4B8-28F6-4EC9-94C8-11B7685A85E1}" destId="{CCE31506-0D81-4919-8411-4E581CB04110}" srcOrd="0" destOrd="0" presId="urn:microsoft.com/office/officeart/2008/layout/HorizontalMultiLevelHierarchy"/>
    <dgm:cxn modelId="{F6E8F46B-A538-4AF2-A035-F0105028B9EC}" srcId="{9E16F4B8-28F6-4EC9-94C8-11B7685A85E1}" destId="{AFC21FC5-5711-4263-8AB6-0FB7726C3213}" srcOrd="2" destOrd="0" parTransId="{DACDA95D-2A58-4908-BB8F-D2FB7B3D763B}" sibTransId="{2E56EFCF-2D8A-4B0C-B6F1-CD54D744C57E}"/>
    <dgm:cxn modelId="{AA8BBC50-8379-4C35-9698-7372D2855ED4}" type="presOf" srcId="{F864DC31-CAA8-4B70-B8DB-67CE11756F5A}" destId="{49DA4CC5-7300-4DCD-9D8B-0A8F4BE165A0}" srcOrd="0" destOrd="0" presId="urn:microsoft.com/office/officeart/2008/layout/HorizontalMultiLevelHierarchy"/>
    <dgm:cxn modelId="{8D79307E-43E9-410D-8B05-B059DD9FD3BE}" srcId="{9E16F4B8-28F6-4EC9-94C8-11B7685A85E1}" destId="{CFE32630-C1D1-411B-838D-D528E34B0EF8}" srcOrd="1" destOrd="0" parTransId="{F864DC31-CAA8-4B70-B8DB-67CE11756F5A}" sibTransId="{45BA49EC-EC12-46E1-BA17-1CD730C1298F}"/>
    <dgm:cxn modelId="{86084A81-96CB-47BC-B90F-C1C5B3B58E4E}" srcId="{30ED4E80-DC26-459F-8294-3DCD87371E02}" destId="{9E16F4B8-28F6-4EC9-94C8-11B7685A85E1}" srcOrd="0" destOrd="0" parTransId="{40316083-5202-4D63-9589-7FCD88960168}" sibTransId="{3CC9F929-2429-457D-A217-D997426AB2BC}"/>
    <dgm:cxn modelId="{E82433A2-6DE3-430F-95A4-0E09B8E6252F}" type="presOf" srcId="{30ED4E80-DC26-459F-8294-3DCD87371E02}" destId="{708EC78E-AF8A-4038-80A9-1FDBC7BDB465}" srcOrd="0" destOrd="0" presId="urn:microsoft.com/office/officeart/2008/layout/HorizontalMultiLevelHierarchy"/>
    <dgm:cxn modelId="{8A496CA9-C0DE-4E31-8460-FD7130C41B3E}" type="presOf" srcId="{DACDA95D-2A58-4908-BB8F-D2FB7B3D763B}" destId="{3801ABC7-4C09-425D-A613-B95B04EAF6A7}" srcOrd="1" destOrd="0" presId="urn:microsoft.com/office/officeart/2008/layout/HorizontalMultiLevelHierarchy"/>
    <dgm:cxn modelId="{29CF94C7-0D0B-4707-AAB6-73AC1F9E9114}" type="presOf" srcId="{DD3138CF-6737-4FD2-8E5F-8D6A16F97291}" destId="{CA6030BB-2FB6-4880-8568-E86675EC2698}" srcOrd="0" destOrd="0" presId="urn:microsoft.com/office/officeart/2008/layout/HorizontalMultiLevelHierarchy"/>
    <dgm:cxn modelId="{98C15EE5-0EB1-457A-9878-FFD999580B27}" type="presOf" srcId="{F864DC31-CAA8-4B70-B8DB-67CE11756F5A}" destId="{FA2372BD-1937-451C-8CCD-9BE7259F8455}" srcOrd="1" destOrd="0" presId="urn:microsoft.com/office/officeart/2008/layout/HorizontalMultiLevelHierarchy"/>
    <dgm:cxn modelId="{B72D7CF5-086D-4534-9973-A38094FF66D2}" type="presOf" srcId="{AFC21FC5-5711-4263-8AB6-0FB7726C3213}" destId="{77748D63-7306-4A37-9C64-4D0E61EE93E4}" srcOrd="0" destOrd="0" presId="urn:microsoft.com/office/officeart/2008/layout/HorizontalMultiLevelHierarchy"/>
    <dgm:cxn modelId="{1241D8FD-1B00-48F0-A430-0C55AE93E2CD}" type="presOf" srcId="{CFE32630-C1D1-411B-838D-D528E34B0EF8}" destId="{63D00CA8-B140-457C-AF8E-BF3FFFDB5548}" srcOrd="0" destOrd="0" presId="urn:microsoft.com/office/officeart/2008/layout/HorizontalMultiLevelHierarchy"/>
    <dgm:cxn modelId="{36BF70FE-3C61-4F1E-A664-B92DF77B09A7}" srcId="{9E16F4B8-28F6-4EC9-94C8-11B7685A85E1}" destId="{5703E334-1CE1-4162-BB44-4A92B88E4387}" srcOrd="0" destOrd="0" parTransId="{DD3138CF-6737-4FD2-8E5F-8D6A16F97291}" sibTransId="{4910747B-944B-4908-9105-36CA925872CF}"/>
    <dgm:cxn modelId="{1976F73A-B787-4A94-A52A-0B2945134DA3}" type="presParOf" srcId="{708EC78E-AF8A-4038-80A9-1FDBC7BDB465}" destId="{A2DD765E-2DED-448C-B6E6-A5F95ED30F46}" srcOrd="0" destOrd="0" presId="urn:microsoft.com/office/officeart/2008/layout/HorizontalMultiLevelHierarchy"/>
    <dgm:cxn modelId="{0BF2D6E3-FA80-49D3-A6B7-44B575F7DCB4}" type="presParOf" srcId="{A2DD765E-2DED-448C-B6E6-A5F95ED30F46}" destId="{CCE31506-0D81-4919-8411-4E581CB04110}" srcOrd="0" destOrd="0" presId="urn:microsoft.com/office/officeart/2008/layout/HorizontalMultiLevelHierarchy"/>
    <dgm:cxn modelId="{E6BE8030-9957-4A32-BBF4-B6E8A601C790}" type="presParOf" srcId="{A2DD765E-2DED-448C-B6E6-A5F95ED30F46}" destId="{2FCD1802-37EB-4A16-ABA1-F53798A18B53}" srcOrd="1" destOrd="0" presId="urn:microsoft.com/office/officeart/2008/layout/HorizontalMultiLevelHierarchy"/>
    <dgm:cxn modelId="{F92C04BE-80CF-4F66-8982-8B9893BC98A5}" type="presParOf" srcId="{2FCD1802-37EB-4A16-ABA1-F53798A18B53}" destId="{CA6030BB-2FB6-4880-8568-E86675EC2698}" srcOrd="0" destOrd="0" presId="urn:microsoft.com/office/officeart/2008/layout/HorizontalMultiLevelHierarchy"/>
    <dgm:cxn modelId="{79A5889F-79D5-43A4-B057-F0B6B1740971}" type="presParOf" srcId="{CA6030BB-2FB6-4880-8568-E86675EC2698}" destId="{DBBC3F6C-DB35-46A1-BB6D-65C4F42FAADD}" srcOrd="0" destOrd="0" presId="urn:microsoft.com/office/officeart/2008/layout/HorizontalMultiLevelHierarchy"/>
    <dgm:cxn modelId="{246806F2-24CF-42D9-B023-9A096024C566}" type="presParOf" srcId="{2FCD1802-37EB-4A16-ABA1-F53798A18B53}" destId="{4F9EAC89-1A4C-43A6-B5D0-0A92C23738ED}" srcOrd="1" destOrd="0" presId="urn:microsoft.com/office/officeart/2008/layout/HorizontalMultiLevelHierarchy"/>
    <dgm:cxn modelId="{D5F08A33-24FB-4DFE-BA9D-0E20AAC5DDA1}" type="presParOf" srcId="{4F9EAC89-1A4C-43A6-B5D0-0A92C23738ED}" destId="{65FE6407-CDA8-49D6-9388-B6C9EC104174}" srcOrd="0" destOrd="0" presId="urn:microsoft.com/office/officeart/2008/layout/HorizontalMultiLevelHierarchy"/>
    <dgm:cxn modelId="{E0C0DAD3-9A89-4192-9FA2-C84C2617E5C0}" type="presParOf" srcId="{4F9EAC89-1A4C-43A6-B5D0-0A92C23738ED}" destId="{C5274AEF-FE90-4B63-805B-602BBA4C9F32}" srcOrd="1" destOrd="0" presId="urn:microsoft.com/office/officeart/2008/layout/HorizontalMultiLevelHierarchy"/>
    <dgm:cxn modelId="{31250728-086C-4F50-9388-3A92530BDB9F}" type="presParOf" srcId="{2FCD1802-37EB-4A16-ABA1-F53798A18B53}" destId="{49DA4CC5-7300-4DCD-9D8B-0A8F4BE165A0}" srcOrd="2" destOrd="0" presId="urn:microsoft.com/office/officeart/2008/layout/HorizontalMultiLevelHierarchy"/>
    <dgm:cxn modelId="{B8398A74-6876-4FAE-987D-1454C0B6AA13}" type="presParOf" srcId="{49DA4CC5-7300-4DCD-9D8B-0A8F4BE165A0}" destId="{FA2372BD-1937-451C-8CCD-9BE7259F8455}" srcOrd="0" destOrd="0" presId="urn:microsoft.com/office/officeart/2008/layout/HorizontalMultiLevelHierarchy"/>
    <dgm:cxn modelId="{9902F941-0244-4551-A026-25F56942005A}" type="presParOf" srcId="{2FCD1802-37EB-4A16-ABA1-F53798A18B53}" destId="{9F3245CB-51A0-4B66-831C-BA23642D751A}" srcOrd="3" destOrd="0" presId="urn:microsoft.com/office/officeart/2008/layout/HorizontalMultiLevelHierarchy"/>
    <dgm:cxn modelId="{48321EFD-CDD9-4B69-963E-FC09B3D4E820}" type="presParOf" srcId="{9F3245CB-51A0-4B66-831C-BA23642D751A}" destId="{63D00CA8-B140-457C-AF8E-BF3FFFDB5548}" srcOrd="0" destOrd="0" presId="urn:microsoft.com/office/officeart/2008/layout/HorizontalMultiLevelHierarchy"/>
    <dgm:cxn modelId="{2C8E6DF5-419D-4525-A1D1-A380EC29B3D2}" type="presParOf" srcId="{9F3245CB-51A0-4B66-831C-BA23642D751A}" destId="{245178B3-A2DD-4705-85C6-E89FE2C6A2D2}" srcOrd="1" destOrd="0" presId="urn:microsoft.com/office/officeart/2008/layout/HorizontalMultiLevelHierarchy"/>
    <dgm:cxn modelId="{D7E49A75-A438-4D8F-B893-7D950712196E}" type="presParOf" srcId="{2FCD1802-37EB-4A16-ABA1-F53798A18B53}" destId="{A651D57B-68FC-4375-8FD9-E0FD1E723EC9}" srcOrd="4" destOrd="0" presId="urn:microsoft.com/office/officeart/2008/layout/HorizontalMultiLevelHierarchy"/>
    <dgm:cxn modelId="{5B0E050F-2AE2-4FA3-93A0-0B8BF37716F1}" type="presParOf" srcId="{A651D57B-68FC-4375-8FD9-E0FD1E723EC9}" destId="{3801ABC7-4C09-425D-A613-B95B04EAF6A7}" srcOrd="0" destOrd="0" presId="urn:microsoft.com/office/officeart/2008/layout/HorizontalMultiLevelHierarchy"/>
    <dgm:cxn modelId="{8F73AC6D-12FC-4F9F-9C07-84DAAB780D4D}" type="presParOf" srcId="{2FCD1802-37EB-4A16-ABA1-F53798A18B53}" destId="{BB77CA3D-EE88-4951-9F84-D2870A68BCF6}" srcOrd="5" destOrd="0" presId="urn:microsoft.com/office/officeart/2008/layout/HorizontalMultiLevelHierarchy"/>
    <dgm:cxn modelId="{6366D440-1A7E-44C4-8BD6-8BABDC18826A}" type="presParOf" srcId="{BB77CA3D-EE88-4951-9F84-D2870A68BCF6}" destId="{77748D63-7306-4A37-9C64-4D0E61EE93E4}" srcOrd="0" destOrd="0" presId="urn:microsoft.com/office/officeart/2008/layout/HorizontalMultiLevelHierarchy"/>
    <dgm:cxn modelId="{BB0F8984-B513-4C1C-8873-8EB521F29551}" type="presParOf" srcId="{BB77CA3D-EE88-4951-9F84-D2870A68BCF6}" destId="{A526E42B-CA63-45AB-98A9-40799D5B53C7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0A0FE4C1-AF39-453B-B789-84F271DACADD}" type="doc">
      <dgm:prSet loTypeId="urn:microsoft.com/office/officeart/2008/layout/HorizontalMultiLevelHierarchy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235C515E-1281-4B6F-98B3-6AC0E0F6B789}">
      <dgm:prSet phldrT="[Текст]"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ru-RU" sz="2200" b="1" i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4.</a:t>
          </a:r>
          <a:r>
            <a:rPr lang="ru-RU" sz="2200" b="1" i="0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Программа  «Благоустройство СМО на 2019 - 2024 годы» 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ru-RU" sz="2100" b="1" i="0" dirty="0">
              <a:solidFill>
                <a:srgbClr val="80008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(исполнено 36 984 т.р. (97,4%) от плата 37 970 т.р.)</a:t>
          </a:r>
          <a:endParaRPr lang="ru-RU" sz="2100" i="0" dirty="0">
            <a:solidFill>
              <a:srgbClr val="80008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952F9E2-E24A-4408-9B91-FBB0498FBF92}" type="parTrans" cxnId="{89F4019A-FE9D-45C2-BBC7-877009822509}">
      <dgm:prSet/>
      <dgm:spPr/>
      <dgm:t>
        <a:bodyPr/>
        <a:lstStyle/>
        <a:p>
          <a:endParaRPr lang="ru-RU"/>
        </a:p>
      </dgm:t>
    </dgm:pt>
    <dgm:pt modelId="{710D1A30-6D91-4242-92A1-A581817D2AE9}" type="sibTrans" cxnId="{89F4019A-FE9D-45C2-BBC7-877009822509}">
      <dgm:prSet/>
      <dgm:spPr/>
      <dgm:t>
        <a:bodyPr/>
        <a:lstStyle/>
        <a:p>
          <a:endParaRPr lang="ru-RU"/>
        </a:p>
      </dgm:t>
    </dgm:pt>
    <dgm:pt modelId="{501E6D66-972E-4318-BC52-5B699D5CF891}">
      <dgm:prSet phldrT="[Текст]"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ru-RU" sz="1800" b="1" i="0" u="none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1. </a:t>
          </a:r>
          <a:r>
            <a:rPr lang="ru-RU" sz="1800" b="1" i="0" u="none" dirty="0">
              <a:solidFill>
                <a:srgbClr val="3333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Подпрограмма «Озеленение, развитие и содержание комплекса благоустройства дворовых территорий СМО» 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ru-RU" sz="1800" b="1" i="0" u="none" dirty="0">
              <a:solidFill>
                <a:srgbClr val="80008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(исполнено 36 928 т.р. (97,8%) от плана 37 744 т.р.)</a:t>
          </a:r>
        </a:p>
      </dgm:t>
    </dgm:pt>
    <dgm:pt modelId="{341AC474-03A8-4D8E-A68B-ABD8D70713EC}" type="parTrans" cxnId="{97F014B1-16E9-4CB7-ADD3-F495746D5D4E}">
      <dgm:prSet/>
      <dgm:spPr/>
      <dgm:t>
        <a:bodyPr/>
        <a:lstStyle/>
        <a:p>
          <a:endParaRPr lang="ru-RU"/>
        </a:p>
      </dgm:t>
    </dgm:pt>
    <dgm:pt modelId="{CD9815FE-3A63-4B62-BC3A-CA5AA4C4A979}" type="sibTrans" cxnId="{97F014B1-16E9-4CB7-ADD3-F495746D5D4E}">
      <dgm:prSet/>
      <dgm:spPr/>
      <dgm:t>
        <a:bodyPr/>
        <a:lstStyle/>
        <a:p>
          <a:endParaRPr lang="ru-RU"/>
        </a:p>
      </dgm:t>
    </dgm:pt>
    <dgm:pt modelId="{4B5013AC-2437-4F4C-A635-CF6142056FC9}">
      <dgm:prSet phldrT="[Текст]"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ru-RU" sz="1800" b="1" i="0" u="none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2. </a:t>
          </a:r>
          <a:r>
            <a:rPr lang="ru-RU" sz="1800" b="1" i="0" u="none" dirty="0">
              <a:solidFill>
                <a:srgbClr val="3333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Подпрограмма «Обеспечение экологической безопасности территории  Слюдянского муниципального образования» 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ru-RU" sz="1800" b="1" i="0" u="none" dirty="0">
              <a:solidFill>
                <a:srgbClr val="80008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(исполнено 56 т.р. (100%))</a:t>
          </a:r>
        </a:p>
      </dgm:t>
    </dgm:pt>
    <dgm:pt modelId="{D37FCAE9-4CC0-4594-BB04-5D4B5AB973E3}" type="parTrans" cxnId="{ACEDFD26-61CD-470B-9696-7D27C7DE299F}">
      <dgm:prSet/>
      <dgm:spPr/>
      <dgm:t>
        <a:bodyPr/>
        <a:lstStyle/>
        <a:p>
          <a:endParaRPr lang="ru-RU"/>
        </a:p>
      </dgm:t>
    </dgm:pt>
    <dgm:pt modelId="{6D7F531C-92B5-468F-84DF-9DFE9466ED82}" type="sibTrans" cxnId="{ACEDFD26-61CD-470B-9696-7D27C7DE299F}">
      <dgm:prSet/>
      <dgm:spPr/>
      <dgm:t>
        <a:bodyPr/>
        <a:lstStyle/>
        <a:p>
          <a:endParaRPr lang="ru-RU"/>
        </a:p>
      </dgm:t>
    </dgm:pt>
    <dgm:pt modelId="{D53CDA49-7F0D-43ED-8444-1DFD79474BE5}">
      <dgm:prSet phldrT="[Текст]"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ru-RU" sz="1800" b="1" i="0" u="none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3. </a:t>
          </a:r>
          <a:r>
            <a:rPr lang="ru-RU" sz="1800" b="1" i="0" u="none" dirty="0">
              <a:solidFill>
                <a:srgbClr val="3333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Подпрограмма «Охрана окружающей среды территории СМО» 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ru-RU" sz="1800" b="1" i="0" u="none" dirty="0">
              <a:solidFill>
                <a:srgbClr val="80008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(не исполнено, план 170 т.р.)</a:t>
          </a:r>
        </a:p>
      </dgm:t>
    </dgm:pt>
    <dgm:pt modelId="{9C784544-7A3B-48EC-A45D-E7218348BF99}" type="parTrans" cxnId="{3416EC4C-E809-4BE5-867A-8BAB03523BD8}">
      <dgm:prSet/>
      <dgm:spPr/>
      <dgm:t>
        <a:bodyPr/>
        <a:lstStyle/>
        <a:p>
          <a:endParaRPr lang="ru-RU"/>
        </a:p>
      </dgm:t>
    </dgm:pt>
    <dgm:pt modelId="{D401619A-CFA7-4F41-9B63-AF3BAE76370C}" type="sibTrans" cxnId="{3416EC4C-E809-4BE5-867A-8BAB03523BD8}">
      <dgm:prSet/>
      <dgm:spPr/>
      <dgm:t>
        <a:bodyPr/>
        <a:lstStyle/>
        <a:p>
          <a:endParaRPr lang="ru-RU"/>
        </a:p>
      </dgm:t>
    </dgm:pt>
    <dgm:pt modelId="{75DEFF3F-C340-4846-BCD3-8F485661418D}" type="pres">
      <dgm:prSet presAssocID="{0A0FE4C1-AF39-453B-B789-84F271DACADD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87008A4C-393D-498C-A024-D55133C1B704}" type="pres">
      <dgm:prSet presAssocID="{235C515E-1281-4B6F-98B3-6AC0E0F6B789}" presName="root1" presStyleCnt="0"/>
      <dgm:spPr/>
    </dgm:pt>
    <dgm:pt modelId="{1D2DE9FC-5D9E-4A99-B37E-F39BD54E2B83}" type="pres">
      <dgm:prSet presAssocID="{235C515E-1281-4B6F-98B3-6AC0E0F6B789}" presName="LevelOneTextNode" presStyleLbl="node0" presStyleIdx="0" presStyleCnt="1" custScaleX="77707">
        <dgm:presLayoutVars>
          <dgm:chPref val="3"/>
        </dgm:presLayoutVars>
      </dgm:prSet>
      <dgm:spPr/>
    </dgm:pt>
    <dgm:pt modelId="{49DAC295-417C-46A2-951E-9FF9B3410AF2}" type="pres">
      <dgm:prSet presAssocID="{235C515E-1281-4B6F-98B3-6AC0E0F6B789}" presName="level2hierChild" presStyleCnt="0"/>
      <dgm:spPr/>
    </dgm:pt>
    <dgm:pt modelId="{557D9B8C-1D1A-4CA3-881B-242B2BEE57D4}" type="pres">
      <dgm:prSet presAssocID="{341AC474-03A8-4D8E-A68B-ABD8D70713EC}" presName="conn2-1" presStyleLbl="parChTrans1D2" presStyleIdx="0" presStyleCnt="3"/>
      <dgm:spPr/>
    </dgm:pt>
    <dgm:pt modelId="{9D44F9EE-3077-4F85-B95B-D15F35761406}" type="pres">
      <dgm:prSet presAssocID="{341AC474-03A8-4D8E-A68B-ABD8D70713EC}" presName="connTx" presStyleLbl="parChTrans1D2" presStyleIdx="0" presStyleCnt="3"/>
      <dgm:spPr/>
    </dgm:pt>
    <dgm:pt modelId="{3CFC0CF5-F591-486A-908E-70E63DD97061}" type="pres">
      <dgm:prSet presAssocID="{501E6D66-972E-4318-BC52-5B699D5CF891}" presName="root2" presStyleCnt="0"/>
      <dgm:spPr/>
    </dgm:pt>
    <dgm:pt modelId="{BC88028C-96F4-4267-846F-0AD0575E908F}" type="pres">
      <dgm:prSet presAssocID="{501E6D66-972E-4318-BC52-5B699D5CF891}" presName="LevelTwoTextNode" presStyleLbl="node2" presStyleIdx="0" presStyleCnt="3" custScaleX="162235" custScaleY="86492">
        <dgm:presLayoutVars>
          <dgm:chPref val="3"/>
        </dgm:presLayoutVars>
      </dgm:prSet>
      <dgm:spPr/>
    </dgm:pt>
    <dgm:pt modelId="{DC54C42B-0D70-47F5-BB7E-8A2C25206EF6}" type="pres">
      <dgm:prSet presAssocID="{501E6D66-972E-4318-BC52-5B699D5CF891}" presName="level3hierChild" presStyleCnt="0"/>
      <dgm:spPr/>
    </dgm:pt>
    <dgm:pt modelId="{B8B69C35-F337-40DF-995C-CAE17D9C6788}" type="pres">
      <dgm:prSet presAssocID="{D37FCAE9-4CC0-4594-BB04-5D4B5AB973E3}" presName="conn2-1" presStyleLbl="parChTrans1D2" presStyleIdx="1" presStyleCnt="3"/>
      <dgm:spPr/>
    </dgm:pt>
    <dgm:pt modelId="{F334ECF0-B108-4F86-8B51-63B7015A39D1}" type="pres">
      <dgm:prSet presAssocID="{D37FCAE9-4CC0-4594-BB04-5D4B5AB973E3}" presName="connTx" presStyleLbl="parChTrans1D2" presStyleIdx="1" presStyleCnt="3"/>
      <dgm:spPr/>
    </dgm:pt>
    <dgm:pt modelId="{8D9816C7-3FF9-451F-95DE-78D729E6D0DD}" type="pres">
      <dgm:prSet presAssocID="{4B5013AC-2437-4F4C-A635-CF6142056FC9}" presName="root2" presStyleCnt="0"/>
      <dgm:spPr/>
    </dgm:pt>
    <dgm:pt modelId="{A478EB33-E827-43C5-A86A-09A9EB6489F6}" type="pres">
      <dgm:prSet presAssocID="{4B5013AC-2437-4F4C-A635-CF6142056FC9}" presName="LevelTwoTextNode" presStyleLbl="node2" presStyleIdx="1" presStyleCnt="3" custScaleX="162235" custScaleY="103589">
        <dgm:presLayoutVars>
          <dgm:chPref val="3"/>
        </dgm:presLayoutVars>
      </dgm:prSet>
      <dgm:spPr/>
    </dgm:pt>
    <dgm:pt modelId="{E7834BD6-A162-4F37-A1E9-CDF19F9DD52B}" type="pres">
      <dgm:prSet presAssocID="{4B5013AC-2437-4F4C-A635-CF6142056FC9}" presName="level3hierChild" presStyleCnt="0"/>
      <dgm:spPr/>
    </dgm:pt>
    <dgm:pt modelId="{C6A7EE88-8BC8-4175-A99B-4154B4E22116}" type="pres">
      <dgm:prSet presAssocID="{9C784544-7A3B-48EC-A45D-E7218348BF99}" presName="conn2-1" presStyleLbl="parChTrans1D2" presStyleIdx="2" presStyleCnt="3"/>
      <dgm:spPr/>
    </dgm:pt>
    <dgm:pt modelId="{43B27943-FAB7-4DF9-AFAC-4CDB55860683}" type="pres">
      <dgm:prSet presAssocID="{9C784544-7A3B-48EC-A45D-E7218348BF99}" presName="connTx" presStyleLbl="parChTrans1D2" presStyleIdx="2" presStyleCnt="3"/>
      <dgm:spPr/>
    </dgm:pt>
    <dgm:pt modelId="{5C1C1311-91FE-46E8-AFE9-E72FCEFFC6AC}" type="pres">
      <dgm:prSet presAssocID="{D53CDA49-7F0D-43ED-8444-1DFD79474BE5}" presName="root2" presStyleCnt="0"/>
      <dgm:spPr/>
    </dgm:pt>
    <dgm:pt modelId="{D6B9F2E6-CED7-4222-B302-F027D1F0FB67}" type="pres">
      <dgm:prSet presAssocID="{D53CDA49-7F0D-43ED-8444-1DFD79474BE5}" presName="LevelTwoTextNode" presStyleLbl="node2" presStyleIdx="2" presStyleCnt="3" custScaleX="162256" custScaleY="94248" custLinFactNeighborX="568" custLinFactNeighborY="-1077">
        <dgm:presLayoutVars>
          <dgm:chPref val="3"/>
        </dgm:presLayoutVars>
      </dgm:prSet>
      <dgm:spPr/>
    </dgm:pt>
    <dgm:pt modelId="{EA92ACB8-32E3-43B1-BA53-0E851604DB8A}" type="pres">
      <dgm:prSet presAssocID="{D53CDA49-7F0D-43ED-8444-1DFD79474BE5}" presName="level3hierChild" presStyleCnt="0"/>
      <dgm:spPr/>
    </dgm:pt>
  </dgm:ptLst>
  <dgm:cxnLst>
    <dgm:cxn modelId="{ACEDFD26-61CD-470B-9696-7D27C7DE299F}" srcId="{235C515E-1281-4B6F-98B3-6AC0E0F6B789}" destId="{4B5013AC-2437-4F4C-A635-CF6142056FC9}" srcOrd="1" destOrd="0" parTransId="{D37FCAE9-4CC0-4594-BB04-5D4B5AB973E3}" sibTransId="{6D7F531C-92B5-468F-84DF-9DFE9466ED82}"/>
    <dgm:cxn modelId="{C0871F45-D77A-4210-91E1-4E1B1CCBCF19}" type="presOf" srcId="{4B5013AC-2437-4F4C-A635-CF6142056FC9}" destId="{A478EB33-E827-43C5-A86A-09A9EB6489F6}" srcOrd="0" destOrd="0" presId="urn:microsoft.com/office/officeart/2008/layout/HorizontalMultiLevelHierarchy"/>
    <dgm:cxn modelId="{3416EC4C-E809-4BE5-867A-8BAB03523BD8}" srcId="{235C515E-1281-4B6F-98B3-6AC0E0F6B789}" destId="{D53CDA49-7F0D-43ED-8444-1DFD79474BE5}" srcOrd="2" destOrd="0" parTransId="{9C784544-7A3B-48EC-A45D-E7218348BF99}" sibTransId="{D401619A-CFA7-4F41-9B63-AF3BAE76370C}"/>
    <dgm:cxn modelId="{D28DCF72-5350-4AB5-AA61-0181BF3D8880}" type="presOf" srcId="{0A0FE4C1-AF39-453B-B789-84F271DACADD}" destId="{75DEFF3F-C340-4846-BCD3-8F485661418D}" srcOrd="0" destOrd="0" presId="urn:microsoft.com/office/officeart/2008/layout/HorizontalMultiLevelHierarchy"/>
    <dgm:cxn modelId="{AD5D497F-4360-4F0F-828E-C2BEA12397A1}" type="presOf" srcId="{341AC474-03A8-4D8E-A68B-ABD8D70713EC}" destId="{557D9B8C-1D1A-4CA3-881B-242B2BEE57D4}" srcOrd="0" destOrd="0" presId="urn:microsoft.com/office/officeart/2008/layout/HorizontalMultiLevelHierarchy"/>
    <dgm:cxn modelId="{89F4019A-FE9D-45C2-BBC7-877009822509}" srcId="{0A0FE4C1-AF39-453B-B789-84F271DACADD}" destId="{235C515E-1281-4B6F-98B3-6AC0E0F6B789}" srcOrd="0" destOrd="0" parTransId="{3952F9E2-E24A-4408-9B91-FBB0498FBF92}" sibTransId="{710D1A30-6D91-4242-92A1-A581817D2AE9}"/>
    <dgm:cxn modelId="{91F6F19F-DFE0-4065-8810-B59CD8AB9F47}" type="presOf" srcId="{D53CDA49-7F0D-43ED-8444-1DFD79474BE5}" destId="{D6B9F2E6-CED7-4222-B302-F027D1F0FB67}" srcOrd="0" destOrd="0" presId="urn:microsoft.com/office/officeart/2008/layout/HorizontalMultiLevelHierarchy"/>
    <dgm:cxn modelId="{97F014B1-16E9-4CB7-ADD3-F495746D5D4E}" srcId="{235C515E-1281-4B6F-98B3-6AC0E0F6B789}" destId="{501E6D66-972E-4318-BC52-5B699D5CF891}" srcOrd="0" destOrd="0" parTransId="{341AC474-03A8-4D8E-A68B-ABD8D70713EC}" sibTransId="{CD9815FE-3A63-4B62-BC3A-CA5AA4C4A979}"/>
    <dgm:cxn modelId="{5E2288BA-A729-4AC8-9B89-C2C53F0F7DD3}" type="presOf" srcId="{9C784544-7A3B-48EC-A45D-E7218348BF99}" destId="{43B27943-FAB7-4DF9-AFAC-4CDB55860683}" srcOrd="1" destOrd="0" presId="urn:microsoft.com/office/officeart/2008/layout/HorizontalMultiLevelHierarchy"/>
    <dgm:cxn modelId="{A7293ABD-ADE0-4086-BA23-1B53C7D23E48}" type="presOf" srcId="{D37FCAE9-4CC0-4594-BB04-5D4B5AB973E3}" destId="{B8B69C35-F337-40DF-995C-CAE17D9C6788}" srcOrd="0" destOrd="0" presId="urn:microsoft.com/office/officeart/2008/layout/HorizontalMultiLevelHierarchy"/>
    <dgm:cxn modelId="{94C34ABF-D8E2-40C9-8DE4-2B5EF2E7C79A}" type="presOf" srcId="{D37FCAE9-4CC0-4594-BB04-5D4B5AB973E3}" destId="{F334ECF0-B108-4F86-8B51-63B7015A39D1}" srcOrd="1" destOrd="0" presId="urn:microsoft.com/office/officeart/2008/layout/HorizontalMultiLevelHierarchy"/>
    <dgm:cxn modelId="{882A26D2-7B31-4463-9854-03E1C926BFD9}" type="presOf" srcId="{9C784544-7A3B-48EC-A45D-E7218348BF99}" destId="{C6A7EE88-8BC8-4175-A99B-4154B4E22116}" srcOrd="0" destOrd="0" presId="urn:microsoft.com/office/officeart/2008/layout/HorizontalMultiLevelHierarchy"/>
    <dgm:cxn modelId="{8A2F9AEC-5DBC-4182-8E0A-0CB2B0B45E49}" type="presOf" srcId="{501E6D66-972E-4318-BC52-5B699D5CF891}" destId="{BC88028C-96F4-4267-846F-0AD0575E908F}" srcOrd="0" destOrd="0" presId="urn:microsoft.com/office/officeart/2008/layout/HorizontalMultiLevelHierarchy"/>
    <dgm:cxn modelId="{36A0D2EF-1321-4718-BADB-3DB0F2611E8A}" type="presOf" srcId="{341AC474-03A8-4D8E-A68B-ABD8D70713EC}" destId="{9D44F9EE-3077-4F85-B95B-D15F35761406}" srcOrd="1" destOrd="0" presId="urn:microsoft.com/office/officeart/2008/layout/HorizontalMultiLevelHierarchy"/>
    <dgm:cxn modelId="{E0F89DF4-2869-427E-8C87-2CC2BADBAC51}" type="presOf" srcId="{235C515E-1281-4B6F-98B3-6AC0E0F6B789}" destId="{1D2DE9FC-5D9E-4A99-B37E-F39BD54E2B83}" srcOrd="0" destOrd="0" presId="urn:microsoft.com/office/officeart/2008/layout/HorizontalMultiLevelHierarchy"/>
    <dgm:cxn modelId="{0D04D042-090C-45D1-AA6B-B62A02DD6004}" type="presParOf" srcId="{75DEFF3F-C340-4846-BCD3-8F485661418D}" destId="{87008A4C-393D-498C-A024-D55133C1B704}" srcOrd="0" destOrd="0" presId="urn:microsoft.com/office/officeart/2008/layout/HorizontalMultiLevelHierarchy"/>
    <dgm:cxn modelId="{03E3B235-10B9-4F7B-A898-4A5014CBBA3C}" type="presParOf" srcId="{87008A4C-393D-498C-A024-D55133C1B704}" destId="{1D2DE9FC-5D9E-4A99-B37E-F39BD54E2B83}" srcOrd="0" destOrd="0" presId="urn:microsoft.com/office/officeart/2008/layout/HorizontalMultiLevelHierarchy"/>
    <dgm:cxn modelId="{199AF629-DED2-402C-885F-3B692BA26ABC}" type="presParOf" srcId="{87008A4C-393D-498C-A024-D55133C1B704}" destId="{49DAC295-417C-46A2-951E-9FF9B3410AF2}" srcOrd="1" destOrd="0" presId="urn:microsoft.com/office/officeart/2008/layout/HorizontalMultiLevelHierarchy"/>
    <dgm:cxn modelId="{8ED28AD3-91E2-410D-A832-D279FC6ABD04}" type="presParOf" srcId="{49DAC295-417C-46A2-951E-9FF9B3410AF2}" destId="{557D9B8C-1D1A-4CA3-881B-242B2BEE57D4}" srcOrd="0" destOrd="0" presId="urn:microsoft.com/office/officeart/2008/layout/HorizontalMultiLevelHierarchy"/>
    <dgm:cxn modelId="{CF5D0AF0-029B-4BB6-A4C9-34EADA46262E}" type="presParOf" srcId="{557D9B8C-1D1A-4CA3-881B-242B2BEE57D4}" destId="{9D44F9EE-3077-4F85-B95B-D15F35761406}" srcOrd="0" destOrd="0" presId="urn:microsoft.com/office/officeart/2008/layout/HorizontalMultiLevelHierarchy"/>
    <dgm:cxn modelId="{CBEACABD-C4AF-4986-9408-A9D836AB2EF7}" type="presParOf" srcId="{49DAC295-417C-46A2-951E-9FF9B3410AF2}" destId="{3CFC0CF5-F591-486A-908E-70E63DD97061}" srcOrd="1" destOrd="0" presId="urn:microsoft.com/office/officeart/2008/layout/HorizontalMultiLevelHierarchy"/>
    <dgm:cxn modelId="{C97A0BBF-BF25-4D78-AAB5-0079EAE8A0C8}" type="presParOf" srcId="{3CFC0CF5-F591-486A-908E-70E63DD97061}" destId="{BC88028C-96F4-4267-846F-0AD0575E908F}" srcOrd="0" destOrd="0" presId="urn:microsoft.com/office/officeart/2008/layout/HorizontalMultiLevelHierarchy"/>
    <dgm:cxn modelId="{5C4DDDA6-D340-4334-A50E-9E04DBE69A2C}" type="presParOf" srcId="{3CFC0CF5-F591-486A-908E-70E63DD97061}" destId="{DC54C42B-0D70-47F5-BB7E-8A2C25206EF6}" srcOrd="1" destOrd="0" presId="urn:microsoft.com/office/officeart/2008/layout/HorizontalMultiLevelHierarchy"/>
    <dgm:cxn modelId="{F81E7CE0-5773-40D0-A49B-E31868828B01}" type="presParOf" srcId="{49DAC295-417C-46A2-951E-9FF9B3410AF2}" destId="{B8B69C35-F337-40DF-995C-CAE17D9C6788}" srcOrd="2" destOrd="0" presId="urn:microsoft.com/office/officeart/2008/layout/HorizontalMultiLevelHierarchy"/>
    <dgm:cxn modelId="{468C2B09-BA46-404E-B87B-0E580587182B}" type="presParOf" srcId="{B8B69C35-F337-40DF-995C-CAE17D9C6788}" destId="{F334ECF0-B108-4F86-8B51-63B7015A39D1}" srcOrd="0" destOrd="0" presId="urn:microsoft.com/office/officeart/2008/layout/HorizontalMultiLevelHierarchy"/>
    <dgm:cxn modelId="{271E75D1-B034-44AB-BBB9-F47871D1A958}" type="presParOf" srcId="{49DAC295-417C-46A2-951E-9FF9B3410AF2}" destId="{8D9816C7-3FF9-451F-95DE-78D729E6D0DD}" srcOrd="3" destOrd="0" presId="urn:microsoft.com/office/officeart/2008/layout/HorizontalMultiLevelHierarchy"/>
    <dgm:cxn modelId="{87EE5574-A46C-4EDB-BE34-1E032422DA2E}" type="presParOf" srcId="{8D9816C7-3FF9-451F-95DE-78D729E6D0DD}" destId="{A478EB33-E827-43C5-A86A-09A9EB6489F6}" srcOrd="0" destOrd="0" presId="urn:microsoft.com/office/officeart/2008/layout/HorizontalMultiLevelHierarchy"/>
    <dgm:cxn modelId="{48CC154D-ABEA-4150-A1DD-A0CBB07DDE7B}" type="presParOf" srcId="{8D9816C7-3FF9-451F-95DE-78D729E6D0DD}" destId="{E7834BD6-A162-4F37-A1E9-CDF19F9DD52B}" srcOrd="1" destOrd="0" presId="urn:microsoft.com/office/officeart/2008/layout/HorizontalMultiLevelHierarchy"/>
    <dgm:cxn modelId="{1EB0F817-61A0-42AF-90B2-F816CBB5F527}" type="presParOf" srcId="{49DAC295-417C-46A2-951E-9FF9B3410AF2}" destId="{C6A7EE88-8BC8-4175-A99B-4154B4E22116}" srcOrd="4" destOrd="0" presId="urn:microsoft.com/office/officeart/2008/layout/HorizontalMultiLevelHierarchy"/>
    <dgm:cxn modelId="{CDA75727-EC4E-4C54-A3FB-E8E6FF08B2D6}" type="presParOf" srcId="{C6A7EE88-8BC8-4175-A99B-4154B4E22116}" destId="{43B27943-FAB7-4DF9-AFAC-4CDB55860683}" srcOrd="0" destOrd="0" presId="urn:microsoft.com/office/officeart/2008/layout/HorizontalMultiLevelHierarchy"/>
    <dgm:cxn modelId="{D184FF5E-C62E-4248-B23C-F22AD26D5B13}" type="presParOf" srcId="{49DAC295-417C-46A2-951E-9FF9B3410AF2}" destId="{5C1C1311-91FE-46E8-AFE9-E72FCEFFC6AC}" srcOrd="5" destOrd="0" presId="urn:microsoft.com/office/officeart/2008/layout/HorizontalMultiLevelHierarchy"/>
    <dgm:cxn modelId="{1F071916-F39B-4A5B-807E-C593B88F149E}" type="presParOf" srcId="{5C1C1311-91FE-46E8-AFE9-E72FCEFFC6AC}" destId="{D6B9F2E6-CED7-4222-B302-F027D1F0FB67}" srcOrd="0" destOrd="0" presId="urn:microsoft.com/office/officeart/2008/layout/HorizontalMultiLevelHierarchy"/>
    <dgm:cxn modelId="{82471340-77B9-4E5D-9586-029A01932E50}" type="presParOf" srcId="{5C1C1311-91FE-46E8-AFE9-E72FCEFFC6AC}" destId="{EA92ACB8-32E3-43B1-BA53-0E851604DB8A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BE486831-ADD0-4E56-B1B9-4FB0A40A4828}" type="doc">
      <dgm:prSet loTypeId="urn:microsoft.com/office/officeart/2008/layout/HorizontalMultiLevelHierarchy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88FF15E-2CFA-47FD-924A-3E9FBBAC9367}">
      <dgm:prSet phldrT="[Текст]"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ru-RU" sz="2000" b="1" i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5.</a:t>
          </a:r>
          <a:r>
            <a:rPr lang="ru-RU" sz="2000" b="1" i="0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Программа «Безопасный город на 2019 - 2024 годы» </a:t>
          </a:r>
          <a:r>
            <a:rPr lang="ru-RU" sz="2000" b="1" i="0" dirty="0">
              <a:solidFill>
                <a:srgbClr val="80008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(исполнено 536 т. р. (80,2%) от плана 668 т.р.)</a:t>
          </a:r>
          <a:endParaRPr lang="ru-RU" sz="2000" i="0" dirty="0">
            <a:solidFill>
              <a:srgbClr val="80008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4E1A7FE-C6E5-40C0-9ADC-1BA5D5F5A876}" type="parTrans" cxnId="{A326F24C-F120-4B6E-93CF-B8DE92C07400}">
      <dgm:prSet/>
      <dgm:spPr/>
      <dgm:t>
        <a:bodyPr/>
        <a:lstStyle/>
        <a:p>
          <a:endParaRPr lang="ru-RU"/>
        </a:p>
      </dgm:t>
    </dgm:pt>
    <dgm:pt modelId="{5FE263A6-E3B2-45C8-B5B6-A49DFF37578A}" type="sibTrans" cxnId="{A326F24C-F120-4B6E-93CF-B8DE92C07400}">
      <dgm:prSet/>
      <dgm:spPr/>
      <dgm:t>
        <a:bodyPr/>
        <a:lstStyle/>
        <a:p>
          <a:endParaRPr lang="ru-RU"/>
        </a:p>
      </dgm:t>
    </dgm:pt>
    <dgm:pt modelId="{ED0DD428-7EF6-4B7B-9C6D-89EA3AD8627D}">
      <dgm:prSet phldrT="[Текст]" custT="1"/>
      <dgm:spPr/>
      <dgm:t>
        <a:bodyPr/>
        <a:lstStyle/>
        <a:p>
          <a:pPr algn="l">
            <a:lnSpc>
              <a:spcPct val="100000"/>
            </a:lnSpc>
            <a:spcAft>
              <a:spcPts val="0"/>
            </a:spcAft>
          </a:pPr>
          <a:r>
            <a:rPr lang="ru-RU" sz="1200" b="1" i="0" u="none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1. </a:t>
          </a:r>
          <a:r>
            <a:rPr lang="ru-RU" sz="1200" b="1" i="0" u="none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Подпрограмма «Защита населения и территории Слюдянского городского поселения от чрезвычайных ситуаций природного и техногенного характера на территории Слюдянского городского поселения»</a:t>
          </a:r>
        </a:p>
        <a:p>
          <a:pPr algn="ctr">
            <a:lnSpc>
              <a:spcPct val="100000"/>
            </a:lnSpc>
            <a:spcAft>
              <a:spcPts val="0"/>
            </a:spcAft>
          </a:pPr>
          <a:r>
            <a:rPr lang="ru-RU" sz="1200" b="1" i="0" u="none" dirty="0">
              <a:solidFill>
                <a:srgbClr val="80008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(исполнено 113 т.р. (100%))</a:t>
          </a:r>
        </a:p>
      </dgm:t>
    </dgm:pt>
    <dgm:pt modelId="{53BDF28B-3F4A-4073-9882-D6FC256DDAFA}" type="parTrans" cxnId="{CA0118BB-5D27-4593-AEB1-867D3E737047}">
      <dgm:prSet/>
      <dgm:spPr/>
      <dgm:t>
        <a:bodyPr/>
        <a:lstStyle/>
        <a:p>
          <a:endParaRPr lang="ru-RU"/>
        </a:p>
      </dgm:t>
    </dgm:pt>
    <dgm:pt modelId="{A016B60E-F5E6-4BC2-BC2C-E565120D1E29}" type="sibTrans" cxnId="{CA0118BB-5D27-4593-AEB1-867D3E737047}">
      <dgm:prSet/>
      <dgm:spPr/>
      <dgm:t>
        <a:bodyPr/>
        <a:lstStyle/>
        <a:p>
          <a:endParaRPr lang="ru-RU"/>
        </a:p>
      </dgm:t>
    </dgm:pt>
    <dgm:pt modelId="{BDE636E3-67A8-4036-898C-91D0CD7BCEC5}">
      <dgm:prSet phldrT="[Текст]" custT="1"/>
      <dgm:spPr/>
      <dgm:t>
        <a:bodyPr/>
        <a:lstStyle/>
        <a:p>
          <a:pPr algn="l">
            <a:lnSpc>
              <a:spcPct val="100000"/>
            </a:lnSpc>
            <a:spcAft>
              <a:spcPts val="0"/>
            </a:spcAft>
          </a:pPr>
          <a:r>
            <a:rPr lang="ru-RU" sz="1200" b="1" i="0" u="none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2. </a:t>
          </a:r>
          <a:r>
            <a:rPr lang="ru-RU" sz="1200" b="1" i="0" u="none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Подпрограмма «Обеспечение первичных мер пожарной безопасности на территории Слюдянского городского поселения» </a:t>
          </a:r>
        </a:p>
        <a:p>
          <a:pPr algn="ctr">
            <a:lnSpc>
              <a:spcPct val="100000"/>
            </a:lnSpc>
            <a:spcAft>
              <a:spcPts val="0"/>
            </a:spcAft>
          </a:pPr>
          <a:r>
            <a:rPr lang="ru-RU" sz="1200" b="1" i="0" u="none" dirty="0">
              <a:solidFill>
                <a:srgbClr val="80008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(исполнено 337 т.р. (88,5%) от плана 381 т.р.)</a:t>
          </a:r>
        </a:p>
      </dgm:t>
    </dgm:pt>
    <dgm:pt modelId="{F49CE849-CD97-4191-827F-43D7DEF6AC5B}" type="parTrans" cxnId="{245E5F3D-A60C-4032-9F79-E59BE68F6C96}">
      <dgm:prSet/>
      <dgm:spPr/>
      <dgm:t>
        <a:bodyPr/>
        <a:lstStyle/>
        <a:p>
          <a:endParaRPr lang="ru-RU"/>
        </a:p>
      </dgm:t>
    </dgm:pt>
    <dgm:pt modelId="{F98D41EE-24D9-4A30-BB03-0AFC86E0B862}" type="sibTrans" cxnId="{245E5F3D-A60C-4032-9F79-E59BE68F6C96}">
      <dgm:prSet/>
      <dgm:spPr/>
      <dgm:t>
        <a:bodyPr/>
        <a:lstStyle/>
        <a:p>
          <a:endParaRPr lang="ru-RU"/>
        </a:p>
      </dgm:t>
    </dgm:pt>
    <dgm:pt modelId="{5E2F5DD9-7810-4F54-BC87-E6A3C01F44FE}">
      <dgm:prSet phldrT="[Текст]" custT="1"/>
      <dgm:spPr/>
      <dgm:t>
        <a:bodyPr/>
        <a:lstStyle/>
        <a:p>
          <a:pPr algn="l">
            <a:lnSpc>
              <a:spcPct val="100000"/>
            </a:lnSpc>
            <a:spcAft>
              <a:spcPts val="0"/>
            </a:spcAft>
          </a:pPr>
          <a:r>
            <a:rPr lang="ru-RU" sz="1200" b="1" i="0" u="none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3. </a:t>
          </a:r>
          <a:r>
            <a:rPr lang="ru-RU" sz="1200" b="1" i="0" u="none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Подпрограмма «Совершенствование гражданской обороны на территории Слюдянского городского поселения»</a:t>
          </a:r>
        </a:p>
        <a:p>
          <a:pPr algn="ctr">
            <a:lnSpc>
              <a:spcPct val="100000"/>
            </a:lnSpc>
            <a:spcAft>
              <a:spcPts val="0"/>
            </a:spcAft>
          </a:pPr>
          <a:r>
            <a:rPr lang="ru-RU" sz="1200" b="1" i="0" u="none" dirty="0">
              <a:solidFill>
                <a:srgbClr val="80008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(исполнено 4 т.р. (100%))</a:t>
          </a:r>
        </a:p>
      </dgm:t>
    </dgm:pt>
    <dgm:pt modelId="{9CB5712A-E3A7-4CF6-9732-26D4569180E9}" type="parTrans" cxnId="{4ECFABE3-5617-453D-9312-EC0AFA0DD934}">
      <dgm:prSet/>
      <dgm:spPr/>
      <dgm:t>
        <a:bodyPr/>
        <a:lstStyle/>
        <a:p>
          <a:endParaRPr lang="ru-RU"/>
        </a:p>
      </dgm:t>
    </dgm:pt>
    <dgm:pt modelId="{4F24425C-EFC6-4163-9F79-2C1B158D7BD2}" type="sibTrans" cxnId="{4ECFABE3-5617-453D-9312-EC0AFA0DD934}">
      <dgm:prSet/>
      <dgm:spPr/>
      <dgm:t>
        <a:bodyPr/>
        <a:lstStyle/>
        <a:p>
          <a:endParaRPr lang="ru-RU"/>
        </a:p>
      </dgm:t>
    </dgm:pt>
    <dgm:pt modelId="{1AAC2C2A-4FE3-45D4-B561-EE6A48365373}">
      <dgm:prSet phldrT="[Текст]" custT="1"/>
      <dgm:spPr/>
      <dgm:t>
        <a:bodyPr/>
        <a:lstStyle/>
        <a:p>
          <a:pPr algn="l">
            <a:lnSpc>
              <a:spcPct val="100000"/>
            </a:lnSpc>
            <a:spcAft>
              <a:spcPts val="0"/>
            </a:spcAft>
          </a:pPr>
          <a:r>
            <a:rPr lang="ru-RU" sz="1200" b="1" i="0" u="none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4. </a:t>
          </a:r>
          <a:r>
            <a:rPr lang="ru-RU" sz="1200" b="1" i="0" u="none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Подпрограмма «Безопасность   людей    на водных объектах, расположенных на территории Слюдянского городского поселения»</a:t>
          </a:r>
        </a:p>
        <a:p>
          <a:pPr algn="ctr">
            <a:lnSpc>
              <a:spcPct val="100000"/>
            </a:lnSpc>
            <a:spcAft>
              <a:spcPts val="0"/>
            </a:spcAft>
          </a:pPr>
          <a:r>
            <a:rPr lang="ru-RU" sz="1200" b="1" i="0" u="none" dirty="0">
              <a:solidFill>
                <a:srgbClr val="80008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(исполнено 12 т.р. (75%) от плана 16 т.р.)</a:t>
          </a:r>
        </a:p>
      </dgm:t>
    </dgm:pt>
    <dgm:pt modelId="{405AF1F0-7952-45F8-8B10-1B3ABC338362}" type="parTrans" cxnId="{9D99C755-AA32-40BD-B363-C04E2D234FE1}">
      <dgm:prSet/>
      <dgm:spPr/>
      <dgm:t>
        <a:bodyPr/>
        <a:lstStyle/>
        <a:p>
          <a:endParaRPr lang="ru-RU"/>
        </a:p>
      </dgm:t>
    </dgm:pt>
    <dgm:pt modelId="{2A744AB5-72B0-4CEE-85E2-ABEC1B1A05AD}" type="sibTrans" cxnId="{9D99C755-AA32-40BD-B363-C04E2D234FE1}">
      <dgm:prSet/>
      <dgm:spPr/>
      <dgm:t>
        <a:bodyPr/>
        <a:lstStyle/>
        <a:p>
          <a:endParaRPr lang="ru-RU"/>
        </a:p>
      </dgm:t>
    </dgm:pt>
    <dgm:pt modelId="{CD14D83D-7434-4179-8185-365F9B476A2F}">
      <dgm:prSet phldrT="[Текст]" custT="1"/>
      <dgm:spPr/>
      <dgm:t>
        <a:bodyPr/>
        <a:lstStyle/>
        <a:p>
          <a:pPr algn="l">
            <a:lnSpc>
              <a:spcPct val="100000"/>
            </a:lnSpc>
            <a:spcAft>
              <a:spcPts val="0"/>
            </a:spcAft>
          </a:pPr>
          <a:r>
            <a:rPr lang="ru-RU" sz="1200" b="1" i="0" u="none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5. </a:t>
          </a:r>
          <a:r>
            <a:rPr lang="ru-RU" sz="1200" b="1" i="0" u="none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Подпрограмма «О мерах по противодействию терроризму и экстремизму на территории Слюдянского городского поселения»</a:t>
          </a:r>
        </a:p>
        <a:p>
          <a:pPr algn="ctr">
            <a:lnSpc>
              <a:spcPct val="100000"/>
            </a:lnSpc>
            <a:spcAft>
              <a:spcPts val="0"/>
            </a:spcAft>
          </a:pPr>
          <a:r>
            <a:rPr lang="ru-RU" sz="1200" b="1" i="0" u="none" dirty="0">
              <a:solidFill>
                <a:srgbClr val="80008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(исполнено 69 т.р. (45,1%) от плана 153 т.р.)</a:t>
          </a:r>
        </a:p>
      </dgm:t>
    </dgm:pt>
    <dgm:pt modelId="{DFE2D1F0-0195-4259-B308-7B864F0EBF46}" type="parTrans" cxnId="{21FC6365-8116-498F-81D9-C238A32BCA92}">
      <dgm:prSet/>
      <dgm:spPr/>
      <dgm:t>
        <a:bodyPr/>
        <a:lstStyle/>
        <a:p>
          <a:endParaRPr lang="ru-RU"/>
        </a:p>
      </dgm:t>
    </dgm:pt>
    <dgm:pt modelId="{E80BE167-FC2E-4892-A0DE-95B9462C4D60}" type="sibTrans" cxnId="{21FC6365-8116-498F-81D9-C238A32BCA92}">
      <dgm:prSet/>
      <dgm:spPr/>
      <dgm:t>
        <a:bodyPr/>
        <a:lstStyle/>
        <a:p>
          <a:endParaRPr lang="ru-RU"/>
        </a:p>
      </dgm:t>
    </dgm:pt>
    <dgm:pt modelId="{571825CB-3A27-47AE-8A67-F0CCDE1904E0}">
      <dgm:prSet phldrT="[Текст]" custT="1"/>
      <dgm:spPr/>
      <dgm:t>
        <a:bodyPr/>
        <a:lstStyle/>
        <a:p>
          <a:pPr algn="l">
            <a:lnSpc>
              <a:spcPct val="100000"/>
            </a:lnSpc>
            <a:spcAft>
              <a:spcPts val="0"/>
            </a:spcAft>
          </a:pPr>
          <a:r>
            <a:rPr lang="ru-RU" sz="1200" b="1" i="0" u="none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7</a:t>
          </a:r>
          <a:r>
            <a:rPr lang="ru-RU" sz="1200" b="1" i="0" u="none" dirty="0">
              <a:solidFill>
                <a:srgbClr val="80008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 </a:t>
          </a:r>
          <a:r>
            <a:rPr lang="ru-RU" sz="1200" b="1" i="0" u="none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Подпрограмма  «Профилактика наркомании и токсикомании на территории Слюдянского городского поселения»</a:t>
          </a:r>
        </a:p>
        <a:p>
          <a:pPr algn="ctr">
            <a:lnSpc>
              <a:spcPct val="100000"/>
            </a:lnSpc>
            <a:spcAft>
              <a:spcPts val="0"/>
            </a:spcAft>
          </a:pPr>
          <a:r>
            <a:rPr lang="ru-RU" sz="1200" b="1" i="0" u="none" dirty="0">
              <a:solidFill>
                <a:srgbClr val="80008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(исполнено 1 т.р. (100%))</a:t>
          </a:r>
        </a:p>
      </dgm:t>
    </dgm:pt>
    <dgm:pt modelId="{37A34843-D052-4597-AC41-82A684222321}" type="parTrans" cxnId="{3F86F63A-5EA7-4A07-9EB4-F2214501A7B9}">
      <dgm:prSet/>
      <dgm:spPr/>
      <dgm:t>
        <a:bodyPr/>
        <a:lstStyle/>
        <a:p>
          <a:endParaRPr lang="ru-RU"/>
        </a:p>
      </dgm:t>
    </dgm:pt>
    <dgm:pt modelId="{C6BC345B-27E3-49DF-8CC4-527AA4027DB2}" type="sibTrans" cxnId="{3F86F63A-5EA7-4A07-9EB4-F2214501A7B9}">
      <dgm:prSet/>
      <dgm:spPr/>
      <dgm:t>
        <a:bodyPr/>
        <a:lstStyle/>
        <a:p>
          <a:endParaRPr lang="ru-RU"/>
        </a:p>
      </dgm:t>
    </dgm:pt>
    <dgm:pt modelId="{31E3722B-4985-4781-9F34-1481790866C1}" type="pres">
      <dgm:prSet presAssocID="{BE486831-ADD0-4E56-B1B9-4FB0A40A4828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0EE2443C-3A5A-45F3-BF11-10F350FB5346}" type="pres">
      <dgm:prSet presAssocID="{988FF15E-2CFA-47FD-924A-3E9FBBAC9367}" presName="root1" presStyleCnt="0"/>
      <dgm:spPr/>
    </dgm:pt>
    <dgm:pt modelId="{996A4411-1F94-434E-B49B-0383F1BE2D13}" type="pres">
      <dgm:prSet presAssocID="{988FF15E-2CFA-47FD-924A-3E9FBBAC9367}" presName="LevelOneTextNode" presStyleLbl="node0" presStyleIdx="0" presStyleCnt="1" custScaleY="134831">
        <dgm:presLayoutVars>
          <dgm:chPref val="3"/>
        </dgm:presLayoutVars>
      </dgm:prSet>
      <dgm:spPr/>
    </dgm:pt>
    <dgm:pt modelId="{C8A3D51D-3AAD-41BE-B3DF-06E6BA2A9CE9}" type="pres">
      <dgm:prSet presAssocID="{988FF15E-2CFA-47FD-924A-3E9FBBAC9367}" presName="level2hierChild" presStyleCnt="0"/>
      <dgm:spPr/>
    </dgm:pt>
    <dgm:pt modelId="{378CFE42-C220-4FEE-98C5-39059CC4B2F5}" type="pres">
      <dgm:prSet presAssocID="{53BDF28B-3F4A-4073-9882-D6FC256DDAFA}" presName="conn2-1" presStyleLbl="parChTrans1D2" presStyleIdx="0" presStyleCnt="6"/>
      <dgm:spPr/>
    </dgm:pt>
    <dgm:pt modelId="{340DA808-F3DE-439E-B4E9-108B26EB271C}" type="pres">
      <dgm:prSet presAssocID="{53BDF28B-3F4A-4073-9882-D6FC256DDAFA}" presName="connTx" presStyleLbl="parChTrans1D2" presStyleIdx="0" presStyleCnt="6"/>
      <dgm:spPr/>
    </dgm:pt>
    <dgm:pt modelId="{0436027D-0E43-4E4E-8ABF-783D150E5DCE}" type="pres">
      <dgm:prSet presAssocID="{ED0DD428-7EF6-4B7B-9C6D-89EA3AD8627D}" presName="root2" presStyleCnt="0"/>
      <dgm:spPr/>
    </dgm:pt>
    <dgm:pt modelId="{2D8B709A-4015-4F5F-B075-A8791393B121}" type="pres">
      <dgm:prSet presAssocID="{ED0DD428-7EF6-4B7B-9C6D-89EA3AD8627D}" presName="LevelTwoTextNode" presStyleLbl="node2" presStyleIdx="0" presStyleCnt="6" custScaleX="250391" custScaleY="80555">
        <dgm:presLayoutVars>
          <dgm:chPref val="3"/>
        </dgm:presLayoutVars>
      </dgm:prSet>
      <dgm:spPr/>
    </dgm:pt>
    <dgm:pt modelId="{91E7CC01-3F21-4D76-9BE4-7181A6FC2BF6}" type="pres">
      <dgm:prSet presAssocID="{ED0DD428-7EF6-4B7B-9C6D-89EA3AD8627D}" presName="level3hierChild" presStyleCnt="0"/>
      <dgm:spPr/>
    </dgm:pt>
    <dgm:pt modelId="{D3885463-ADC0-429F-AB44-58F86FDC644F}" type="pres">
      <dgm:prSet presAssocID="{F49CE849-CD97-4191-827F-43D7DEF6AC5B}" presName="conn2-1" presStyleLbl="parChTrans1D2" presStyleIdx="1" presStyleCnt="6"/>
      <dgm:spPr/>
    </dgm:pt>
    <dgm:pt modelId="{E24C2C23-1E69-48C5-BCEE-0513CF61C010}" type="pres">
      <dgm:prSet presAssocID="{F49CE849-CD97-4191-827F-43D7DEF6AC5B}" presName="connTx" presStyleLbl="parChTrans1D2" presStyleIdx="1" presStyleCnt="6"/>
      <dgm:spPr/>
    </dgm:pt>
    <dgm:pt modelId="{B1EAB3F9-E754-4F23-9492-3E361B65CE0F}" type="pres">
      <dgm:prSet presAssocID="{BDE636E3-67A8-4036-898C-91D0CD7BCEC5}" presName="root2" presStyleCnt="0"/>
      <dgm:spPr/>
    </dgm:pt>
    <dgm:pt modelId="{A486B29E-041F-4419-86D9-463102B46727}" type="pres">
      <dgm:prSet presAssocID="{BDE636E3-67A8-4036-898C-91D0CD7BCEC5}" presName="LevelTwoTextNode" presStyleLbl="node2" presStyleIdx="1" presStyleCnt="6" custScaleX="251340" custScaleY="69884">
        <dgm:presLayoutVars>
          <dgm:chPref val="3"/>
        </dgm:presLayoutVars>
      </dgm:prSet>
      <dgm:spPr/>
    </dgm:pt>
    <dgm:pt modelId="{9BF9D472-6F00-4B14-B3D2-82F584995DD8}" type="pres">
      <dgm:prSet presAssocID="{BDE636E3-67A8-4036-898C-91D0CD7BCEC5}" presName="level3hierChild" presStyleCnt="0"/>
      <dgm:spPr/>
    </dgm:pt>
    <dgm:pt modelId="{F451C3BD-1E5E-4FC0-8A11-30413A6DE36B}" type="pres">
      <dgm:prSet presAssocID="{9CB5712A-E3A7-4CF6-9732-26D4569180E9}" presName="conn2-1" presStyleLbl="parChTrans1D2" presStyleIdx="2" presStyleCnt="6"/>
      <dgm:spPr/>
    </dgm:pt>
    <dgm:pt modelId="{53447DA0-9D6D-4423-936D-0861EEFA7AEC}" type="pres">
      <dgm:prSet presAssocID="{9CB5712A-E3A7-4CF6-9732-26D4569180E9}" presName="connTx" presStyleLbl="parChTrans1D2" presStyleIdx="2" presStyleCnt="6"/>
      <dgm:spPr/>
    </dgm:pt>
    <dgm:pt modelId="{8DD560C3-59E5-459A-9F44-FEDC03DC253E}" type="pres">
      <dgm:prSet presAssocID="{5E2F5DD9-7810-4F54-BC87-E6A3C01F44FE}" presName="root2" presStyleCnt="0"/>
      <dgm:spPr/>
    </dgm:pt>
    <dgm:pt modelId="{6349593F-5A5D-4517-9B72-8A14BCF37272}" type="pres">
      <dgm:prSet presAssocID="{5E2F5DD9-7810-4F54-BC87-E6A3C01F44FE}" presName="LevelTwoTextNode" presStyleLbl="node2" presStyleIdx="2" presStyleCnt="6" custScaleX="252263" custScaleY="57813">
        <dgm:presLayoutVars>
          <dgm:chPref val="3"/>
        </dgm:presLayoutVars>
      </dgm:prSet>
      <dgm:spPr/>
    </dgm:pt>
    <dgm:pt modelId="{C53DA87A-0D6F-4CB8-8058-7836553012A5}" type="pres">
      <dgm:prSet presAssocID="{5E2F5DD9-7810-4F54-BC87-E6A3C01F44FE}" presName="level3hierChild" presStyleCnt="0"/>
      <dgm:spPr/>
    </dgm:pt>
    <dgm:pt modelId="{E939BD81-7CD3-448F-B3C2-AFBB99193DC3}" type="pres">
      <dgm:prSet presAssocID="{405AF1F0-7952-45F8-8B10-1B3ABC338362}" presName="conn2-1" presStyleLbl="parChTrans1D2" presStyleIdx="3" presStyleCnt="6"/>
      <dgm:spPr/>
    </dgm:pt>
    <dgm:pt modelId="{CF951282-271D-47D5-8AE0-F8E829E502B3}" type="pres">
      <dgm:prSet presAssocID="{405AF1F0-7952-45F8-8B10-1B3ABC338362}" presName="connTx" presStyleLbl="parChTrans1D2" presStyleIdx="3" presStyleCnt="6"/>
      <dgm:spPr/>
    </dgm:pt>
    <dgm:pt modelId="{E741F16C-6FE5-4E4B-B3B6-49640CE2C51F}" type="pres">
      <dgm:prSet presAssocID="{1AAC2C2A-4FE3-45D4-B561-EE6A48365373}" presName="root2" presStyleCnt="0"/>
      <dgm:spPr/>
    </dgm:pt>
    <dgm:pt modelId="{E08C58D2-ADFA-4E7B-9D30-6CE1CDC0CF2C}" type="pres">
      <dgm:prSet presAssocID="{1AAC2C2A-4FE3-45D4-B561-EE6A48365373}" presName="LevelTwoTextNode" presStyleLbl="node2" presStyleIdx="3" presStyleCnt="6" custScaleX="250504" custScaleY="72815" custLinFactNeighborX="597" custLinFactNeighborY="-1048">
        <dgm:presLayoutVars>
          <dgm:chPref val="3"/>
        </dgm:presLayoutVars>
      </dgm:prSet>
      <dgm:spPr/>
    </dgm:pt>
    <dgm:pt modelId="{5165941E-69C3-4915-8C63-D15B7475F30B}" type="pres">
      <dgm:prSet presAssocID="{1AAC2C2A-4FE3-45D4-B561-EE6A48365373}" presName="level3hierChild" presStyleCnt="0"/>
      <dgm:spPr/>
    </dgm:pt>
    <dgm:pt modelId="{74AC325F-BD0B-4898-B995-FA5B51975B91}" type="pres">
      <dgm:prSet presAssocID="{DFE2D1F0-0195-4259-B308-7B864F0EBF46}" presName="conn2-1" presStyleLbl="parChTrans1D2" presStyleIdx="4" presStyleCnt="6"/>
      <dgm:spPr/>
    </dgm:pt>
    <dgm:pt modelId="{B04625B1-2FA5-4BDF-91D2-C823C2F82953}" type="pres">
      <dgm:prSet presAssocID="{DFE2D1F0-0195-4259-B308-7B864F0EBF46}" presName="connTx" presStyleLbl="parChTrans1D2" presStyleIdx="4" presStyleCnt="6"/>
      <dgm:spPr/>
    </dgm:pt>
    <dgm:pt modelId="{41510AAB-4B20-4E78-869E-CC168BBEDC16}" type="pres">
      <dgm:prSet presAssocID="{CD14D83D-7434-4179-8185-365F9B476A2F}" presName="root2" presStyleCnt="0"/>
      <dgm:spPr/>
    </dgm:pt>
    <dgm:pt modelId="{F8959EA4-9752-44C5-9143-65128D6872F3}" type="pres">
      <dgm:prSet presAssocID="{CD14D83D-7434-4179-8185-365F9B476A2F}" presName="LevelTwoTextNode" presStyleLbl="node2" presStyleIdx="4" presStyleCnt="6" custScaleX="250624" custScaleY="67476">
        <dgm:presLayoutVars>
          <dgm:chPref val="3"/>
        </dgm:presLayoutVars>
      </dgm:prSet>
      <dgm:spPr/>
    </dgm:pt>
    <dgm:pt modelId="{6FA36BF7-2F9E-4627-A435-52E2954DECD5}" type="pres">
      <dgm:prSet presAssocID="{CD14D83D-7434-4179-8185-365F9B476A2F}" presName="level3hierChild" presStyleCnt="0"/>
      <dgm:spPr/>
    </dgm:pt>
    <dgm:pt modelId="{06BBD8D7-D769-49D4-9938-3CD3DE1D1702}" type="pres">
      <dgm:prSet presAssocID="{37A34843-D052-4597-AC41-82A684222321}" presName="conn2-1" presStyleLbl="parChTrans1D2" presStyleIdx="5" presStyleCnt="6"/>
      <dgm:spPr/>
    </dgm:pt>
    <dgm:pt modelId="{02A0C607-4D44-4221-A045-3DBF670F1DC0}" type="pres">
      <dgm:prSet presAssocID="{37A34843-D052-4597-AC41-82A684222321}" presName="connTx" presStyleLbl="parChTrans1D2" presStyleIdx="5" presStyleCnt="6"/>
      <dgm:spPr/>
    </dgm:pt>
    <dgm:pt modelId="{B8612A75-E132-4785-A1BE-09E51356F493}" type="pres">
      <dgm:prSet presAssocID="{571825CB-3A27-47AE-8A67-F0CCDE1904E0}" presName="root2" presStyleCnt="0"/>
      <dgm:spPr/>
    </dgm:pt>
    <dgm:pt modelId="{3E46CF62-28D5-4B97-9B66-255F48ABECC6}" type="pres">
      <dgm:prSet presAssocID="{571825CB-3A27-47AE-8A67-F0CCDE1904E0}" presName="LevelTwoTextNode" presStyleLbl="node2" presStyleIdx="5" presStyleCnt="6" custScaleX="250644" custScaleY="61605">
        <dgm:presLayoutVars>
          <dgm:chPref val="3"/>
        </dgm:presLayoutVars>
      </dgm:prSet>
      <dgm:spPr/>
    </dgm:pt>
    <dgm:pt modelId="{EC5B17B0-C323-4271-AF58-B89C6B6DD76B}" type="pres">
      <dgm:prSet presAssocID="{571825CB-3A27-47AE-8A67-F0CCDE1904E0}" presName="level3hierChild" presStyleCnt="0"/>
      <dgm:spPr/>
    </dgm:pt>
  </dgm:ptLst>
  <dgm:cxnLst>
    <dgm:cxn modelId="{7C326004-5FF7-4F44-ADCA-2E182381DF40}" type="presOf" srcId="{571825CB-3A27-47AE-8A67-F0CCDE1904E0}" destId="{3E46CF62-28D5-4B97-9B66-255F48ABECC6}" srcOrd="0" destOrd="0" presId="urn:microsoft.com/office/officeart/2008/layout/HorizontalMultiLevelHierarchy"/>
    <dgm:cxn modelId="{A399CC16-F0E1-4E4F-9566-A67F964AC4FB}" type="presOf" srcId="{988FF15E-2CFA-47FD-924A-3E9FBBAC9367}" destId="{996A4411-1F94-434E-B49B-0383F1BE2D13}" srcOrd="0" destOrd="0" presId="urn:microsoft.com/office/officeart/2008/layout/HorizontalMultiLevelHierarchy"/>
    <dgm:cxn modelId="{04743525-785A-495B-9796-45C68FB67EBC}" type="presOf" srcId="{BE486831-ADD0-4E56-B1B9-4FB0A40A4828}" destId="{31E3722B-4985-4781-9F34-1481790866C1}" srcOrd="0" destOrd="0" presId="urn:microsoft.com/office/officeart/2008/layout/HorizontalMultiLevelHierarchy"/>
    <dgm:cxn modelId="{8C7C5127-24A2-43C9-B299-FEF39407F741}" type="presOf" srcId="{53BDF28B-3F4A-4073-9882-D6FC256DDAFA}" destId="{340DA808-F3DE-439E-B4E9-108B26EB271C}" srcOrd="1" destOrd="0" presId="urn:microsoft.com/office/officeart/2008/layout/HorizontalMultiLevelHierarchy"/>
    <dgm:cxn modelId="{3F86F63A-5EA7-4A07-9EB4-F2214501A7B9}" srcId="{988FF15E-2CFA-47FD-924A-3E9FBBAC9367}" destId="{571825CB-3A27-47AE-8A67-F0CCDE1904E0}" srcOrd="5" destOrd="0" parTransId="{37A34843-D052-4597-AC41-82A684222321}" sibTransId="{C6BC345B-27E3-49DF-8CC4-527AA4027DB2}"/>
    <dgm:cxn modelId="{245E5F3D-A60C-4032-9F79-E59BE68F6C96}" srcId="{988FF15E-2CFA-47FD-924A-3E9FBBAC9367}" destId="{BDE636E3-67A8-4036-898C-91D0CD7BCEC5}" srcOrd="1" destOrd="0" parTransId="{F49CE849-CD97-4191-827F-43D7DEF6AC5B}" sibTransId="{F98D41EE-24D9-4A30-BB03-0AFC86E0B862}"/>
    <dgm:cxn modelId="{21FC6365-8116-498F-81D9-C238A32BCA92}" srcId="{988FF15E-2CFA-47FD-924A-3E9FBBAC9367}" destId="{CD14D83D-7434-4179-8185-365F9B476A2F}" srcOrd="4" destOrd="0" parTransId="{DFE2D1F0-0195-4259-B308-7B864F0EBF46}" sibTransId="{E80BE167-FC2E-4892-A0DE-95B9462C4D60}"/>
    <dgm:cxn modelId="{A326F24C-F120-4B6E-93CF-B8DE92C07400}" srcId="{BE486831-ADD0-4E56-B1B9-4FB0A40A4828}" destId="{988FF15E-2CFA-47FD-924A-3E9FBBAC9367}" srcOrd="0" destOrd="0" parTransId="{04E1A7FE-C6E5-40C0-9ADC-1BA5D5F5A876}" sibTransId="{5FE263A6-E3B2-45C8-B5B6-A49DFF37578A}"/>
    <dgm:cxn modelId="{9D99C755-AA32-40BD-B363-C04E2D234FE1}" srcId="{988FF15E-2CFA-47FD-924A-3E9FBBAC9367}" destId="{1AAC2C2A-4FE3-45D4-B561-EE6A48365373}" srcOrd="3" destOrd="0" parTransId="{405AF1F0-7952-45F8-8B10-1B3ABC338362}" sibTransId="{2A744AB5-72B0-4CEE-85E2-ABEC1B1A05AD}"/>
    <dgm:cxn modelId="{0A5CB157-4690-4074-A35B-66EC9FAA099A}" type="presOf" srcId="{37A34843-D052-4597-AC41-82A684222321}" destId="{02A0C607-4D44-4221-A045-3DBF670F1DC0}" srcOrd="1" destOrd="0" presId="urn:microsoft.com/office/officeart/2008/layout/HorizontalMultiLevelHierarchy"/>
    <dgm:cxn modelId="{4EB9DA79-1EA2-414B-8B87-98F11F8C0320}" type="presOf" srcId="{405AF1F0-7952-45F8-8B10-1B3ABC338362}" destId="{CF951282-271D-47D5-8AE0-F8E829E502B3}" srcOrd="1" destOrd="0" presId="urn:microsoft.com/office/officeart/2008/layout/HorizontalMultiLevelHierarchy"/>
    <dgm:cxn modelId="{80E24BA8-576A-4A5D-9881-39365EAB51AB}" type="presOf" srcId="{F49CE849-CD97-4191-827F-43D7DEF6AC5B}" destId="{D3885463-ADC0-429F-AB44-58F86FDC644F}" srcOrd="0" destOrd="0" presId="urn:microsoft.com/office/officeart/2008/layout/HorizontalMultiLevelHierarchy"/>
    <dgm:cxn modelId="{CAEB44AF-9079-493A-9696-9515FC7DDC69}" type="presOf" srcId="{9CB5712A-E3A7-4CF6-9732-26D4569180E9}" destId="{F451C3BD-1E5E-4FC0-8A11-30413A6DE36B}" srcOrd="0" destOrd="0" presId="urn:microsoft.com/office/officeart/2008/layout/HorizontalMultiLevelHierarchy"/>
    <dgm:cxn modelId="{D0D66DAF-AA60-4F3D-9759-78F6CA94A19A}" type="presOf" srcId="{1AAC2C2A-4FE3-45D4-B561-EE6A48365373}" destId="{E08C58D2-ADFA-4E7B-9D30-6CE1CDC0CF2C}" srcOrd="0" destOrd="0" presId="urn:microsoft.com/office/officeart/2008/layout/HorizontalMultiLevelHierarchy"/>
    <dgm:cxn modelId="{E0B203B0-0A53-4EB7-90EC-38710199DFB0}" type="presOf" srcId="{37A34843-D052-4597-AC41-82A684222321}" destId="{06BBD8D7-D769-49D4-9938-3CD3DE1D1702}" srcOrd="0" destOrd="0" presId="urn:microsoft.com/office/officeart/2008/layout/HorizontalMultiLevelHierarchy"/>
    <dgm:cxn modelId="{CA0118BB-5D27-4593-AEB1-867D3E737047}" srcId="{988FF15E-2CFA-47FD-924A-3E9FBBAC9367}" destId="{ED0DD428-7EF6-4B7B-9C6D-89EA3AD8627D}" srcOrd="0" destOrd="0" parTransId="{53BDF28B-3F4A-4073-9882-D6FC256DDAFA}" sibTransId="{A016B60E-F5E6-4BC2-BC2C-E565120D1E29}"/>
    <dgm:cxn modelId="{D2AC19C0-DE3C-4DB4-A709-4A83F4E970E0}" type="presOf" srcId="{ED0DD428-7EF6-4B7B-9C6D-89EA3AD8627D}" destId="{2D8B709A-4015-4F5F-B075-A8791393B121}" srcOrd="0" destOrd="0" presId="urn:microsoft.com/office/officeart/2008/layout/HorizontalMultiLevelHierarchy"/>
    <dgm:cxn modelId="{83A302C6-0F2A-4454-9F73-A0C69B35DB43}" type="presOf" srcId="{CD14D83D-7434-4179-8185-365F9B476A2F}" destId="{F8959EA4-9752-44C5-9143-65128D6872F3}" srcOrd="0" destOrd="0" presId="urn:microsoft.com/office/officeart/2008/layout/HorizontalMultiLevelHierarchy"/>
    <dgm:cxn modelId="{0A9434C6-E8F6-4DFB-9D58-68310818781F}" type="presOf" srcId="{F49CE849-CD97-4191-827F-43D7DEF6AC5B}" destId="{E24C2C23-1E69-48C5-BCEE-0513CF61C010}" srcOrd="1" destOrd="0" presId="urn:microsoft.com/office/officeart/2008/layout/HorizontalMultiLevelHierarchy"/>
    <dgm:cxn modelId="{D21416CF-6485-4C4E-9D0D-E6AD5DF9D6B7}" type="presOf" srcId="{BDE636E3-67A8-4036-898C-91D0CD7BCEC5}" destId="{A486B29E-041F-4419-86D9-463102B46727}" srcOrd="0" destOrd="0" presId="urn:microsoft.com/office/officeart/2008/layout/HorizontalMultiLevelHierarchy"/>
    <dgm:cxn modelId="{162D48D2-CAFF-4A78-81DE-6F22F103BD31}" type="presOf" srcId="{405AF1F0-7952-45F8-8B10-1B3ABC338362}" destId="{E939BD81-7CD3-448F-B3C2-AFBB99193DC3}" srcOrd="0" destOrd="0" presId="urn:microsoft.com/office/officeart/2008/layout/HorizontalMultiLevelHierarchy"/>
    <dgm:cxn modelId="{A28182E3-E1A9-464D-A801-82800140BDBD}" type="presOf" srcId="{DFE2D1F0-0195-4259-B308-7B864F0EBF46}" destId="{B04625B1-2FA5-4BDF-91D2-C823C2F82953}" srcOrd="1" destOrd="0" presId="urn:microsoft.com/office/officeart/2008/layout/HorizontalMultiLevelHierarchy"/>
    <dgm:cxn modelId="{4ECFABE3-5617-453D-9312-EC0AFA0DD934}" srcId="{988FF15E-2CFA-47FD-924A-3E9FBBAC9367}" destId="{5E2F5DD9-7810-4F54-BC87-E6A3C01F44FE}" srcOrd="2" destOrd="0" parTransId="{9CB5712A-E3A7-4CF6-9732-26D4569180E9}" sibTransId="{4F24425C-EFC6-4163-9F79-2C1B158D7BD2}"/>
    <dgm:cxn modelId="{08CC95E7-498B-4E4D-B118-7CEB2FFE7871}" type="presOf" srcId="{9CB5712A-E3A7-4CF6-9732-26D4569180E9}" destId="{53447DA0-9D6D-4423-936D-0861EEFA7AEC}" srcOrd="1" destOrd="0" presId="urn:microsoft.com/office/officeart/2008/layout/HorizontalMultiLevelHierarchy"/>
    <dgm:cxn modelId="{AD84E4E8-8C20-46CB-AD4C-9EC7DA8A08DC}" type="presOf" srcId="{53BDF28B-3F4A-4073-9882-D6FC256DDAFA}" destId="{378CFE42-C220-4FEE-98C5-39059CC4B2F5}" srcOrd="0" destOrd="0" presId="urn:microsoft.com/office/officeart/2008/layout/HorizontalMultiLevelHierarchy"/>
    <dgm:cxn modelId="{5B0BB5EB-1737-4B70-88DC-C9FBC085D466}" type="presOf" srcId="{DFE2D1F0-0195-4259-B308-7B864F0EBF46}" destId="{74AC325F-BD0B-4898-B995-FA5B51975B91}" srcOrd="0" destOrd="0" presId="urn:microsoft.com/office/officeart/2008/layout/HorizontalMultiLevelHierarchy"/>
    <dgm:cxn modelId="{1F3F31F4-B549-4023-8FE0-839048D21B18}" type="presOf" srcId="{5E2F5DD9-7810-4F54-BC87-E6A3C01F44FE}" destId="{6349593F-5A5D-4517-9B72-8A14BCF37272}" srcOrd="0" destOrd="0" presId="urn:microsoft.com/office/officeart/2008/layout/HorizontalMultiLevelHierarchy"/>
    <dgm:cxn modelId="{9AE9D59E-EFB1-4C3A-A221-2A71F66BA891}" type="presParOf" srcId="{31E3722B-4985-4781-9F34-1481790866C1}" destId="{0EE2443C-3A5A-45F3-BF11-10F350FB5346}" srcOrd="0" destOrd="0" presId="urn:microsoft.com/office/officeart/2008/layout/HorizontalMultiLevelHierarchy"/>
    <dgm:cxn modelId="{8087BE2B-AF85-41BF-9449-6620E0230996}" type="presParOf" srcId="{0EE2443C-3A5A-45F3-BF11-10F350FB5346}" destId="{996A4411-1F94-434E-B49B-0383F1BE2D13}" srcOrd="0" destOrd="0" presId="urn:microsoft.com/office/officeart/2008/layout/HorizontalMultiLevelHierarchy"/>
    <dgm:cxn modelId="{F19FE931-A806-41C1-A16C-F924C37AE53A}" type="presParOf" srcId="{0EE2443C-3A5A-45F3-BF11-10F350FB5346}" destId="{C8A3D51D-3AAD-41BE-B3DF-06E6BA2A9CE9}" srcOrd="1" destOrd="0" presId="urn:microsoft.com/office/officeart/2008/layout/HorizontalMultiLevelHierarchy"/>
    <dgm:cxn modelId="{05A19266-8040-42EC-A4EB-232C9CA74679}" type="presParOf" srcId="{C8A3D51D-3AAD-41BE-B3DF-06E6BA2A9CE9}" destId="{378CFE42-C220-4FEE-98C5-39059CC4B2F5}" srcOrd="0" destOrd="0" presId="urn:microsoft.com/office/officeart/2008/layout/HorizontalMultiLevelHierarchy"/>
    <dgm:cxn modelId="{12CB81B5-0B68-4F1E-9E06-1C6787767912}" type="presParOf" srcId="{378CFE42-C220-4FEE-98C5-39059CC4B2F5}" destId="{340DA808-F3DE-439E-B4E9-108B26EB271C}" srcOrd="0" destOrd="0" presId="urn:microsoft.com/office/officeart/2008/layout/HorizontalMultiLevelHierarchy"/>
    <dgm:cxn modelId="{91045985-F4BF-4C38-BF4E-A332FC0C6330}" type="presParOf" srcId="{C8A3D51D-3AAD-41BE-B3DF-06E6BA2A9CE9}" destId="{0436027D-0E43-4E4E-8ABF-783D150E5DCE}" srcOrd="1" destOrd="0" presId="urn:microsoft.com/office/officeart/2008/layout/HorizontalMultiLevelHierarchy"/>
    <dgm:cxn modelId="{73F44742-89F2-4F9B-8C1E-B89CB4B18F8A}" type="presParOf" srcId="{0436027D-0E43-4E4E-8ABF-783D150E5DCE}" destId="{2D8B709A-4015-4F5F-B075-A8791393B121}" srcOrd="0" destOrd="0" presId="urn:microsoft.com/office/officeart/2008/layout/HorizontalMultiLevelHierarchy"/>
    <dgm:cxn modelId="{6CD10E01-4C1A-482D-8DB9-D3E1B3D844A0}" type="presParOf" srcId="{0436027D-0E43-4E4E-8ABF-783D150E5DCE}" destId="{91E7CC01-3F21-4D76-9BE4-7181A6FC2BF6}" srcOrd="1" destOrd="0" presId="urn:microsoft.com/office/officeart/2008/layout/HorizontalMultiLevelHierarchy"/>
    <dgm:cxn modelId="{38E64BD2-B3C0-4E90-833B-E13FD4C3E84A}" type="presParOf" srcId="{C8A3D51D-3AAD-41BE-B3DF-06E6BA2A9CE9}" destId="{D3885463-ADC0-429F-AB44-58F86FDC644F}" srcOrd="2" destOrd="0" presId="urn:microsoft.com/office/officeart/2008/layout/HorizontalMultiLevelHierarchy"/>
    <dgm:cxn modelId="{7BE44248-0AB5-4DAA-B755-B18F4798B68F}" type="presParOf" srcId="{D3885463-ADC0-429F-AB44-58F86FDC644F}" destId="{E24C2C23-1E69-48C5-BCEE-0513CF61C010}" srcOrd="0" destOrd="0" presId="urn:microsoft.com/office/officeart/2008/layout/HorizontalMultiLevelHierarchy"/>
    <dgm:cxn modelId="{99566597-CE6A-4B2A-8672-D018BA500FC2}" type="presParOf" srcId="{C8A3D51D-3AAD-41BE-B3DF-06E6BA2A9CE9}" destId="{B1EAB3F9-E754-4F23-9492-3E361B65CE0F}" srcOrd="3" destOrd="0" presId="urn:microsoft.com/office/officeart/2008/layout/HorizontalMultiLevelHierarchy"/>
    <dgm:cxn modelId="{C9263AE7-DC02-4340-962D-0F68194C34D6}" type="presParOf" srcId="{B1EAB3F9-E754-4F23-9492-3E361B65CE0F}" destId="{A486B29E-041F-4419-86D9-463102B46727}" srcOrd="0" destOrd="0" presId="urn:microsoft.com/office/officeart/2008/layout/HorizontalMultiLevelHierarchy"/>
    <dgm:cxn modelId="{31AD9633-B8FE-4157-836C-00C5B5630AC5}" type="presParOf" srcId="{B1EAB3F9-E754-4F23-9492-3E361B65CE0F}" destId="{9BF9D472-6F00-4B14-B3D2-82F584995DD8}" srcOrd="1" destOrd="0" presId="urn:microsoft.com/office/officeart/2008/layout/HorizontalMultiLevelHierarchy"/>
    <dgm:cxn modelId="{854D6974-65F6-4618-A159-A1FD9BCC57FC}" type="presParOf" srcId="{C8A3D51D-3AAD-41BE-B3DF-06E6BA2A9CE9}" destId="{F451C3BD-1E5E-4FC0-8A11-30413A6DE36B}" srcOrd="4" destOrd="0" presId="urn:microsoft.com/office/officeart/2008/layout/HorizontalMultiLevelHierarchy"/>
    <dgm:cxn modelId="{2AB9BCBC-4E66-4947-8DD3-A56BF709D2BC}" type="presParOf" srcId="{F451C3BD-1E5E-4FC0-8A11-30413A6DE36B}" destId="{53447DA0-9D6D-4423-936D-0861EEFA7AEC}" srcOrd="0" destOrd="0" presId="urn:microsoft.com/office/officeart/2008/layout/HorizontalMultiLevelHierarchy"/>
    <dgm:cxn modelId="{8865FC52-33E2-4A28-8106-00E105822DEE}" type="presParOf" srcId="{C8A3D51D-3AAD-41BE-B3DF-06E6BA2A9CE9}" destId="{8DD560C3-59E5-459A-9F44-FEDC03DC253E}" srcOrd="5" destOrd="0" presId="urn:microsoft.com/office/officeart/2008/layout/HorizontalMultiLevelHierarchy"/>
    <dgm:cxn modelId="{1710533A-587A-40D4-B5A1-E3536233012D}" type="presParOf" srcId="{8DD560C3-59E5-459A-9F44-FEDC03DC253E}" destId="{6349593F-5A5D-4517-9B72-8A14BCF37272}" srcOrd="0" destOrd="0" presId="urn:microsoft.com/office/officeart/2008/layout/HorizontalMultiLevelHierarchy"/>
    <dgm:cxn modelId="{5A9A0064-2D0A-4163-9DA9-332434D7A80D}" type="presParOf" srcId="{8DD560C3-59E5-459A-9F44-FEDC03DC253E}" destId="{C53DA87A-0D6F-4CB8-8058-7836553012A5}" srcOrd="1" destOrd="0" presId="urn:microsoft.com/office/officeart/2008/layout/HorizontalMultiLevelHierarchy"/>
    <dgm:cxn modelId="{1B6B5D36-7832-46DA-A6AF-65EE0D8411AA}" type="presParOf" srcId="{C8A3D51D-3AAD-41BE-B3DF-06E6BA2A9CE9}" destId="{E939BD81-7CD3-448F-B3C2-AFBB99193DC3}" srcOrd="6" destOrd="0" presId="urn:microsoft.com/office/officeart/2008/layout/HorizontalMultiLevelHierarchy"/>
    <dgm:cxn modelId="{6ACC6343-C038-499F-9DC6-20293633020B}" type="presParOf" srcId="{E939BD81-7CD3-448F-B3C2-AFBB99193DC3}" destId="{CF951282-271D-47D5-8AE0-F8E829E502B3}" srcOrd="0" destOrd="0" presId="urn:microsoft.com/office/officeart/2008/layout/HorizontalMultiLevelHierarchy"/>
    <dgm:cxn modelId="{FCF2F7F6-D217-4232-B975-5CDEDDEFA0D7}" type="presParOf" srcId="{C8A3D51D-3AAD-41BE-B3DF-06E6BA2A9CE9}" destId="{E741F16C-6FE5-4E4B-B3B6-49640CE2C51F}" srcOrd="7" destOrd="0" presId="urn:microsoft.com/office/officeart/2008/layout/HorizontalMultiLevelHierarchy"/>
    <dgm:cxn modelId="{AFF87CFE-8587-438D-AB1E-16B1CD9DEF33}" type="presParOf" srcId="{E741F16C-6FE5-4E4B-B3B6-49640CE2C51F}" destId="{E08C58D2-ADFA-4E7B-9D30-6CE1CDC0CF2C}" srcOrd="0" destOrd="0" presId="urn:microsoft.com/office/officeart/2008/layout/HorizontalMultiLevelHierarchy"/>
    <dgm:cxn modelId="{70C99B5D-5A04-4A82-A729-3DCBA1F9B5A3}" type="presParOf" srcId="{E741F16C-6FE5-4E4B-B3B6-49640CE2C51F}" destId="{5165941E-69C3-4915-8C63-D15B7475F30B}" srcOrd="1" destOrd="0" presId="urn:microsoft.com/office/officeart/2008/layout/HorizontalMultiLevelHierarchy"/>
    <dgm:cxn modelId="{67D4353B-B9B1-422E-8E49-01A57340DDBB}" type="presParOf" srcId="{C8A3D51D-3AAD-41BE-B3DF-06E6BA2A9CE9}" destId="{74AC325F-BD0B-4898-B995-FA5B51975B91}" srcOrd="8" destOrd="0" presId="urn:microsoft.com/office/officeart/2008/layout/HorizontalMultiLevelHierarchy"/>
    <dgm:cxn modelId="{6102696F-2586-49BA-90E6-70CA32B55988}" type="presParOf" srcId="{74AC325F-BD0B-4898-B995-FA5B51975B91}" destId="{B04625B1-2FA5-4BDF-91D2-C823C2F82953}" srcOrd="0" destOrd="0" presId="urn:microsoft.com/office/officeart/2008/layout/HorizontalMultiLevelHierarchy"/>
    <dgm:cxn modelId="{F37C5F95-FB27-46F8-A3E3-116A36A31E74}" type="presParOf" srcId="{C8A3D51D-3AAD-41BE-B3DF-06E6BA2A9CE9}" destId="{41510AAB-4B20-4E78-869E-CC168BBEDC16}" srcOrd="9" destOrd="0" presId="urn:microsoft.com/office/officeart/2008/layout/HorizontalMultiLevelHierarchy"/>
    <dgm:cxn modelId="{A36823E5-9A21-4ACB-9431-93863245F52C}" type="presParOf" srcId="{41510AAB-4B20-4E78-869E-CC168BBEDC16}" destId="{F8959EA4-9752-44C5-9143-65128D6872F3}" srcOrd="0" destOrd="0" presId="urn:microsoft.com/office/officeart/2008/layout/HorizontalMultiLevelHierarchy"/>
    <dgm:cxn modelId="{E98D45AF-0C85-49CB-A009-00B4E0E33D56}" type="presParOf" srcId="{41510AAB-4B20-4E78-869E-CC168BBEDC16}" destId="{6FA36BF7-2F9E-4627-A435-52E2954DECD5}" srcOrd="1" destOrd="0" presId="urn:microsoft.com/office/officeart/2008/layout/HorizontalMultiLevelHierarchy"/>
    <dgm:cxn modelId="{BEDB9711-C15E-4423-9D55-0A5E9B094031}" type="presParOf" srcId="{C8A3D51D-3AAD-41BE-B3DF-06E6BA2A9CE9}" destId="{06BBD8D7-D769-49D4-9938-3CD3DE1D1702}" srcOrd="10" destOrd="0" presId="urn:microsoft.com/office/officeart/2008/layout/HorizontalMultiLevelHierarchy"/>
    <dgm:cxn modelId="{8A4F98A8-E0E2-4046-8C1B-25B4DE7F69D0}" type="presParOf" srcId="{06BBD8D7-D769-49D4-9938-3CD3DE1D1702}" destId="{02A0C607-4D44-4221-A045-3DBF670F1DC0}" srcOrd="0" destOrd="0" presId="urn:microsoft.com/office/officeart/2008/layout/HorizontalMultiLevelHierarchy"/>
    <dgm:cxn modelId="{3F54EB99-9C41-477E-AB71-505AF392959C}" type="presParOf" srcId="{C8A3D51D-3AAD-41BE-B3DF-06E6BA2A9CE9}" destId="{B8612A75-E132-4785-A1BE-09E51356F493}" srcOrd="11" destOrd="0" presId="urn:microsoft.com/office/officeart/2008/layout/HorizontalMultiLevelHierarchy"/>
    <dgm:cxn modelId="{71E23875-7D9A-49FD-8C52-145392D327DD}" type="presParOf" srcId="{B8612A75-E132-4785-A1BE-09E51356F493}" destId="{3E46CF62-28D5-4B97-9B66-255F48ABECC6}" srcOrd="0" destOrd="0" presId="urn:microsoft.com/office/officeart/2008/layout/HorizontalMultiLevelHierarchy"/>
    <dgm:cxn modelId="{5CCC6DD3-E4A9-418F-98B7-A9BA5020706C}" type="presParOf" srcId="{B8612A75-E132-4785-A1BE-09E51356F493}" destId="{EC5B17B0-C323-4271-AF58-B89C6B6DD76B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AB09B43-FD44-4E86-B551-88E03063066E}">
      <dsp:nvSpPr>
        <dsp:cNvPr id="0" name=""/>
        <dsp:cNvSpPr/>
      </dsp:nvSpPr>
      <dsp:spPr>
        <a:xfrm>
          <a:off x="1570948" y="760"/>
          <a:ext cx="1329683" cy="864294"/>
        </a:xfrm>
        <a:prstGeom prst="roundRect">
          <a:avLst/>
        </a:prstGeom>
        <a:solidFill>
          <a:srgbClr val="3FE3F9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Акцизы на дизельное топливо 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2 929т.р.</a:t>
          </a:r>
        </a:p>
      </dsp:txBody>
      <dsp:txXfrm>
        <a:off x="1613139" y="42951"/>
        <a:ext cx="1245301" cy="779912"/>
      </dsp:txXfrm>
    </dsp:sp>
    <dsp:sp modelId="{B0762F29-E64A-422B-871B-A4CF5F97CD0B}">
      <dsp:nvSpPr>
        <dsp:cNvPr id="0" name=""/>
        <dsp:cNvSpPr/>
      </dsp:nvSpPr>
      <dsp:spPr>
        <a:xfrm>
          <a:off x="807658" y="432907"/>
          <a:ext cx="2856263" cy="2856263"/>
        </a:xfrm>
        <a:custGeom>
          <a:avLst/>
          <a:gdLst/>
          <a:ahLst/>
          <a:cxnLst/>
          <a:rect l="0" t="0" r="0" b="0"/>
          <a:pathLst>
            <a:path>
              <a:moveTo>
                <a:pt x="2102555" y="169277"/>
              </a:moveTo>
              <a:arcTo wR="1428131" hR="1428131" stAng="17890794" swAng="2626277"/>
            </a:path>
          </a:pathLst>
        </a:custGeom>
        <a:noFill/>
        <a:ln w="9525" cap="flat" cmpd="sng" algn="ctr">
          <a:solidFill>
            <a:schemeClr val="tx1"/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0B96A19-63BE-4010-A54D-594FF80AE2F3}">
      <dsp:nvSpPr>
        <dsp:cNvPr id="0" name=""/>
        <dsp:cNvSpPr/>
      </dsp:nvSpPr>
      <dsp:spPr>
        <a:xfrm>
          <a:off x="2999079" y="1428891"/>
          <a:ext cx="1329683" cy="864294"/>
        </a:xfrm>
        <a:prstGeom prst="roundRect">
          <a:avLst/>
        </a:prstGeom>
        <a:solidFill>
          <a:srgbClr val="3FE3F9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Акцизы на моторные масла 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21т.р.</a:t>
          </a:r>
        </a:p>
      </dsp:txBody>
      <dsp:txXfrm>
        <a:off x="3041270" y="1471082"/>
        <a:ext cx="1245301" cy="779912"/>
      </dsp:txXfrm>
    </dsp:sp>
    <dsp:sp modelId="{6471E7D8-2099-4752-B607-D64B043E9A84}">
      <dsp:nvSpPr>
        <dsp:cNvPr id="0" name=""/>
        <dsp:cNvSpPr/>
      </dsp:nvSpPr>
      <dsp:spPr>
        <a:xfrm>
          <a:off x="807658" y="432907"/>
          <a:ext cx="2856263" cy="2856263"/>
        </a:xfrm>
        <a:custGeom>
          <a:avLst/>
          <a:gdLst/>
          <a:ahLst/>
          <a:cxnLst/>
          <a:rect l="0" t="0" r="0" b="0"/>
          <a:pathLst>
            <a:path>
              <a:moveTo>
                <a:pt x="2785989" y="1870605"/>
              </a:moveTo>
              <a:arcTo wR="1428131" hR="1428131" stAng="1082929" swAng="2626277"/>
            </a:path>
          </a:pathLst>
        </a:custGeom>
        <a:noFill/>
        <a:ln w="9525" cap="flat" cmpd="sng" algn="ctr">
          <a:solidFill>
            <a:schemeClr val="tx1"/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0F677EB-71DB-4CF9-96B9-60CABA54D2B5}">
      <dsp:nvSpPr>
        <dsp:cNvPr id="0" name=""/>
        <dsp:cNvSpPr/>
      </dsp:nvSpPr>
      <dsp:spPr>
        <a:xfrm>
          <a:off x="1570948" y="2857023"/>
          <a:ext cx="1329683" cy="864294"/>
        </a:xfrm>
        <a:prstGeom prst="roundRect">
          <a:avLst/>
        </a:prstGeom>
        <a:solidFill>
          <a:srgbClr val="3FE3F9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Акцизы на прямогонный бензин 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-540 т.р</a:t>
          </a:r>
        </a:p>
      </dsp:txBody>
      <dsp:txXfrm>
        <a:off x="1613139" y="2899214"/>
        <a:ext cx="1245301" cy="779912"/>
      </dsp:txXfrm>
    </dsp:sp>
    <dsp:sp modelId="{4E9A822B-CB10-4798-B731-5AFAD17D1A42}">
      <dsp:nvSpPr>
        <dsp:cNvPr id="0" name=""/>
        <dsp:cNvSpPr/>
      </dsp:nvSpPr>
      <dsp:spPr>
        <a:xfrm>
          <a:off x="807658" y="432907"/>
          <a:ext cx="2856263" cy="2856263"/>
        </a:xfrm>
        <a:custGeom>
          <a:avLst/>
          <a:gdLst/>
          <a:ahLst/>
          <a:cxnLst/>
          <a:rect l="0" t="0" r="0" b="0"/>
          <a:pathLst>
            <a:path>
              <a:moveTo>
                <a:pt x="753708" y="2686985"/>
              </a:moveTo>
              <a:arcTo wR="1428131" hR="1428131" stAng="7090794" swAng="2626277"/>
            </a:path>
          </a:pathLst>
        </a:custGeom>
        <a:noFill/>
        <a:ln w="9525" cap="flat" cmpd="sng" algn="ctr">
          <a:solidFill>
            <a:schemeClr val="tx1"/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813C21D-91C9-4944-BA7D-AC23B41214FF}">
      <dsp:nvSpPr>
        <dsp:cNvPr id="0" name=""/>
        <dsp:cNvSpPr/>
      </dsp:nvSpPr>
      <dsp:spPr>
        <a:xfrm>
          <a:off x="142816" y="1428891"/>
          <a:ext cx="1329683" cy="864294"/>
        </a:xfrm>
        <a:prstGeom prst="roundRect">
          <a:avLst/>
        </a:prstGeom>
        <a:solidFill>
          <a:srgbClr val="3FE3F9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Акцизы на автомобильный бензин 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3 941т.р.</a:t>
          </a:r>
        </a:p>
      </dsp:txBody>
      <dsp:txXfrm>
        <a:off x="185007" y="1471082"/>
        <a:ext cx="1245301" cy="779912"/>
      </dsp:txXfrm>
    </dsp:sp>
    <dsp:sp modelId="{A46C5569-CF66-4B36-B1A5-2122A787B064}">
      <dsp:nvSpPr>
        <dsp:cNvPr id="0" name=""/>
        <dsp:cNvSpPr/>
      </dsp:nvSpPr>
      <dsp:spPr>
        <a:xfrm>
          <a:off x="807658" y="432907"/>
          <a:ext cx="2856263" cy="2856263"/>
        </a:xfrm>
        <a:custGeom>
          <a:avLst/>
          <a:gdLst/>
          <a:ahLst/>
          <a:cxnLst/>
          <a:rect l="0" t="0" r="0" b="0"/>
          <a:pathLst>
            <a:path>
              <a:moveTo>
                <a:pt x="70274" y="985657"/>
              </a:moveTo>
              <a:arcTo wR="1428131" hR="1428131" stAng="11882929" swAng="2626277"/>
            </a:path>
          </a:pathLst>
        </a:custGeom>
        <a:noFill/>
        <a:ln w="9525" cap="flat" cmpd="sng" algn="ctr">
          <a:solidFill>
            <a:schemeClr val="tx1"/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8962FBE-DBD7-4F4F-B2E4-B0A0D7610762}">
      <dsp:nvSpPr>
        <dsp:cNvPr id="0" name=""/>
        <dsp:cNvSpPr/>
      </dsp:nvSpPr>
      <dsp:spPr>
        <a:xfrm>
          <a:off x="1229669" y="3168351"/>
          <a:ext cx="512103" cy="236529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56051" y="0"/>
              </a:lnTo>
              <a:lnTo>
                <a:pt x="256051" y="2365298"/>
              </a:lnTo>
              <a:lnTo>
                <a:pt x="512103" y="2365298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900" kern="1200"/>
        </a:p>
      </dsp:txBody>
      <dsp:txXfrm>
        <a:off x="1425218" y="4290498"/>
        <a:ext cx="121005" cy="121005"/>
      </dsp:txXfrm>
    </dsp:sp>
    <dsp:sp modelId="{49F6C768-130F-4DB9-A8BA-4588014A5EBC}">
      <dsp:nvSpPr>
        <dsp:cNvPr id="0" name=""/>
        <dsp:cNvSpPr/>
      </dsp:nvSpPr>
      <dsp:spPr>
        <a:xfrm>
          <a:off x="1229669" y="3168351"/>
          <a:ext cx="484671" cy="125420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42335" y="0"/>
              </a:lnTo>
              <a:lnTo>
                <a:pt x="242335" y="1254204"/>
              </a:lnTo>
              <a:lnTo>
                <a:pt x="484671" y="1254204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500" kern="1200"/>
        </a:p>
      </dsp:txBody>
      <dsp:txXfrm>
        <a:off x="1438390" y="3761839"/>
        <a:ext cx="67229" cy="67229"/>
      </dsp:txXfrm>
    </dsp:sp>
    <dsp:sp modelId="{089EAAC6-2844-4D7D-B0B2-FBCFB7CC5254}">
      <dsp:nvSpPr>
        <dsp:cNvPr id="0" name=""/>
        <dsp:cNvSpPr/>
      </dsp:nvSpPr>
      <dsp:spPr>
        <a:xfrm>
          <a:off x="1229669" y="3168351"/>
          <a:ext cx="484671" cy="21138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42335" y="0"/>
              </a:lnTo>
              <a:lnTo>
                <a:pt x="242335" y="211389"/>
              </a:lnTo>
              <a:lnTo>
                <a:pt x="484671" y="211389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500" kern="1200"/>
        </a:p>
      </dsp:txBody>
      <dsp:txXfrm>
        <a:off x="1458785" y="3260827"/>
        <a:ext cx="26438" cy="26438"/>
      </dsp:txXfrm>
    </dsp:sp>
    <dsp:sp modelId="{AFF3C289-DD7A-4BE1-BB82-E452AD4C13AD}">
      <dsp:nvSpPr>
        <dsp:cNvPr id="0" name=""/>
        <dsp:cNvSpPr/>
      </dsp:nvSpPr>
      <dsp:spPr>
        <a:xfrm>
          <a:off x="1229669" y="2584877"/>
          <a:ext cx="484671" cy="583474"/>
        </a:xfrm>
        <a:custGeom>
          <a:avLst/>
          <a:gdLst/>
          <a:ahLst/>
          <a:cxnLst/>
          <a:rect l="0" t="0" r="0" b="0"/>
          <a:pathLst>
            <a:path>
              <a:moveTo>
                <a:pt x="0" y="583474"/>
              </a:moveTo>
              <a:lnTo>
                <a:pt x="242335" y="583474"/>
              </a:lnTo>
              <a:lnTo>
                <a:pt x="242335" y="0"/>
              </a:lnTo>
              <a:lnTo>
                <a:pt x="484671" y="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500" kern="1200"/>
        </a:p>
      </dsp:txBody>
      <dsp:txXfrm>
        <a:off x="1453041" y="2857651"/>
        <a:ext cx="37925" cy="37925"/>
      </dsp:txXfrm>
    </dsp:sp>
    <dsp:sp modelId="{CBF1829B-276B-438A-8AF0-6A1E599EDA10}">
      <dsp:nvSpPr>
        <dsp:cNvPr id="0" name=""/>
        <dsp:cNvSpPr/>
      </dsp:nvSpPr>
      <dsp:spPr>
        <a:xfrm>
          <a:off x="1229669" y="1702971"/>
          <a:ext cx="485592" cy="1465380"/>
        </a:xfrm>
        <a:custGeom>
          <a:avLst/>
          <a:gdLst/>
          <a:ahLst/>
          <a:cxnLst/>
          <a:rect l="0" t="0" r="0" b="0"/>
          <a:pathLst>
            <a:path>
              <a:moveTo>
                <a:pt x="0" y="1465380"/>
              </a:moveTo>
              <a:lnTo>
                <a:pt x="242796" y="1465380"/>
              </a:lnTo>
              <a:lnTo>
                <a:pt x="242796" y="0"/>
              </a:lnTo>
              <a:lnTo>
                <a:pt x="485592" y="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500" kern="1200"/>
        </a:p>
      </dsp:txBody>
      <dsp:txXfrm>
        <a:off x="1433871" y="2397068"/>
        <a:ext cx="77187" cy="77187"/>
      </dsp:txXfrm>
    </dsp:sp>
    <dsp:sp modelId="{78928DB6-4E62-4D6B-B982-0EDF33E18813}">
      <dsp:nvSpPr>
        <dsp:cNvPr id="0" name=""/>
        <dsp:cNvSpPr/>
      </dsp:nvSpPr>
      <dsp:spPr>
        <a:xfrm>
          <a:off x="1229669" y="708309"/>
          <a:ext cx="484671" cy="2460042"/>
        </a:xfrm>
        <a:custGeom>
          <a:avLst/>
          <a:gdLst/>
          <a:ahLst/>
          <a:cxnLst/>
          <a:rect l="0" t="0" r="0" b="0"/>
          <a:pathLst>
            <a:path>
              <a:moveTo>
                <a:pt x="0" y="2460042"/>
              </a:moveTo>
              <a:lnTo>
                <a:pt x="242335" y="2460042"/>
              </a:lnTo>
              <a:lnTo>
                <a:pt x="242335" y="0"/>
              </a:lnTo>
              <a:lnTo>
                <a:pt x="484671" y="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900" kern="1200"/>
        </a:p>
      </dsp:txBody>
      <dsp:txXfrm>
        <a:off x="1409321" y="1875647"/>
        <a:ext cx="125366" cy="125366"/>
      </dsp:txXfrm>
    </dsp:sp>
    <dsp:sp modelId="{B9B329AE-36BB-48E9-BCBB-6F7F423EE63B}">
      <dsp:nvSpPr>
        <dsp:cNvPr id="0" name=""/>
        <dsp:cNvSpPr/>
      </dsp:nvSpPr>
      <dsp:spPr>
        <a:xfrm rot="16200000">
          <a:off x="-2498765" y="2558685"/>
          <a:ext cx="6237536" cy="121933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2000" b="1" i="0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7.</a:t>
          </a:r>
          <a:r>
            <a:rPr lang="ru-RU" sz="2000" b="1" i="0" kern="1200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Программа «Совершенствование механизмов управления Слюдянским муниципальным образованием на 2019-2024 годы» </a:t>
          </a:r>
        </a:p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2000" b="1" i="0" kern="1200" dirty="0">
              <a:solidFill>
                <a:srgbClr val="80008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(исполнение 36 684т.р. (94,3%) от плана 38 914 т.р.)</a:t>
          </a:r>
          <a:endParaRPr lang="ru-RU" sz="2000" i="0" kern="1200" dirty="0">
            <a:solidFill>
              <a:srgbClr val="80008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-2498765" y="2558685"/>
        <a:ext cx="6237536" cy="1219332"/>
      </dsp:txXfrm>
    </dsp:sp>
    <dsp:sp modelId="{DA955989-9C76-4399-B80E-8A8D1CFAD32A}">
      <dsp:nvSpPr>
        <dsp:cNvPr id="0" name=""/>
        <dsp:cNvSpPr/>
      </dsp:nvSpPr>
      <dsp:spPr>
        <a:xfrm>
          <a:off x="1714340" y="338895"/>
          <a:ext cx="6916282" cy="73882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1400" b="1" i="0" u="none" kern="1200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1.</a:t>
          </a:r>
          <a:r>
            <a:rPr lang="ru-RU" sz="1400" b="1" i="0" u="none" kern="1200" dirty="0">
              <a:solidFill>
                <a:srgbClr val="3333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Подпрограмма «Реализация полномочий по решению вопросов местного значения администрацией Слюдянского городского поселения на 2019 - 2024 годы» </a:t>
          </a:r>
        </a:p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1400" b="1" i="0" u="none" kern="1200" dirty="0">
              <a:solidFill>
                <a:srgbClr val="80008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(исполнение 32594 т.р. (97,6%) от плана 33 395 т.р.)</a:t>
          </a:r>
        </a:p>
      </dsp:txBody>
      <dsp:txXfrm>
        <a:off x="1714340" y="338895"/>
        <a:ext cx="6916282" cy="738828"/>
      </dsp:txXfrm>
    </dsp:sp>
    <dsp:sp modelId="{83AC037C-06AE-4CC6-870A-CE8749AD37F0}">
      <dsp:nvSpPr>
        <dsp:cNvPr id="0" name=""/>
        <dsp:cNvSpPr/>
      </dsp:nvSpPr>
      <dsp:spPr>
        <a:xfrm>
          <a:off x="1715261" y="1254473"/>
          <a:ext cx="6886426" cy="89699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1400" b="1" i="0" u="none" kern="1200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2. </a:t>
          </a:r>
          <a:r>
            <a:rPr lang="ru-RU" sz="1400" b="1" i="0" u="none" kern="1200" dirty="0">
              <a:solidFill>
                <a:srgbClr val="3333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Подпрограмма «Развитие информационного пространства, создание условий для обеспечения информации и процессов автоматизации в органах местного самоуправления СМО на 2019 - 2024 годы» </a:t>
          </a:r>
        </a:p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1400" b="1" i="0" u="none" kern="1200" dirty="0">
              <a:solidFill>
                <a:srgbClr val="80008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(исполнение 594 т.р. (78,5%) от плана 757 т.р.)</a:t>
          </a:r>
        </a:p>
      </dsp:txBody>
      <dsp:txXfrm>
        <a:off x="1715261" y="1254473"/>
        <a:ext cx="6886426" cy="896996"/>
      </dsp:txXfrm>
    </dsp:sp>
    <dsp:sp modelId="{731601F1-54FA-46F7-B625-6993FD043300}">
      <dsp:nvSpPr>
        <dsp:cNvPr id="0" name=""/>
        <dsp:cNvSpPr/>
      </dsp:nvSpPr>
      <dsp:spPr>
        <a:xfrm>
          <a:off x="1714340" y="2344133"/>
          <a:ext cx="6916282" cy="48148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1400" b="1" i="0" u="none" kern="1200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3. </a:t>
          </a:r>
          <a:r>
            <a:rPr lang="ru-RU" sz="1400" b="1" i="0" u="none" kern="1200" dirty="0">
              <a:solidFill>
                <a:srgbClr val="3333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Подпрограмма «Развитие муниципальной службы в СМО на 2015 - 2020 годы»</a:t>
          </a:r>
        </a:p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1400" b="1" i="0" u="none" kern="1200" dirty="0">
              <a:solidFill>
                <a:srgbClr val="80008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(исполнение 1 141 т.р. (77%) от плана 1 481 т.р.)</a:t>
          </a:r>
        </a:p>
      </dsp:txBody>
      <dsp:txXfrm>
        <a:off x="1714340" y="2344133"/>
        <a:ext cx="6916282" cy="481486"/>
      </dsp:txXfrm>
    </dsp:sp>
    <dsp:sp modelId="{C1C29DBF-054B-43D8-B53F-709A9AEDC76E}">
      <dsp:nvSpPr>
        <dsp:cNvPr id="0" name=""/>
        <dsp:cNvSpPr/>
      </dsp:nvSpPr>
      <dsp:spPr>
        <a:xfrm>
          <a:off x="1714340" y="3010327"/>
          <a:ext cx="6899634" cy="73882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1400" b="1" i="0" u="none" kern="1200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4. </a:t>
          </a:r>
          <a:r>
            <a:rPr lang="ru-RU" sz="1400" b="1" i="0" u="none" kern="1200" dirty="0">
              <a:solidFill>
                <a:srgbClr val="3333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Подпрограмма «Организация работы с документами в органах местного самоуправления СМО в 2019 - 2024 годы» </a:t>
          </a:r>
        </a:p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1400" b="1" i="0" u="none" kern="1200" dirty="0">
              <a:solidFill>
                <a:srgbClr val="80008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(исполнение 1 056 т.р. (79%) от плана 1 337 т.р.)</a:t>
          </a:r>
        </a:p>
      </dsp:txBody>
      <dsp:txXfrm>
        <a:off x="1714340" y="3010327"/>
        <a:ext cx="6899634" cy="738828"/>
      </dsp:txXfrm>
    </dsp:sp>
    <dsp:sp modelId="{949932A1-242E-4256-B69B-1FD87584F54F}">
      <dsp:nvSpPr>
        <dsp:cNvPr id="0" name=""/>
        <dsp:cNvSpPr/>
      </dsp:nvSpPr>
      <dsp:spPr>
        <a:xfrm>
          <a:off x="1714340" y="3933862"/>
          <a:ext cx="6899634" cy="97738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1400" b="1" i="0" u="none" kern="1200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5. </a:t>
          </a:r>
          <a:r>
            <a:rPr lang="ru-RU" sz="1400" b="1" i="0" u="none" kern="1200" dirty="0">
              <a:solidFill>
                <a:srgbClr val="3333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Подпрограмма «Материально-техническое обеспечение деятельности органов  местного самоуправления  Слюдянского муниципального образования" на 2019-2024 годы»</a:t>
          </a:r>
        </a:p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1400" b="1" i="0" u="none" kern="1200" dirty="0">
              <a:solidFill>
                <a:srgbClr val="80008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(исполнение 1 295 т.р. (66,8%) от плана 1 940 т.р.)</a:t>
          </a:r>
        </a:p>
      </dsp:txBody>
      <dsp:txXfrm>
        <a:off x="1714340" y="3933862"/>
        <a:ext cx="6899634" cy="977388"/>
      </dsp:txXfrm>
    </dsp:sp>
    <dsp:sp modelId="{BE655478-7105-4810-85E2-C1FBAB376D06}">
      <dsp:nvSpPr>
        <dsp:cNvPr id="0" name=""/>
        <dsp:cNvSpPr/>
      </dsp:nvSpPr>
      <dsp:spPr>
        <a:xfrm>
          <a:off x="1741772" y="5082725"/>
          <a:ext cx="6851603" cy="9018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1400" b="1" i="0" u="none" kern="1200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6. </a:t>
          </a:r>
          <a:r>
            <a:rPr lang="ru-RU" sz="1400" b="1" i="0" u="none" kern="1200" dirty="0">
              <a:solidFill>
                <a:srgbClr val="3333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Подпрограмма «Обеспечение качественного и сбалансированного управления бюджетными средствами Слюдянского муниципального образования на 2019 - 2024 годы» </a:t>
          </a:r>
        </a:p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1400" b="1" i="0" u="none" kern="1200" dirty="0">
              <a:solidFill>
                <a:srgbClr val="80008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(исполнение 4 т.р. (100%))</a:t>
          </a:r>
        </a:p>
      </dsp:txBody>
      <dsp:txXfrm>
        <a:off x="1741772" y="5082725"/>
        <a:ext cx="6851603" cy="901850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1C20525-BFAE-4563-9CA4-7CB90C043AB5}">
      <dsp:nvSpPr>
        <dsp:cNvPr id="0" name=""/>
        <dsp:cNvSpPr/>
      </dsp:nvSpPr>
      <dsp:spPr>
        <a:xfrm>
          <a:off x="4182231" y="2392753"/>
          <a:ext cx="2850837" cy="70359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63178"/>
              </a:lnTo>
              <a:lnTo>
                <a:pt x="2850837" y="463178"/>
              </a:lnTo>
              <a:lnTo>
                <a:pt x="2850837" y="703593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F331E41-8977-4CCE-B1E6-D08A811A7E17}">
      <dsp:nvSpPr>
        <dsp:cNvPr id="0" name=""/>
        <dsp:cNvSpPr/>
      </dsp:nvSpPr>
      <dsp:spPr>
        <a:xfrm>
          <a:off x="4121651" y="2392753"/>
          <a:ext cx="91440" cy="744647"/>
        </a:xfrm>
        <a:custGeom>
          <a:avLst/>
          <a:gdLst/>
          <a:ahLst/>
          <a:cxnLst/>
          <a:rect l="0" t="0" r="0" b="0"/>
          <a:pathLst>
            <a:path>
              <a:moveTo>
                <a:pt x="60579" y="0"/>
              </a:moveTo>
              <a:lnTo>
                <a:pt x="60579" y="504231"/>
              </a:lnTo>
              <a:lnTo>
                <a:pt x="45720" y="504231"/>
              </a:lnTo>
              <a:lnTo>
                <a:pt x="45720" y="74464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6B07A21-7618-4822-A32C-179F44A0479A}">
      <dsp:nvSpPr>
        <dsp:cNvPr id="0" name=""/>
        <dsp:cNvSpPr/>
      </dsp:nvSpPr>
      <dsp:spPr>
        <a:xfrm>
          <a:off x="1207596" y="2392753"/>
          <a:ext cx="2974635" cy="703410"/>
        </a:xfrm>
        <a:custGeom>
          <a:avLst/>
          <a:gdLst/>
          <a:ahLst/>
          <a:cxnLst/>
          <a:rect l="0" t="0" r="0" b="0"/>
          <a:pathLst>
            <a:path>
              <a:moveTo>
                <a:pt x="2974635" y="0"/>
              </a:moveTo>
              <a:lnTo>
                <a:pt x="2974635" y="462994"/>
              </a:lnTo>
              <a:lnTo>
                <a:pt x="0" y="462994"/>
              </a:lnTo>
              <a:lnTo>
                <a:pt x="0" y="70341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83F67D1-9DAF-4686-9EFD-D5894C9330EE}">
      <dsp:nvSpPr>
        <dsp:cNvPr id="0" name=""/>
        <dsp:cNvSpPr/>
      </dsp:nvSpPr>
      <dsp:spPr>
        <a:xfrm>
          <a:off x="34316" y="761132"/>
          <a:ext cx="8295829" cy="163162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b="1" i="0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8. </a:t>
          </a:r>
          <a:r>
            <a:rPr lang="ru-RU" sz="2400" b="1" i="0" kern="1200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Программа «Развитие культуры, досуга, физической культуры и спорта в Слюдянском муниципальном образовании на 2019 - 2024 гг.» 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b="1" i="0" kern="1200" dirty="0">
              <a:solidFill>
                <a:srgbClr val="80008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(исполнено 10 081т.р. (84,3%) от плана 11 954 т.р.</a:t>
          </a:r>
          <a:endParaRPr lang="ru-RU" sz="2400" kern="1200" dirty="0"/>
        </a:p>
      </dsp:txBody>
      <dsp:txXfrm>
        <a:off x="34316" y="761132"/>
        <a:ext cx="8295829" cy="1631621"/>
      </dsp:txXfrm>
    </dsp:sp>
    <dsp:sp modelId="{2A3A7E2A-1712-4F89-A7AD-4BA70B3D0E00}">
      <dsp:nvSpPr>
        <dsp:cNvPr id="0" name=""/>
        <dsp:cNvSpPr/>
      </dsp:nvSpPr>
      <dsp:spPr>
        <a:xfrm>
          <a:off x="0" y="3096164"/>
          <a:ext cx="2415193" cy="211885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i="0" u="none" kern="1200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1. </a:t>
          </a:r>
          <a:r>
            <a:rPr lang="ru-RU" sz="2000" b="1" i="0" u="none" kern="1200" dirty="0">
              <a:solidFill>
                <a:srgbClr val="3333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Обеспечение деятельности МБУ «ЦСКД»  </a:t>
          </a:r>
          <a:r>
            <a:rPr lang="ru-RU" sz="2000" b="1" i="0" kern="1200" dirty="0">
              <a:solidFill>
                <a:srgbClr val="80008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(исполнено 8 762 т.р)</a:t>
          </a:r>
          <a:endParaRPr lang="ru-RU" sz="2000" kern="1200" dirty="0"/>
        </a:p>
      </dsp:txBody>
      <dsp:txXfrm>
        <a:off x="0" y="3096164"/>
        <a:ext cx="2415193" cy="2118852"/>
      </dsp:txXfrm>
    </dsp:sp>
    <dsp:sp modelId="{73C62C70-C4A5-44E2-A66D-80D0F7F1D008}">
      <dsp:nvSpPr>
        <dsp:cNvPr id="0" name=""/>
        <dsp:cNvSpPr/>
      </dsp:nvSpPr>
      <dsp:spPr>
        <a:xfrm>
          <a:off x="2880312" y="3137401"/>
          <a:ext cx="2574119" cy="206270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2.</a:t>
          </a:r>
          <a:r>
            <a:rPr lang="ru-RU" sz="2000" b="1" kern="1200" dirty="0">
              <a:solidFill>
                <a:srgbClr val="80008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000" b="1" kern="1200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Поддержка в организации культурно-массовых мероприятий </a:t>
          </a:r>
          <a:r>
            <a:rPr lang="ru-RU" sz="2000" b="1" i="0" kern="1200" dirty="0">
              <a:solidFill>
                <a:srgbClr val="80008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(исполнено 917 т.р)</a:t>
          </a:r>
          <a:endParaRPr lang="ru-RU" sz="2000" kern="1200" dirty="0">
            <a:solidFill>
              <a:srgbClr val="0033CC"/>
            </a:solidFill>
          </a:endParaRPr>
        </a:p>
      </dsp:txBody>
      <dsp:txXfrm>
        <a:off x="2880312" y="3137401"/>
        <a:ext cx="2574119" cy="2062709"/>
      </dsp:txXfrm>
    </dsp:sp>
    <dsp:sp modelId="{B70C915B-BC07-49A0-A668-C33D3D0BD8AF}">
      <dsp:nvSpPr>
        <dsp:cNvPr id="0" name=""/>
        <dsp:cNvSpPr/>
      </dsp:nvSpPr>
      <dsp:spPr>
        <a:xfrm>
          <a:off x="5760629" y="3096347"/>
          <a:ext cx="2544880" cy="206893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3. </a:t>
          </a:r>
          <a:r>
            <a:rPr lang="ru-RU" sz="2000" b="1" kern="1200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Поддержка в организации спортивно-массовых, физкультурно-оздоровительных мероприятий. </a:t>
          </a:r>
          <a:r>
            <a:rPr lang="ru-RU" sz="2000" b="1" i="0" kern="1200" dirty="0">
              <a:solidFill>
                <a:srgbClr val="80008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(исполнено 402т.р)</a:t>
          </a:r>
          <a:endParaRPr lang="ru-RU" sz="2000" kern="1200" dirty="0">
            <a:solidFill>
              <a:srgbClr val="0033CC"/>
            </a:solidFill>
          </a:endParaRPr>
        </a:p>
      </dsp:txBody>
      <dsp:txXfrm>
        <a:off x="5760629" y="3096347"/>
        <a:ext cx="2544880" cy="2068937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EB073C2-C8DD-49DB-A324-F371ED26F70E}">
      <dsp:nvSpPr>
        <dsp:cNvPr id="0" name=""/>
        <dsp:cNvSpPr/>
      </dsp:nvSpPr>
      <dsp:spPr>
        <a:xfrm>
          <a:off x="-5367947" y="-822017"/>
          <a:ext cx="6391810" cy="6391810"/>
        </a:xfrm>
        <a:prstGeom prst="blockArc">
          <a:avLst>
            <a:gd name="adj1" fmla="val 18900000"/>
            <a:gd name="adj2" fmla="val 2700000"/>
            <a:gd name="adj3" fmla="val 338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08FC7DE-8860-4C47-A29B-3CB1EAC24C4A}">
      <dsp:nvSpPr>
        <dsp:cNvPr id="0" name=""/>
        <dsp:cNvSpPr/>
      </dsp:nvSpPr>
      <dsp:spPr>
        <a:xfrm>
          <a:off x="505134" y="359297"/>
          <a:ext cx="6958822" cy="73039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9753" tIns="35560" rIns="35560" bIns="3556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baseline="0" dirty="0">
              <a:solidFill>
                <a:srgbClr val="3333CC"/>
              </a:solidFill>
              <a:latin typeface="Times New Roman" pitchFamily="18" charset="0"/>
              <a:cs typeface="Times New Roman" pitchFamily="18" charset="0"/>
            </a:rPr>
            <a:t>Функционирование представительного органа 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baseline="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rPr>
            <a:t>(исполнено 94,6% от плана 1 495 т.р.)</a:t>
          </a:r>
          <a:endParaRPr lang="ru-RU" sz="1400" b="1" kern="1200" dirty="0">
            <a:solidFill>
              <a:srgbClr val="7030A0"/>
            </a:solidFill>
          </a:endParaRPr>
        </a:p>
      </dsp:txBody>
      <dsp:txXfrm>
        <a:off x="505134" y="359297"/>
        <a:ext cx="6958822" cy="730397"/>
      </dsp:txXfrm>
    </dsp:sp>
    <dsp:sp modelId="{F1132A9A-7072-4218-A5AF-D78A9F09BF07}">
      <dsp:nvSpPr>
        <dsp:cNvPr id="0" name=""/>
        <dsp:cNvSpPr/>
      </dsp:nvSpPr>
      <dsp:spPr>
        <a:xfrm>
          <a:off x="79533" y="273709"/>
          <a:ext cx="912997" cy="912997"/>
        </a:xfrm>
        <a:prstGeom prst="ellipse">
          <a:avLst/>
        </a:prstGeom>
        <a:solidFill>
          <a:srgbClr val="FFC000"/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E1026A0-016A-411E-B3F4-BF3105C89BA0}">
      <dsp:nvSpPr>
        <dsp:cNvPr id="0" name=""/>
        <dsp:cNvSpPr/>
      </dsp:nvSpPr>
      <dsp:spPr>
        <a:xfrm>
          <a:off x="924047" y="1455084"/>
          <a:ext cx="6540068" cy="73039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9753" tIns="35560" rIns="35560" bIns="3556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baseline="0" dirty="0">
              <a:solidFill>
                <a:srgbClr val="3333CC"/>
              </a:solidFill>
              <a:latin typeface="Times New Roman" pitchFamily="18" charset="0"/>
              <a:cs typeface="Times New Roman" pitchFamily="18" charset="0"/>
            </a:rPr>
            <a:t>Обеспечение деятельности ревизионной комиссии 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baseline="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rPr>
            <a:t>(исполнено 93,3% от плана 1 215 т.р.)</a:t>
          </a:r>
          <a:endParaRPr lang="ru-RU" sz="1400" b="1" kern="1200" dirty="0">
            <a:solidFill>
              <a:srgbClr val="7030A0"/>
            </a:solidFill>
          </a:endParaRPr>
        </a:p>
      </dsp:txBody>
      <dsp:txXfrm>
        <a:off x="924047" y="1455084"/>
        <a:ext cx="6540068" cy="730397"/>
      </dsp:txXfrm>
    </dsp:sp>
    <dsp:sp modelId="{05CBCF67-DFC7-4525-8B49-41DE3F44112E}">
      <dsp:nvSpPr>
        <dsp:cNvPr id="0" name=""/>
        <dsp:cNvSpPr/>
      </dsp:nvSpPr>
      <dsp:spPr>
        <a:xfrm>
          <a:off x="498287" y="1369495"/>
          <a:ext cx="912997" cy="912997"/>
        </a:xfrm>
        <a:prstGeom prst="ellipse">
          <a:avLst/>
        </a:prstGeom>
        <a:solidFill>
          <a:srgbClr val="FFC000"/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D12DFE4-61DA-46E7-B6F1-997513B34488}">
      <dsp:nvSpPr>
        <dsp:cNvPr id="0" name=""/>
        <dsp:cNvSpPr/>
      </dsp:nvSpPr>
      <dsp:spPr>
        <a:xfrm>
          <a:off x="954785" y="2556582"/>
          <a:ext cx="6540068" cy="73039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9753" tIns="35560" rIns="35560" bIns="3556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baseline="0" dirty="0">
              <a:solidFill>
                <a:srgbClr val="0033CC"/>
              </a:solidFill>
              <a:latin typeface="Times New Roman" pitchFamily="18" charset="0"/>
              <a:cs typeface="Times New Roman" pitchFamily="18" charset="0"/>
            </a:rPr>
            <a:t>Резервный</a:t>
          </a:r>
          <a:r>
            <a:rPr lang="ru-RU" sz="1400" b="1" kern="1200" baseline="0" dirty="0">
              <a:solidFill>
                <a:srgbClr val="3333CC"/>
              </a:solidFill>
              <a:latin typeface="Times New Roman" pitchFamily="18" charset="0"/>
              <a:cs typeface="Times New Roman" pitchFamily="18" charset="0"/>
            </a:rPr>
            <a:t> фонд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rPr>
            <a:t>(не исполнено от плана 200 т.р.)</a:t>
          </a:r>
        </a:p>
      </dsp:txBody>
      <dsp:txXfrm>
        <a:off x="954785" y="2556582"/>
        <a:ext cx="6540068" cy="730397"/>
      </dsp:txXfrm>
    </dsp:sp>
    <dsp:sp modelId="{5B629A65-E9CD-4584-BD3A-38A6A2DDC436}">
      <dsp:nvSpPr>
        <dsp:cNvPr id="0" name=""/>
        <dsp:cNvSpPr/>
      </dsp:nvSpPr>
      <dsp:spPr>
        <a:xfrm>
          <a:off x="499656" y="2429292"/>
          <a:ext cx="912997" cy="912997"/>
        </a:xfrm>
        <a:prstGeom prst="ellipse">
          <a:avLst/>
        </a:prstGeom>
        <a:solidFill>
          <a:srgbClr val="FFC000"/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0E122F7-96F3-4F8D-914D-AB36092146A2}">
      <dsp:nvSpPr>
        <dsp:cNvPr id="0" name=""/>
        <dsp:cNvSpPr/>
      </dsp:nvSpPr>
      <dsp:spPr>
        <a:xfrm>
          <a:off x="536031" y="3652369"/>
          <a:ext cx="6958822" cy="73039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9753" tIns="35560" rIns="35560" bIns="35560" numCol="1" spcCol="1270" anchor="ctr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1400" b="1" kern="1200" baseline="0" dirty="0">
              <a:solidFill>
                <a:srgbClr val="3333CC"/>
              </a:solidFill>
              <a:latin typeface="Times New Roman" pitchFamily="18" charset="0"/>
              <a:cs typeface="Times New Roman" pitchFamily="18" charset="0"/>
            </a:rPr>
            <a:t>Межбюджетные трансферты из бюджета поселения МО Слюдянский район </a:t>
          </a:r>
        </a:p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1400" b="1" kern="1200" baseline="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rPr>
            <a:t>(исполнено 100%)</a:t>
          </a:r>
          <a:endParaRPr lang="ru-RU" sz="1400" b="1" kern="1200" dirty="0">
            <a:solidFill>
              <a:srgbClr val="7030A0"/>
            </a:solidFill>
          </a:endParaRPr>
        </a:p>
      </dsp:txBody>
      <dsp:txXfrm>
        <a:off x="536031" y="3652369"/>
        <a:ext cx="6958822" cy="730397"/>
      </dsp:txXfrm>
    </dsp:sp>
    <dsp:sp modelId="{A4AA0586-5410-4944-BA61-0256A016A6F9}">
      <dsp:nvSpPr>
        <dsp:cNvPr id="0" name=""/>
        <dsp:cNvSpPr/>
      </dsp:nvSpPr>
      <dsp:spPr>
        <a:xfrm>
          <a:off x="79533" y="3561069"/>
          <a:ext cx="912997" cy="912997"/>
        </a:xfrm>
        <a:prstGeom prst="ellipse">
          <a:avLst/>
        </a:prstGeom>
        <a:solidFill>
          <a:srgbClr val="FFC000"/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AB09B43-FD44-4E86-B551-88E03063066E}">
      <dsp:nvSpPr>
        <dsp:cNvPr id="0" name=""/>
        <dsp:cNvSpPr/>
      </dsp:nvSpPr>
      <dsp:spPr>
        <a:xfrm>
          <a:off x="1570948" y="760"/>
          <a:ext cx="1329683" cy="864294"/>
        </a:xfrm>
        <a:prstGeom prst="roundRect">
          <a:avLst/>
        </a:prstGeom>
        <a:solidFill>
          <a:srgbClr val="E4BACD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Акцизы на дизельное топливо 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3 131т.р.</a:t>
          </a:r>
        </a:p>
      </dsp:txBody>
      <dsp:txXfrm>
        <a:off x="1613139" y="42951"/>
        <a:ext cx="1245301" cy="779912"/>
      </dsp:txXfrm>
    </dsp:sp>
    <dsp:sp modelId="{B0762F29-E64A-422B-871B-A4CF5F97CD0B}">
      <dsp:nvSpPr>
        <dsp:cNvPr id="0" name=""/>
        <dsp:cNvSpPr/>
      </dsp:nvSpPr>
      <dsp:spPr>
        <a:xfrm>
          <a:off x="807658" y="432907"/>
          <a:ext cx="2856263" cy="2856263"/>
        </a:xfrm>
        <a:custGeom>
          <a:avLst/>
          <a:gdLst/>
          <a:ahLst/>
          <a:cxnLst/>
          <a:rect l="0" t="0" r="0" b="0"/>
          <a:pathLst>
            <a:path>
              <a:moveTo>
                <a:pt x="2102555" y="169277"/>
              </a:moveTo>
              <a:arcTo wR="1428131" hR="1428131" stAng="17890794" swAng="2626277"/>
            </a:path>
          </a:pathLst>
        </a:custGeom>
        <a:noFill/>
        <a:ln w="9525" cap="flat" cmpd="sng" algn="ctr">
          <a:solidFill>
            <a:schemeClr val="tx1"/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0B96A19-63BE-4010-A54D-594FF80AE2F3}">
      <dsp:nvSpPr>
        <dsp:cNvPr id="0" name=""/>
        <dsp:cNvSpPr/>
      </dsp:nvSpPr>
      <dsp:spPr>
        <a:xfrm>
          <a:off x="2999079" y="1428891"/>
          <a:ext cx="1329683" cy="864294"/>
        </a:xfrm>
        <a:prstGeom prst="roundRect">
          <a:avLst/>
        </a:prstGeom>
        <a:solidFill>
          <a:srgbClr val="E4BACD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Акцизы на моторные масла 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23т.р.</a:t>
          </a:r>
        </a:p>
      </dsp:txBody>
      <dsp:txXfrm>
        <a:off x="3041270" y="1471082"/>
        <a:ext cx="1245301" cy="779912"/>
      </dsp:txXfrm>
    </dsp:sp>
    <dsp:sp modelId="{6471E7D8-2099-4752-B607-D64B043E9A84}">
      <dsp:nvSpPr>
        <dsp:cNvPr id="0" name=""/>
        <dsp:cNvSpPr/>
      </dsp:nvSpPr>
      <dsp:spPr>
        <a:xfrm>
          <a:off x="807658" y="432907"/>
          <a:ext cx="2856263" cy="2856263"/>
        </a:xfrm>
        <a:custGeom>
          <a:avLst/>
          <a:gdLst/>
          <a:ahLst/>
          <a:cxnLst/>
          <a:rect l="0" t="0" r="0" b="0"/>
          <a:pathLst>
            <a:path>
              <a:moveTo>
                <a:pt x="2785989" y="1870605"/>
              </a:moveTo>
              <a:arcTo wR="1428131" hR="1428131" stAng="1082929" swAng="2626277"/>
            </a:path>
          </a:pathLst>
        </a:custGeom>
        <a:noFill/>
        <a:ln w="9525" cap="flat" cmpd="sng" algn="ctr">
          <a:solidFill>
            <a:schemeClr val="tx1"/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0F677EB-71DB-4CF9-96B9-60CABA54D2B5}">
      <dsp:nvSpPr>
        <dsp:cNvPr id="0" name=""/>
        <dsp:cNvSpPr/>
      </dsp:nvSpPr>
      <dsp:spPr>
        <a:xfrm>
          <a:off x="1570948" y="2857023"/>
          <a:ext cx="1329683" cy="864294"/>
        </a:xfrm>
        <a:prstGeom prst="roundRect">
          <a:avLst/>
        </a:prstGeom>
        <a:solidFill>
          <a:srgbClr val="E4BACD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Акцизы на прямогонный бензин 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-458 т.р</a:t>
          </a:r>
        </a:p>
      </dsp:txBody>
      <dsp:txXfrm>
        <a:off x="1613139" y="2899214"/>
        <a:ext cx="1245301" cy="779912"/>
      </dsp:txXfrm>
    </dsp:sp>
    <dsp:sp modelId="{4E9A822B-CB10-4798-B731-5AFAD17D1A42}">
      <dsp:nvSpPr>
        <dsp:cNvPr id="0" name=""/>
        <dsp:cNvSpPr/>
      </dsp:nvSpPr>
      <dsp:spPr>
        <a:xfrm>
          <a:off x="807658" y="432907"/>
          <a:ext cx="2856263" cy="2856263"/>
        </a:xfrm>
        <a:custGeom>
          <a:avLst/>
          <a:gdLst/>
          <a:ahLst/>
          <a:cxnLst/>
          <a:rect l="0" t="0" r="0" b="0"/>
          <a:pathLst>
            <a:path>
              <a:moveTo>
                <a:pt x="753708" y="2686985"/>
              </a:moveTo>
              <a:arcTo wR="1428131" hR="1428131" stAng="7090794" swAng="2626277"/>
            </a:path>
          </a:pathLst>
        </a:custGeom>
        <a:noFill/>
        <a:ln w="9525" cap="flat" cmpd="sng" algn="ctr">
          <a:solidFill>
            <a:schemeClr val="tx1"/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813C21D-91C9-4944-BA7D-AC23B41214FF}">
      <dsp:nvSpPr>
        <dsp:cNvPr id="0" name=""/>
        <dsp:cNvSpPr/>
      </dsp:nvSpPr>
      <dsp:spPr>
        <a:xfrm>
          <a:off x="142816" y="1428891"/>
          <a:ext cx="1329683" cy="864294"/>
        </a:xfrm>
        <a:prstGeom prst="roundRect">
          <a:avLst/>
        </a:prstGeom>
        <a:solidFill>
          <a:srgbClr val="E4BACD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Акцизы на автомобильный бензин 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4 182т.р.</a:t>
          </a:r>
        </a:p>
      </dsp:txBody>
      <dsp:txXfrm>
        <a:off x="185007" y="1471082"/>
        <a:ext cx="1245301" cy="779912"/>
      </dsp:txXfrm>
    </dsp:sp>
    <dsp:sp modelId="{A46C5569-CF66-4B36-B1A5-2122A787B064}">
      <dsp:nvSpPr>
        <dsp:cNvPr id="0" name=""/>
        <dsp:cNvSpPr/>
      </dsp:nvSpPr>
      <dsp:spPr>
        <a:xfrm>
          <a:off x="807658" y="432907"/>
          <a:ext cx="2856263" cy="2856263"/>
        </a:xfrm>
        <a:custGeom>
          <a:avLst/>
          <a:gdLst/>
          <a:ahLst/>
          <a:cxnLst/>
          <a:rect l="0" t="0" r="0" b="0"/>
          <a:pathLst>
            <a:path>
              <a:moveTo>
                <a:pt x="70274" y="985657"/>
              </a:moveTo>
              <a:arcTo wR="1428131" hR="1428131" stAng="11882929" swAng="2626277"/>
            </a:path>
          </a:pathLst>
        </a:custGeom>
        <a:noFill/>
        <a:ln w="9525" cap="flat" cmpd="sng" algn="ctr">
          <a:solidFill>
            <a:schemeClr val="tx1"/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CD38C42-0E27-4F51-8C31-7D9FFA9F50E2}">
      <dsp:nvSpPr>
        <dsp:cNvPr id="0" name=""/>
        <dsp:cNvSpPr/>
      </dsp:nvSpPr>
      <dsp:spPr>
        <a:xfrm>
          <a:off x="1382312" y="3264114"/>
          <a:ext cx="618536" cy="223808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309268" y="0"/>
              </a:lnTo>
              <a:lnTo>
                <a:pt x="309268" y="2238086"/>
              </a:lnTo>
              <a:lnTo>
                <a:pt x="618536" y="2238086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800" kern="1200"/>
        </a:p>
      </dsp:txBody>
      <dsp:txXfrm>
        <a:off x="1633531" y="4325108"/>
        <a:ext cx="116099" cy="116099"/>
      </dsp:txXfrm>
    </dsp:sp>
    <dsp:sp modelId="{6FB3F418-8470-4A7B-88C5-320EFA34D4FD}">
      <dsp:nvSpPr>
        <dsp:cNvPr id="0" name=""/>
        <dsp:cNvSpPr/>
      </dsp:nvSpPr>
      <dsp:spPr>
        <a:xfrm>
          <a:off x="1382312" y="3264114"/>
          <a:ext cx="618536" cy="124358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309268" y="0"/>
              </a:lnTo>
              <a:lnTo>
                <a:pt x="309268" y="1243582"/>
              </a:lnTo>
              <a:lnTo>
                <a:pt x="618536" y="1243582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500" kern="1200"/>
        </a:p>
      </dsp:txBody>
      <dsp:txXfrm>
        <a:off x="1656857" y="3851182"/>
        <a:ext cx="69445" cy="69445"/>
      </dsp:txXfrm>
    </dsp:sp>
    <dsp:sp modelId="{729D91F7-B8CD-4C31-B199-873F566ADD10}">
      <dsp:nvSpPr>
        <dsp:cNvPr id="0" name=""/>
        <dsp:cNvSpPr/>
      </dsp:nvSpPr>
      <dsp:spPr>
        <a:xfrm>
          <a:off x="1382312" y="3264114"/>
          <a:ext cx="618536" cy="24907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309268" y="0"/>
              </a:lnTo>
              <a:lnTo>
                <a:pt x="309268" y="249079"/>
              </a:lnTo>
              <a:lnTo>
                <a:pt x="618536" y="249079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500" kern="1200"/>
        </a:p>
      </dsp:txBody>
      <dsp:txXfrm>
        <a:off x="1674910" y="3371983"/>
        <a:ext cx="33340" cy="33340"/>
      </dsp:txXfrm>
    </dsp:sp>
    <dsp:sp modelId="{4DF77060-81D2-4C1C-A691-018831BF14E6}">
      <dsp:nvSpPr>
        <dsp:cNvPr id="0" name=""/>
        <dsp:cNvSpPr/>
      </dsp:nvSpPr>
      <dsp:spPr>
        <a:xfrm>
          <a:off x="1382312" y="2318289"/>
          <a:ext cx="594371" cy="945824"/>
        </a:xfrm>
        <a:custGeom>
          <a:avLst/>
          <a:gdLst/>
          <a:ahLst/>
          <a:cxnLst/>
          <a:rect l="0" t="0" r="0" b="0"/>
          <a:pathLst>
            <a:path>
              <a:moveTo>
                <a:pt x="0" y="945824"/>
              </a:moveTo>
              <a:lnTo>
                <a:pt x="297185" y="945824"/>
              </a:lnTo>
              <a:lnTo>
                <a:pt x="297185" y="0"/>
              </a:lnTo>
              <a:lnTo>
                <a:pt x="594371" y="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500" kern="1200"/>
        </a:p>
      </dsp:txBody>
      <dsp:txXfrm>
        <a:off x="1651571" y="2763275"/>
        <a:ext cx="55853" cy="55853"/>
      </dsp:txXfrm>
    </dsp:sp>
    <dsp:sp modelId="{AEC53993-C03C-4915-AF44-4354B4EDC1C5}">
      <dsp:nvSpPr>
        <dsp:cNvPr id="0" name=""/>
        <dsp:cNvSpPr/>
      </dsp:nvSpPr>
      <dsp:spPr>
        <a:xfrm>
          <a:off x="1382312" y="1126209"/>
          <a:ext cx="618536" cy="2137904"/>
        </a:xfrm>
        <a:custGeom>
          <a:avLst/>
          <a:gdLst/>
          <a:ahLst/>
          <a:cxnLst/>
          <a:rect l="0" t="0" r="0" b="0"/>
          <a:pathLst>
            <a:path>
              <a:moveTo>
                <a:pt x="0" y="2137904"/>
              </a:moveTo>
              <a:lnTo>
                <a:pt x="309268" y="2137904"/>
              </a:lnTo>
              <a:lnTo>
                <a:pt x="309268" y="0"/>
              </a:lnTo>
              <a:lnTo>
                <a:pt x="618536" y="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800" kern="1200"/>
        </a:p>
      </dsp:txBody>
      <dsp:txXfrm>
        <a:off x="1635941" y="2139522"/>
        <a:ext cx="111279" cy="111279"/>
      </dsp:txXfrm>
    </dsp:sp>
    <dsp:sp modelId="{FE41C2FD-2521-4ED5-B196-C9473BF9E1BA}">
      <dsp:nvSpPr>
        <dsp:cNvPr id="0" name=""/>
        <dsp:cNvSpPr/>
      </dsp:nvSpPr>
      <dsp:spPr>
        <a:xfrm rot="16200000">
          <a:off x="-2567445" y="2572958"/>
          <a:ext cx="6517202" cy="138231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2000" b="1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1.</a:t>
          </a:r>
          <a:r>
            <a:rPr lang="ru-RU" sz="2000" b="1" kern="1200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Муниципальная программа «Развитие жилищно-коммунального хозяйства Слюдянского муниципального образования на 2019 – 2024 годы» </a:t>
          </a:r>
        </a:p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2000" b="1" kern="1200" dirty="0">
              <a:solidFill>
                <a:srgbClr val="80008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(исполнено 16 770 т.р. (97,8%) при плане 17 147 т.р.)</a:t>
          </a:r>
        </a:p>
      </dsp:txBody>
      <dsp:txXfrm>
        <a:off x="-2567445" y="2572958"/>
        <a:ext cx="6517202" cy="1382312"/>
      </dsp:txXfrm>
    </dsp:sp>
    <dsp:sp modelId="{0CDA9D83-537E-4C85-9FAE-850F68951B1A}">
      <dsp:nvSpPr>
        <dsp:cNvPr id="0" name=""/>
        <dsp:cNvSpPr/>
      </dsp:nvSpPr>
      <dsp:spPr>
        <a:xfrm>
          <a:off x="2000849" y="632832"/>
          <a:ext cx="6499857" cy="98675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1600" b="1" kern="1200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1.</a:t>
          </a:r>
          <a:r>
            <a:rPr lang="ru-RU" sz="1600" b="1" kern="12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Подпрограмма «Модернизация объектов коммунальной инфраструктуры» </a:t>
          </a:r>
        </a:p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1600" b="1" kern="1200" dirty="0">
              <a:solidFill>
                <a:srgbClr val="80008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(исполнено 15 112т.р. (99%) от плана 15 196 т.р.)</a:t>
          </a:r>
        </a:p>
      </dsp:txBody>
      <dsp:txXfrm>
        <a:off x="2000849" y="632832"/>
        <a:ext cx="6499857" cy="986754"/>
      </dsp:txXfrm>
    </dsp:sp>
    <dsp:sp modelId="{150718FC-C0E5-443E-B162-B8C710158D3C}">
      <dsp:nvSpPr>
        <dsp:cNvPr id="0" name=""/>
        <dsp:cNvSpPr/>
      </dsp:nvSpPr>
      <dsp:spPr>
        <a:xfrm>
          <a:off x="1976684" y="1769287"/>
          <a:ext cx="6521334" cy="109800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1600" b="1" kern="1200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2. </a:t>
          </a:r>
          <a:r>
            <a:rPr lang="ru-RU" sz="1600" b="1" kern="12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Подпрограмма «Обеспечение проведения сбалансированной и стабильной политики в области государственного регулирования цен (тарифов)» </a:t>
          </a:r>
        </a:p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1600" b="1" kern="1200" dirty="0">
              <a:solidFill>
                <a:srgbClr val="80008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(исполнено 125 т.р. (100%))</a:t>
          </a:r>
        </a:p>
      </dsp:txBody>
      <dsp:txXfrm>
        <a:off x="1976684" y="1769287"/>
        <a:ext cx="6521334" cy="1098003"/>
      </dsp:txXfrm>
    </dsp:sp>
    <dsp:sp modelId="{D0F3D7D7-114B-4599-9C61-985F2A108C52}">
      <dsp:nvSpPr>
        <dsp:cNvPr id="0" name=""/>
        <dsp:cNvSpPr/>
      </dsp:nvSpPr>
      <dsp:spPr>
        <a:xfrm>
          <a:off x="2000849" y="3115392"/>
          <a:ext cx="6521334" cy="79560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1600" b="1" kern="1200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3. </a:t>
          </a:r>
          <a:r>
            <a:rPr lang="ru-RU" sz="1600" b="1" kern="12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Подпрограмма «Чистая вода» </a:t>
          </a:r>
        </a:p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1600" b="1" kern="1200" dirty="0">
              <a:solidFill>
                <a:srgbClr val="80008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(исполнено 1 033 т.р. (98%) от плана 1 048 т.р.)</a:t>
          </a:r>
        </a:p>
      </dsp:txBody>
      <dsp:txXfrm>
        <a:off x="2000849" y="3115392"/>
        <a:ext cx="6521334" cy="795602"/>
      </dsp:txXfrm>
    </dsp:sp>
    <dsp:sp modelId="{60883781-8532-4941-8FBF-DBD2C9B11587}">
      <dsp:nvSpPr>
        <dsp:cNvPr id="0" name=""/>
        <dsp:cNvSpPr/>
      </dsp:nvSpPr>
      <dsp:spPr>
        <a:xfrm>
          <a:off x="2000849" y="4109895"/>
          <a:ext cx="6489341" cy="79560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1600" b="1" kern="1200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4.</a:t>
          </a:r>
          <a:r>
            <a:rPr lang="ru-RU" sz="16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600" b="1" kern="12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Подпрограмма «Энергосбережение и повышение энергетической эффективности» </a:t>
          </a:r>
        </a:p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1600" b="1" kern="1200" dirty="0">
              <a:solidFill>
                <a:srgbClr val="80008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(исполнено 271 т.р. (96%) от плана 281 т.р.)</a:t>
          </a:r>
        </a:p>
      </dsp:txBody>
      <dsp:txXfrm>
        <a:off x="2000849" y="4109895"/>
        <a:ext cx="6489341" cy="795602"/>
      </dsp:txXfrm>
    </dsp:sp>
    <dsp:sp modelId="{684B656B-CCAE-4EF2-8154-187A849F75AC}">
      <dsp:nvSpPr>
        <dsp:cNvPr id="0" name=""/>
        <dsp:cNvSpPr/>
      </dsp:nvSpPr>
      <dsp:spPr>
        <a:xfrm>
          <a:off x="2000849" y="5104399"/>
          <a:ext cx="6543489" cy="79560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1600" b="1" kern="1200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5. </a:t>
          </a:r>
          <a:r>
            <a:rPr lang="ru-RU" sz="1600" b="1" kern="12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Подпрограмма «Капитальный ремонт многоквартирных домов» </a:t>
          </a:r>
        </a:p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1600" b="1" kern="1200" dirty="0">
              <a:solidFill>
                <a:srgbClr val="80008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(исполнено 229 т.р. (46%) от плана 497 т.р.)</a:t>
          </a:r>
        </a:p>
      </dsp:txBody>
      <dsp:txXfrm>
        <a:off x="2000849" y="5104399"/>
        <a:ext cx="6543489" cy="79560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0A9652A-0747-4673-A02E-E7FB1D6DDBCC}">
      <dsp:nvSpPr>
        <dsp:cNvPr id="0" name=""/>
        <dsp:cNvSpPr/>
      </dsp:nvSpPr>
      <dsp:spPr>
        <a:xfrm>
          <a:off x="3800914" y="2248105"/>
          <a:ext cx="2088225" cy="102359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97550"/>
              </a:lnTo>
              <a:lnTo>
                <a:pt x="2088225" y="697550"/>
              </a:lnTo>
              <a:lnTo>
                <a:pt x="2088225" y="1023595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825C774-4737-4419-8BE8-080CF79FBC30}">
      <dsp:nvSpPr>
        <dsp:cNvPr id="0" name=""/>
        <dsp:cNvSpPr/>
      </dsp:nvSpPr>
      <dsp:spPr>
        <a:xfrm>
          <a:off x="1640609" y="2248105"/>
          <a:ext cx="2160305" cy="1031394"/>
        </a:xfrm>
        <a:custGeom>
          <a:avLst/>
          <a:gdLst/>
          <a:ahLst/>
          <a:cxnLst/>
          <a:rect l="0" t="0" r="0" b="0"/>
          <a:pathLst>
            <a:path>
              <a:moveTo>
                <a:pt x="2160305" y="0"/>
              </a:moveTo>
              <a:lnTo>
                <a:pt x="2160305" y="705350"/>
              </a:lnTo>
              <a:lnTo>
                <a:pt x="0" y="705350"/>
              </a:lnTo>
              <a:lnTo>
                <a:pt x="0" y="1031394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AAC985F-C75E-4FD2-ABBB-18BA253BF9E3}">
      <dsp:nvSpPr>
        <dsp:cNvPr id="0" name=""/>
        <dsp:cNvSpPr/>
      </dsp:nvSpPr>
      <dsp:spPr>
        <a:xfrm>
          <a:off x="2112035" y="736264"/>
          <a:ext cx="3377758" cy="151184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912B3F1-7982-4C00-8A7A-B4C42DFCDA47}">
      <dsp:nvSpPr>
        <dsp:cNvPr id="0" name=""/>
        <dsp:cNvSpPr/>
      </dsp:nvSpPr>
      <dsp:spPr>
        <a:xfrm>
          <a:off x="2503094" y="1107769"/>
          <a:ext cx="3377758" cy="151184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16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2. Муниципальная программа "Доступное жилье на территории Слюдянского муниципального образования  на 2019-2024 годы» (исполнено 7 249 т. р. (45,3%) от плана 16 010 т.р.)</a:t>
          </a:r>
        </a:p>
      </dsp:txBody>
      <dsp:txXfrm>
        <a:off x="2547374" y="1152049"/>
        <a:ext cx="3289198" cy="1423281"/>
      </dsp:txXfrm>
    </dsp:sp>
    <dsp:sp modelId="{4E55958C-35A2-408F-AB65-F3E59823EAD2}">
      <dsp:nvSpPr>
        <dsp:cNvPr id="0" name=""/>
        <dsp:cNvSpPr/>
      </dsp:nvSpPr>
      <dsp:spPr>
        <a:xfrm>
          <a:off x="-56558" y="3279500"/>
          <a:ext cx="3394335" cy="169242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A5C9CFA-0ECF-424A-BA90-7EEA5FD52481}">
      <dsp:nvSpPr>
        <dsp:cNvPr id="0" name=""/>
        <dsp:cNvSpPr/>
      </dsp:nvSpPr>
      <dsp:spPr>
        <a:xfrm>
          <a:off x="334499" y="3651006"/>
          <a:ext cx="3394335" cy="169242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16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1. Подпрограмма «Молодым семьям - доступное жилье на 2019-2024 гг.» </a:t>
          </a:r>
        </a:p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16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(исполнено 7 249 т. р. (100%))</a:t>
          </a:r>
        </a:p>
      </dsp:txBody>
      <dsp:txXfrm>
        <a:off x="384068" y="3700575"/>
        <a:ext cx="3295197" cy="1593283"/>
      </dsp:txXfrm>
    </dsp:sp>
    <dsp:sp modelId="{5F79F7BB-C5CF-4C52-8BFB-9F92BF370190}">
      <dsp:nvSpPr>
        <dsp:cNvPr id="0" name=""/>
        <dsp:cNvSpPr/>
      </dsp:nvSpPr>
      <dsp:spPr>
        <a:xfrm>
          <a:off x="4179302" y="3271701"/>
          <a:ext cx="3419675" cy="174120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C24A0C4-29AB-470E-AF09-B7FBFC3A6A8E}">
      <dsp:nvSpPr>
        <dsp:cNvPr id="0" name=""/>
        <dsp:cNvSpPr/>
      </dsp:nvSpPr>
      <dsp:spPr>
        <a:xfrm>
          <a:off x="4570361" y="3643206"/>
          <a:ext cx="3419675" cy="174120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lumMod val="7500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16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2. Подпрограмма "Переселение граждан проживающих на территории СМО из аварийного жилищного фонда, признанного таковым до 01.01.2017 года" в 2019-2025гг. (не исполнено)</a:t>
          </a:r>
        </a:p>
      </dsp:txBody>
      <dsp:txXfrm>
        <a:off x="4621359" y="3694204"/>
        <a:ext cx="3317679" cy="1639213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5BA01BE-0064-4C10-9C3B-1C34EBF65A62}">
      <dsp:nvSpPr>
        <dsp:cNvPr id="0" name=""/>
        <dsp:cNvSpPr/>
      </dsp:nvSpPr>
      <dsp:spPr>
        <a:xfrm>
          <a:off x="1539958" y="3126233"/>
          <a:ext cx="794881" cy="95591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397440" y="0"/>
              </a:lnTo>
              <a:lnTo>
                <a:pt x="397440" y="955919"/>
              </a:lnTo>
              <a:lnTo>
                <a:pt x="794881" y="955919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500" kern="1200"/>
        </a:p>
      </dsp:txBody>
      <dsp:txXfrm>
        <a:off x="1906318" y="3573112"/>
        <a:ext cx="62161" cy="62161"/>
      </dsp:txXfrm>
    </dsp:sp>
    <dsp:sp modelId="{CA6030BB-2FB6-4880-8568-E86675EC2698}">
      <dsp:nvSpPr>
        <dsp:cNvPr id="0" name=""/>
        <dsp:cNvSpPr/>
      </dsp:nvSpPr>
      <dsp:spPr>
        <a:xfrm>
          <a:off x="1539958" y="2388507"/>
          <a:ext cx="794881" cy="737725"/>
        </a:xfrm>
        <a:custGeom>
          <a:avLst/>
          <a:gdLst/>
          <a:ahLst/>
          <a:cxnLst/>
          <a:rect l="0" t="0" r="0" b="0"/>
          <a:pathLst>
            <a:path>
              <a:moveTo>
                <a:pt x="0" y="737725"/>
              </a:moveTo>
              <a:lnTo>
                <a:pt x="397440" y="737725"/>
              </a:lnTo>
              <a:lnTo>
                <a:pt x="397440" y="0"/>
              </a:lnTo>
              <a:lnTo>
                <a:pt x="794881" y="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500" kern="1200"/>
        </a:p>
      </dsp:txBody>
      <dsp:txXfrm>
        <a:off x="1910287" y="2730258"/>
        <a:ext cx="54223" cy="54223"/>
      </dsp:txXfrm>
    </dsp:sp>
    <dsp:sp modelId="{CCE31506-0D81-4919-8411-4E581CB04110}">
      <dsp:nvSpPr>
        <dsp:cNvPr id="0" name=""/>
        <dsp:cNvSpPr/>
      </dsp:nvSpPr>
      <dsp:spPr>
        <a:xfrm rot="16200000">
          <a:off x="-2180259" y="2532248"/>
          <a:ext cx="6252466" cy="118796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i="0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3.</a:t>
          </a:r>
          <a:r>
            <a:rPr lang="ru-RU" sz="2000" b="1" i="0" kern="1200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000" b="1" i="0" kern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Муниципальная программа "</a:t>
          </a:r>
          <a:r>
            <a:rPr lang="ru-RU" sz="2000" b="1" kern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Доступное жилье на территории Слюдянского муниципального образования  на 2019-2024 годы»</a:t>
          </a:r>
          <a:r>
            <a:rPr lang="ru-RU" sz="2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(исполнено 7 249 т. р. (45,3%) от плана 16 010 т.р.)</a:t>
          </a:r>
          <a:endParaRPr lang="ru-RU" sz="2000" i="0" kern="1200" dirty="0">
            <a:solidFill>
              <a:srgbClr val="7030A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-2180259" y="2532248"/>
        <a:ext cx="6252466" cy="1187968"/>
      </dsp:txXfrm>
    </dsp:sp>
    <dsp:sp modelId="{65FE6407-CDA8-49D6-9388-B6C9EC104174}">
      <dsp:nvSpPr>
        <dsp:cNvPr id="0" name=""/>
        <dsp:cNvSpPr/>
      </dsp:nvSpPr>
      <dsp:spPr>
        <a:xfrm>
          <a:off x="2334839" y="1587198"/>
          <a:ext cx="5706439" cy="160261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1600" b="1" kern="1200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1. </a:t>
          </a:r>
          <a:r>
            <a:rPr lang="ru-RU" sz="1800" b="1" kern="12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Подпрограмма «Молодым семьям - доступное жилье на 2019-2024 гг.» </a:t>
          </a:r>
          <a:r>
            <a:rPr lang="ru-RU" b="1" kern="12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(исполнено 7 249 т. р. (100%))</a:t>
          </a:r>
          <a:endParaRPr lang="ru-RU" sz="1600" b="1" kern="1200" dirty="0">
            <a:solidFill>
              <a:srgbClr val="7030A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334839" y="1587198"/>
        <a:ext cx="5706439" cy="1602617"/>
      </dsp:txXfrm>
    </dsp:sp>
    <dsp:sp modelId="{18EDA256-51F3-4C5C-813C-0AC6AF780FE1}">
      <dsp:nvSpPr>
        <dsp:cNvPr id="0" name=""/>
        <dsp:cNvSpPr/>
      </dsp:nvSpPr>
      <dsp:spPr>
        <a:xfrm>
          <a:off x="2334839" y="3486808"/>
          <a:ext cx="5722532" cy="119068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1600" b="1" kern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2. </a:t>
          </a:r>
          <a:r>
            <a:rPr lang="ru-RU" sz="1600" b="1" kern="12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Подпрограмма "Переселение граждан проживающих на территории СМО из аварийного жилищного фонда, признанного таковым до 01.01.2017 года" в 2019-2025гг. </a:t>
          </a:r>
          <a:r>
            <a:rPr lang="ru-RU" sz="1600" b="1" kern="12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(не исполнено план 8 761 т. р.)</a:t>
          </a:r>
        </a:p>
      </dsp:txBody>
      <dsp:txXfrm>
        <a:off x="2334839" y="3486808"/>
        <a:ext cx="5722532" cy="1190689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651D57B-68FC-4375-8FD9-E0FD1E723EC9}">
      <dsp:nvSpPr>
        <dsp:cNvPr id="0" name=""/>
        <dsp:cNvSpPr/>
      </dsp:nvSpPr>
      <dsp:spPr>
        <a:xfrm>
          <a:off x="1548004" y="3126233"/>
          <a:ext cx="794881" cy="179361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397440" y="0"/>
              </a:lnTo>
              <a:lnTo>
                <a:pt x="397440" y="1793615"/>
              </a:lnTo>
              <a:lnTo>
                <a:pt x="794881" y="1793615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700" kern="1200"/>
        </a:p>
      </dsp:txBody>
      <dsp:txXfrm>
        <a:off x="1896398" y="3973994"/>
        <a:ext cx="98092" cy="98092"/>
      </dsp:txXfrm>
    </dsp:sp>
    <dsp:sp modelId="{49DA4CC5-7300-4DCD-9D8B-0A8F4BE165A0}">
      <dsp:nvSpPr>
        <dsp:cNvPr id="0" name=""/>
        <dsp:cNvSpPr/>
      </dsp:nvSpPr>
      <dsp:spPr>
        <a:xfrm>
          <a:off x="1548004" y="3126233"/>
          <a:ext cx="794881" cy="9396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397440" y="0"/>
              </a:lnTo>
              <a:lnTo>
                <a:pt x="397440" y="93965"/>
              </a:lnTo>
              <a:lnTo>
                <a:pt x="794881" y="93965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500" kern="1200"/>
        </a:p>
      </dsp:txBody>
      <dsp:txXfrm>
        <a:off x="1925435" y="3153205"/>
        <a:ext cx="40020" cy="40020"/>
      </dsp:txXfrm>
    </dsp:sp>
    <dsp:sp modelId="{CA6030BB-2FB6-4880-8568-E86675EC2698}">
      <dsp:nvSpPr>
        <dsp:cNvPr id="0" name=""/>
        <dsp:cNvSpPr/>
      </dsp:nvSpPr>
      <dsp:spPr>
        <a:xfrm>
          <a:off x="1548004" y="1432697"/>
          <a:ext cx="794881" cy="1693535"/>
        </a:xfrm>
        <a:custGeom>
          <a:avLst/>
          <a:gdLst/>
          <a:ahLst/>
          <a:cxnLst/>
          <a:rect l="0" t="0" r="0" b="0"/>
          <a:pathLst>
            <a:path>
              <a:moveTo>
                <a:pt x="0" y="1693535"/>
              </a:moveTo>
              <a:lnTo>
                <a:pt x="397440" y="1693535"/>
              </a:lnTo>
              <a:lnTo>
                <a:pt x="397440" y="0"/>
              </a:lnTo>
              <a:lnTo>
                <a:pt x="794881" y="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700" kern="1200"/>
        </a:p>
      </dsp:txBody>
      <dsp:txXfrm>
        <a:off x="1898675" y="2232695"/>
        <a:ext cx="93540" cy="93540"/>
      </dsp:txXfrm>
    </dsp:sp>
    <dsp:sp modelId="{CCE31506-0D81-4919-8411-4E581CB04110}">
      <dsp:nvSpPr>
        <dsp:cNvPr id="0" name=""/>
        <dsp:cNvSpPr/>
      </dsp:nvSpPr>
      <dsp:spPr>
        <a:xfrm rot="16200000">
          <a:off x="-2172212" y="2532248"/>
          <a:ext cx="6252466" cy="118796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900" b="1" i="0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3.</a:t>
          </a:r>
          <a:r>
            <a:rPr lang="ru-RU" sz="1900" b="1" i="0" kern="1200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Муниципальная программа "Развитие транспортного комплекса и улично-дорожной сети Слюдянского муниципального образования на 2019 - 2024 годы» </a:t>
          </a:r>
          <a:r>
            <a:rPr lang="ru-RU" sz="1900" b="1" i="0" kern="1200" dirty="0">
              <a:solidFill>
                <a:srgbClr val="80008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(исполнено 11 093т.р. (66,1%) от плана 16 784 т.р.)</a:t>
          </a:r>
          <a:endParaRPr lang="ru-RU" sz="1900" i="0" kern="1200" dirty="0">
            <a:solidFill>
              <a:srgbClr val="80008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-2172212" y="2532248"/>
        <a:ext cx="6252466" cy="1187968"/>
      </dsp:txXfrm>
    </dsp:sp>
    <dsp:sp modelId="{65FE6407-CDA8-49D6-9388-B6C9EC104174}">
      <dsp:nvSpPr>
        <dsp:cNvPr id="0" name=""/>
        <dsp:cNvSpPr/>
      </dsp:nvSpPr>
      <dsp:spPr>
        <a:xfrm>
          <a:off x="2342886" y="631389"/>
          <a:ext cx="5706439" cy="160261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1600" b="1" kern="1200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1. </a:t>
          </a:r>
          <a:r>
            <a:rPr lang="ru-RU" sz="1600" b="1" kern="1200" dirty="0">
              <a:solidFill>
                <a:srgbClr val="3333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Подпрограмма «Развитие автомобильных дорог общего пользования местного значения, ремонт дворовых территорий многоквартирных домов и проездов к дворовым территориям многоквартирных домов Слюдянского муниципального образования» </a:t>
          </a:r>
        </a:p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1600" b="1" kern="1200" dirty="0">
              <a:solidFill>
                <a:srgbClr val="80008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(исполнено 8225 т.р. (59,3%) от плана 13 879 т.р.)</a:t>
          </a:r>
        </a:p>
      </dsp:txBody>
      <dsp:txXfrm>
        <a:off x="2342886" y="631389"/>
        <a:ext cx="5706439" cy="1602617"/>
      </dsp:txXfrm>
    </dsp:sp>
    <dsp:sp modelId="{63D00CA8-B140-457C-AF8E-BF3FFFDB5548}">
      <dsp:nvSpPr>
        <dsp:cNvPr id="0" name=""/>
        <dsp:cNvSpPr/>
      </dsp:nvSpPr>
      <dsp:spPr>
        <a:xfrm>
          <a:off x="2342886" y="2530998"/>
          <a:ext cx="5663889" cy="137839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1600" b="1" kern="1200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2.</a:t>
          </a:r>
          <a:r>
            <a:rPr lang="ru-RU" sz="1600" b="1" kern="1200" dirty="0">
              <a:solidFill>
                <a:srgbClr val="3333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Подпрограмма «Содержание и ремонт автомобильных дорог, технических средств организации дорожного движения, объектов внешнего благоустройства» </a:t>
          </a:r>
        </a:p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1600" b="1" kern="1200" dirty="0">
              <a:solidFill>
                <a:srgbClr val="80008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(исполнено 1 125 т.р. (100%))</a:t>
          </a:r>
        </a:p>
      </dsp:txBody>
      <dsp:txXfrm>
        <a:off x="2342886" y="2530998"/>
        <a:ext cx="5663889" cy="1378399"/>
      </dsp:txXfrm>
    </dsp:sp>
    <dsp:sp modelId="{77748D63-7306-4A37-9C64-4D0E61EE93E4}">
      <dsp:nvSpPr>
        <dsp:cNvPr id="0" name=""/>
        <dsp:cNvSpPr/>
      </dsp:nvSpPr>
      <dsp:spPr>
        <a:xfrm>
          <a:off x="2342886" y="4206390"/>
          <a:ext cx="5621339" cy="142691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1600" b="1" kern="1200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3.</a:t>
          </a:r>
          <a:r>
            <a:rPr lang="ru-RU" sz="1600" b="1" kern="1200" dirty="0">
              <a:solidFill>
                <a:srgbClr val="3333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Подпрограмма  «Организация уличного освещения на территории Слюдянского городского поселения» </a:t>
          </a:r>
        </a:p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1600" b="1" kern="1200" dirty="0">
              <a:solidFill>
                <a:srgbClr val="80008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(исполнено 1 743 т.р. (93,2%) от плана 1 870 т.р.)</a:t>
          </a:r>
        </a:p>
      </dsp:txBody>
      <dsp:txXfrm>
        <a:off x="2342886" y="4206390"/>
        <a:ext cx="5621339" cy="1426916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6A7EE88-8BC8-4175-A99B-4154B4E22116}">
      <dsp:nvSpPr>
        <dsp:cNvPr id="0" name=""/>
        <dsp:cNvSpPr/>
      </dsp:nvSpPr>
      <dsp:spPr>
        <a:xfrm>
          <a:off x="1087690" y="3168351"/>
          <a:ext cx="810651" cy="142949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405325" y="0"/>
              </a:lnTo>
              <a:lnTo>
                <a:pt x="405325" y="1429493"/>
              </a:lnTo>
              <a:lnTo>
                <a:pt x="810651" y="1429493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600" kern="1200"/>
        </a:p>
      </dsp:txBody>
      <dsp:txXfrm>
        <a:off x="1451932" y="3842014"/>
        <a:ext cx="82167" cy="82167"/>
      </dsp:txXfrm>
    </dsp:sp>
    <dsp:sp modelId="{B8B69C35-F337-40DF-995C-CAE17D9C6788}">
      <dsp:nvSpPr>
        <dsp:cNvPr id="0" name=""/>
        <dsp:cNvSpPr/>
      </dsp:nvSpPr>
      <dsp:spPr>
        <a:xfrm>
          <a:off x="1087690" y="3076033"/>
          <a:ext cx="788264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92318"/>
              </a:moveTo>
              <a:lnTo>
                <a:pt x="394132" y="92318"/>
              </a:lnTo>
              <a:lnTo>
                <a:pt x="394132" y="45720"/>
              </a:lnTo>
              <a:lnTo>
                <a:pt x="788264" y="4572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500" kern="1200"/>
        </a:p>
      </dsp:txBody>
      <dsp:txXfrm>
        <a:off x="1462081" y="3102012"/>
        <a:ext cx="39482" cy="39482"/>
      </dsp:txXfrm>
    </dsp:sp>
    <dsp:sp modelId="{557D9B8C-1D1A-4CA3-881B-242B2BEE57D4}">
      <dsp:nvSpPr>
        <dsp:cNvPr id="0" name=""/>
        <dsp:cNvSpPr/>
      </dsp:nvSpPr>
      <dsp:spPr>
        <a:xfrm>
          <a:off x="1087690" y="1679318"/>
          <a:ext cx="788264" cy="1489033"/>
        </a:xfrm>
        <a:custGeom>
          <a:avLst/>
          <a:gdLst/>
          <a:ahLst/>
          <a:cxnLst/>
          <a:rect l="0" t="0" r="0" b="0"/>
          <a:pathLst>
            <a:path>
              <a:moveTo>
                <a:pt x="0" y="1489033"/>
              </a:moveTo>
              <a:lnTo>
                <a:pt x="394132" y="1489033"/>
              </a:lnTo>
              <a:lnTo>
                <a:pt x="394132" y="0"/>
              </a:lnTo>
              <a:lnTo>
                <a:pt x="788264" y="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600" kern="1200"/>
        </a:p>
      </dsp:txBody>
      <dsp:txXfrm>
        <a:off x="1439702" y="2381714"/>
        <a:ext cx="84240" cy="84240"/>
      </dsp:txXfrm>
    </dsp:sp>
    <dsp:sp modelId="{1D2DE9FC-5D9E-4A99-B37E-F39BD54E2B83}">
      <dsp:nvSpPr>
        <dsp:cNvPr id="0" name=""/>
        <dsp:cNvSpPr/>
      </dsp:nvSpPr>
      <dsp:spPr>
        <a:xfrm rot="16200000">
          <a:off x="-2541349" y="2701479"/>
          <a:ext cx="6324333" cy="93374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9779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2200" b="1" i="0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4.</a:t>
          </a:r>
          <a:r>
            <a:rPr lang="ru-RU" sz="2200" b="1" i="0" kern="1200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Программа  «Благоустройство СМО на 2019 - 2024 годы» </a:t>
          </a:r>
        </a:p>
        <a:p>
          <a:pPr marL="0" lvl="0" indent="0" algn="ctr" defTabSz="9779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2100" b="1" i="0" kern="1200" dirty="0">
              <a:solidFill>
                <a:srgbClr val="80008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(исполнено 36 984 т.р. (97,4%) от плата 37 970 т.р.)</a:t>
          </a:r>
          <a:endParaRPr lang="ru-RU" sz="2100" i="0" kern="1200" dirty="0">
            <a:solidFill>
              <a:srgbClr val="80008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-2541349" y="2701479"/>
        <a:ext cx="6324333" cy="933745"/>
      </dsp:txXfrm>
    </dsp:sp>
    <dsp:sp modelId="{BC88028C-96F4-4267-846F-0AD0575E908F}">
      <dsp:nvSpPr>
        <dsp:cNvPr id="0" name=""/>
        <dsp:cNvSpPr/>
      </dsp:nvSpPr>
      <dsp:spPr>
        <a:xfrm>
          <a:off x="1875955" y="1159664"/>
          <a:ext cx="6394208" cy="103930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1800" b="1" i="0" u="none" kern="1200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1. </a:t>
          </a:r>
          <a:r>
            <a:rPr lang="ru-RU" sz="1800" b="1" i="0" u="none" kern="1200" dirty="0">
              <a:solidFill>
                <a:srgbClr val="3333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Подпрограмма «Озеленение, развитие и содержание комплекса благоустройства дворовых территорий СМО» </a:t>
          </a:r>
        </a:p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1800" b="1" i="0" u="none" kern="1200" dirty="0">
              <a:solidFill>
                <a:srgbClr val="80008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(исполнено 36 928 т.р. (97,8%) от плана 37 744 т.р.)</a:t>
          </a:r>
        </a:p>
      </dsp:txBody>
      <dsp:txXfrm>
        <a:off x="1875955" y="1159664"/>
        <a:ext cx="6394208" cy="1039308"/>
      </dsp:txXfrm>
    </dsp:sp>
    <dsp:sp modelId="{A478EB33-E827-43C5-A86A-09A9EB6489F6}">
      <dsp:nvSpPr>
        <dsp:cNvPr id="0" name=""/>
        <dsp:cNvSpPr/>
      </dsp:nvSpPr>
      <dsp:spPr>
        <a:xfrm>
          <a:off x="1875955" y="2499378"/>
          <a:ext cx="6394208" cy="124474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1800" b="1" i="0" u="none" kern="1200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2. </a:t>
          </a:r>
          <a:r>
            <a:rPr lang="ru-RU" sz="1800" b="1" i="0" u="none" kern="1200" dirty="0">
              <a:solidFill>
                <a:srgbClr val="3333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Подпрограмма «Обеспечение экологической безопасности территории  Слюдянского муниципального образования» </a:t>
          </a:r>
        </a:p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1800" b="1" i="0" u="none" kern="1200" dirty="0">
              <a:solidFill>
                <a:srgbClr val="80008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(исполнено 56 т.р. (100%))</a:t>
          </a:r>
        </a:p>
      </dsp:txBody>
      <dsp:txXfrm>
        <a:off x="1875955" y="2499378"/>
        <a:ext cx="6394208" cy="1244749"/>
      </dsp:txXfrm>
    </dsp:sp>
    <dsp:sp modelId="{D6B9F2E6-CED7-4222-B302-F027D1F0FB67}">
      <dsp:nvSpPr>
        <dsp:cNvPr id="0" name=""/>
        <dsp:cNvSpPr/>
      </dsp:nvSpPr>
      <dsp:spPr>
        <a:xfrm>
          <a:off x="1898342" y="4031592"/>
          <a:ext cx="6395035" cy="113250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1800" b="1" i="0" u="none" kern="1200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3. </a:t>
          </a:r>
          <a:r>
            <a:rPr lang="ru-RU" sz="1800" b="1" i="0" u="none" kern="1200" dirty="0">
              <a:solidFill>
                <a:srgbClr val="3333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Подпрограмма «Охрана окружающей среды территории СМО» </a:t>
          </a:r>
        </a:p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1800" b="1" i="0" u="none" kern="1200" dirty="0">
              <a:solidFill>
                <a:srgbClr val="80008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(не исполнено, план 170 т.р.)</a:t>
          </a:r>
        </a:p>
      </dsp:txBody>
      <dsp:txXfrm>
        <a:off x="1898342" y="4031592"/>
        <a:ext cx="6395035" cy="1132506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6BBD8D7-D769-49D4-9938-3CD3DE1D1702}">
      <dsp:nvSpPr>
        <dsp:cNvPr id="0" name=""/>
        <dsp:cNvSpPr/>
      </dsp:nvSpPr>
      <dsp:spPr>
        <a:xfrm>
          <a:off x="878729" y="3243442"/>
          <a:ext cx="571883" cy="206411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85941" y="0"/>
              </a:lnTo>
              <a:lnTo>
                <a:pt x="285941" y="2064110"/>
              </a:lnTo>
              <a:lnTo>
                <a:pt x="571883" y="206411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800" kern="1200"/>
        </a:p>
      </dsp:txBody>
      <dsp:txXfrm>
        <a:off x="1111124" y="4221951"/>
        <a:ext cx="107093" cy="107093"/>
      </dsp:txXfrm>
    </dsp:sp>
    <dsp:sp modelId="{74AC325F-BD0B-4898-B995-FA5B51975B91}">
      <dsp:nvSpPr>
        <dsp:cNvPr id="0" name=""/>
        <dsp:cNvSpPr/>
      </dsp:nvSpPr>
      <dsp:spPr>
        <a:xfrm>
          <a:off x="878729" y="3243442"/>
          <a:ext cx="571883" cy="128352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85941" y="0"/>
              </a:lnTo>
              <a:lnTo>
                <a:pt x="285941" y="1283520"/>
              </a:lnTo>
              <a:lnTo>
                <a:pt x="571883" y="128352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500" kern="1200"/>
        </a:p>
      </dsp:txBody>
      <dsp:txXfrm>
        <a:off x="1129542" y="3850073"/>
        <a:ext cx="70258" cy="70258"/>
      </dsp:txXfrm>
    </dsp:sp>
    <dsp:sp modelId="{E939BD81-7CD3-448F-B3C2-AFBB99193DC3}">
      <dsp:nvSpPr>
        <dsp:cNvPr id="0" name=""/>
        <dsp:cNvSpPr/>
      </dsp:nvSpPr>
      <dsp:spPr>
        <a:xfrm>
          <a:off x="878729" y="3243442"/>
          <a:ext cx="588953" cy="44493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94476" y="0"/>
              </a:lnTo>
              <a:lnTo>
                <a:pt x="294476" y="444931"/>
              </a:lnTo>
              <a:lnTo>
                <a:pt x="588953" y="444931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500" kern="1200"/>
        </a:p>
      </dsp:txBody>
      <dsp:txXfrm>
        <a:off x="1154753" y="3447454"/>
        <a:ext cx="36906" cy="36906"/>
      </dsp:txXfrm>
    </dsp:sp>
    <dsp:sp modelId="{F451C3BD-1E5E-4FC0-8A11-30413A6DE36B}">
      <dsp:nvSpPr>
        <dsp:cNvPr id="0" name=""/>
        <dsp:cNvSpPr/>
      </dsp:nvSpPr>
      <dsp:spPr>
        <a:xfrm>
          <a:off x="878729" y="2910176"/>
          <a:ext cx="571883" cy="333265"/>
        </a:xfrm>
        <a:custGeom>
          <a:avLst/>
          <a:gdLst/>
          <a:ahLst/>
          <a:cxnLst/>
          <a:rect l="0" t="0" r="0" b="0"/>
          <a:pathLst>
            <a:path>
              <a:moveTo>
                <a:pt x="0" y="333265"/>
              </a:moveTo>
              <a:lnTo>
                <a:pt x="285941" y="333265"/>
              </a:lnTo>
              <a:lnTo>
                <a:pt x="285941" y="0"/>
              </a:lnTo>
              <a:lnTo>
                <a:pt x="571883" y="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500" kern="1200"/>
        </a:p>
      </dsp:txBody>
      <dsp:txXfrm>
        <a:off x="1148123" y="3060261"/>
        <a:ext cx="33095" cy="33095"/>
      </dsp:txXfrm>
    </dsp:sp>
    <dsp:sp modelId="{D3885463-ADC0-429F-AB44-58F86FDC644F}">
      <dsp:nvSpPr>
        <dsp:cNvPr id="0" name=""/>
        <dsp:cNvSpPr/>
      </dsp:nvSpPr>
      <dsp:spPr>
        <a:xfrm>
          <a:off x="878729" y="2135619"/>
          <a:ext cx="571883" cy="1107823"/>
        </a:xfrm>
        <a:custGeom>
          <a:avLst/>
          <a:gdLst/>
          <a:ahLst/>
          <a:cxnLst/>
          <a:rect l="0" t="0" r="0" b="0"/>
          <a:pathLst>
            <a:path>
              <a:moveTo>
                <a:pt x="0" y="1107823"/>
              </a:moveTo>
              <a:lnTo>
                <a:pt x="285941" y="1107823"/>
              </a:lnTo>
              <a:lnTo>
                <a:pt x="285941" y="0"/>
              </a:lnTo>
              <a:lnTo>
                <a:pt x="571883" y="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500" kern="1200"/>
        </a:p>
      </dsp:txBody>
      <dsp:txXfrm>
        <a:off x="1133502" y="2658362"/>
        <a:ext cx="62336" cy="62336"/>
      </dsp:txXfrm>
    </dsp:sp>
    <dsp:sp modelId="{378CFE42-C220-4FEE-98C5-39059CC4B2F5}">
      <dsp:nvSpPr>
        <dsp:cNvPr id="0" name=""/>
        <dsp:cNvSpPr/>
      </dsp:nvSpPr>
      <dsp:spPr>
        <a:xfrm>
          <a:off x="878729" y="1261932"/>
          <a:ext cx="571883" cy="1981510"/>
        </a:xfrm>
        <a:custGeom>
          <a:avLst/>
          <a:gdLst/>
          <a:ahLst/>
          <a:cxnLst/>
          <a:rect l="0" t="0" r="0" b="0"/>
          <a:pathLst>
            <a:path>
              <a:moveTo>
                <a:pt x="0" y="1981510"/>
              </a:moveTo>
              <a:lnTo>
                <a:pt x="285941" y="1981510"/>
              </a:lnTo>
              <a:lnTo>
                <a:pt x="285941" y="0"/>
              </a:lnTo>
              <a:lnTo>
                <a:pt x="571883" y="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700" kern="1200"/>
        </a:p>
      </dsp:txBody>
      <dsp:txXfrm>
        <a:off x="1113111" y="2201127"/>
        <a:ext cx="103119" cy="103119"/>
      </dsp:txXfrm>
    </dsp:sp>
    <dsp:sp modelId="{996A4411-1F94-434E-B49B-0383F1BE2D13}">
      <dsp:nvSpPr>
        <dsp:cNvPr id="0" name=""/>
        <dsp:cNvSpPr/>
      </dsp:nvSpPr>
      <dsp:spPr>
        <a:xfrm rot="16200000">
          <a:off x="-2650369" y="2807555"/>
          <a:ext cx="6186423" cy="87177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2000" b="1" i="0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5.</a:t>
          </a:r>
          <a:r>
            <a:rPr lang="ru-RU" sz="2000" b="1" i="0" kern="1200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Программа «Безопасный город на 2019 - 2024 годы» </a:t>
          </a:r>
          <a:r>
            <a:rPr lang="ru-RU" sz="2000" b="1" i="0" kern="1200" dirty="0">
              <a:solidFill>
                <a:srgbClr val="80008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(исполнено 536 т. р. (80,2%) от плана 668 т.р.)</a:t>
          </a:r>
          <a:endParaRPr lang="ru-RU" sz="2000" i="0" kern="1200" dirty="0">
            <a:solidFill>
              <a:srgbClr val="80008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-2650369" y="2807555"/>
        <a:ext cx="6186423" cy="871773"/>
      </dsp:txXfrm>
    </dsp:sp>
    <dsp:sp modelId="{2D8B709A-4015-4F5F-B075-A8791393B121}">
      <dsp:nvSpPr>
        <dsp:cNvPr id="0" name=""/>
        <dsp:cNvSpPr/>
      </dsp:nvSpPr>
      <dsp:spPr>
        <a:xfrm>
          <a:off x="1450612" y="910804"/>
          <a:ext cx="7159720" cy="70225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l" defTabSz="5334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1200" b="1" i="0" u="none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1. </a:t>
          </a:r>
          <a:r>
            <a:rPr lang="ru-RU" sz="1200" b="1" i="0" u="none" kern="12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Подпрограмма «Защита населения и территории Слюдянского городского поселения от чрезвычайных ситуаций природного и техногенного характера на территории Слюдянского городского поселения»</a:t>
          </a:r>
        </a:p>
        <a:p>
          <a:pPr marL="0" lvl="0" indent="0" algn="ctr" defTabSz="5334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1200" b="1" i="0" u="none" kern="1200" dirty="0">
              <a:solidFill>
                <a:srgbClr val="80008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(исполнено 113 т.р. (100%))</a:t>
          </a:r>
        </a:p>
      </dsp:txBody>
      <dsp:txXfrm>
        <a:off x="1450612" y="910804"/>
        <a:ext cx="7159720" cy="702256"/>
      </dsp:txXfrm>
    </dsp:sp>
    <dsp:sp modelId="{A486B29E-041F-4419-86D9-463102B46727}">
      <dsp:nvSpPr>
        <dsp:cNvPr id="0" name=""/>
        <dsp:cNvSpPr/>
      </dsp:nvSpPr>
      <dsp:spPr>
        <a:xfrm>
          <a:off x="1450612" y="1831004"/>
          <a:ext cx="7186856" cy="60923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l" defTabSz="5334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1200" b="1" i="0" u="none" kern="1200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2. </a:t>
          </a:r>
          <a:r>
            <a:rPr lang="ru-RU" sz="1200" b="1" i="0" u="none" kern="12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Подпрограмма «Обеспечение первичных мер пожарной безопасности на территории Слюдянского городского поселения» </a:t>
          </a:r>
        </a:p>
        <a:p>
          <a:pPr marL="0" lvl="0" indent="0" algn="ctr" defTabSz="5334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1200" b="1" i="0" u="none" kern="1200" dirty="0">
              <a:solidFill>
                <a:srgbClr val="80008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(исполнено 337 т.р. (88,5%) от плана 381 т.р.)</a:t>
          </a:r>
        </a:p>
      </dsp:txBody>
      <dsp:txXfrm>
        <a:off x="1450612" y="1831004"/>
        <a:ext cx="7186856" cy="609230"/>
      </dsp:txXfrm>
    </dsp:sp>
    <dsp:sp modelId="{6349593F-5A5D-4517-9B72-8A14BCF37272}">
      <dsp:nvSpPr>
        <dsp:cNvPr id="0" name=""/>
        <dsp:cNvSpPr/>
      </dsp:nvSpPr>
      <dsp:spPr>
        <a:xfrm>
          <a:off x="1450612" y="2658177"/>
          <a:ext cx="7213249" cy="50399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l" defTabSz="5334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1200" b="1" i="0" u="none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3. </a:t>
          </a:r>
          <a:r>
            <a:rPr lang="ru-RU" sz="1200" b="1" i="0" u="none" kern="12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Подпрограмма «Совершенствование гражданской обороны на территории Слюдянского городского поселения»</a:t>
          </a:r>
        </a:p>
        <a:p>
          <a:pPr marL="0" lvl="0" indent="0" algn="ctr" defTabSz="5334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1200" b="1" i="0" u="none" kern="1200" dirty="0">
              <a:solidFill>
                <a:srgbClr val="80008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(исполнено 4 т.р. (100%))</a:t>
          </a:r>
        </a:p>
      </dsp:txBody>
      <dsp:txXfrm>
        <a:off x="1450612" y="2658177"/>
        <a:ext cx="7213249" cy="503998"/>
      </dsp:txXfrm>
    </dsp:sp>
    <dsp:sp modelId="{E08C58D2-ADFA-4E7B-9D30-6CE1CDC0CF2C}">
      <dsp:nvSpPr>
        <dsp:cNvPr id="0" name=""/>
        <dsp:cNvSpPr/>
      </dsp:nvSpPr>
      <dsp:spPr>
        <a:xfrm>
          <a:off x="1467683" y="3370982"/>
          <a:ext cx="7162951" cy="63478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l" defTabSz="5334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1200" b="1" i="0" u="none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4. </a:t>
          </a:r>
          <a:r>
            <a:rPr lang="ru-RU" sz="1200" b="1" i="0" u="none" kern="12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Подпрограмма «Безопасность   людей    на водных объектах, расположенных на территории Слюдянского городского поселения»</a:t>
          </a:r>
        </a:p>
        <a:p>
          <a:pPr marL="0" lvl="0" indent="0" algn="ctr" defTabSz="5334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1200" b="1" i="0" u="none" kern="1200" dirty="0">
              <a:solidFill>
                <a:srgbClr val="80008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(исполнено 12 т.р. (75%) от плана 16 т.р.)</a:t>
          </a:r>
        </a:p>
      </dsp:txBody>
      <dsp:txXfrm>
        <a:off x="1467683" y="3370982"/>
        <a:ext cx="7162951" cy="634781"/>
      </dsp:txXfrm>
    </dsp:sp>
    <dsp:sp modelId="{F8959EA4-9752-44C5-9143-65128D6872F3}">
      <dsp:nvSpPr>
        <dsp:cNvPr id="0" name=""/>
        <dsp:cNvSpPr/>
      </dsp:nvSpPr>
      <dsp:spPr>
        <a:xfrm>
          <a:off x="1450612" y="4232844"/>
          <a:ext cx="7166383" cy="58823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l" defTabSz="5334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1200" b="1" i="0" u="none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5. </a:t>
          </a:r>
          <a:r>
            <a:rPr lang="ru-RU" sz="1200" b="1" i="0" u="none" kern="12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Подпрограмма «О мерах по противодействию терроризму и экстремизму на территории Слюдянского городского поселения»</a:t>
          </a:r>
        </a:p>
        <a:p>
          <a:pPr marL="0" lvl="0" indent="0" algn="ctr" defTabSz="5334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1200" b="1" i="0" u="none" kern="1200" dirty="0">
              <a:solidFill>
                <a:srgbClr val="80008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(исполнено 69 т.р. (45,1%) от плана 153 т.р.)</a:t>
          </a:r>
        </a:p>
      </dsp:txBody>
      <dsp:txXfrm>
        <a:off x="1450612" y="4232844"/>
        <a:ext cx="7166383" cy="588237"/>
      </dsp:txXfrm>
    </dsp:sp>
    <dsp:sp modelId="{3E46CF62-28D5-4B97-9B66-255F48ABECC6}">
      <dsp:nvSpPr>
        <dsp:cNvPr id="0" name=""/>
        <dsp:cNvSpPr/>
      </dsp:nvSpPr>
      <dsp:spPr>
        <a:xfrm>
          <a:off x="1450612" y="5039025"/>
          <a:ext cx="7166955" cy="53705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l" defTabSz="5334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1200" b="1" i="0" u="none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7</a:t>
          </a:r>
          <a:r>
            <a:rPr lang="ru-RU" sz="1200" b="1" i="0" u="none" kern="1200" dirty="0">
              <a:solidFill>
                <a:srgbClr val="80008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 </a:t>
          </a:r>
          <a:r>
            <a:rPr lang="ru-RU" sz="1200" b="1" i="0" u="none" kern="12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Подпрограмма  «Профилактика наркомании и токсикомании на территории Слюдянского городского поселения»</a:t>
          </a:r>
        </a:p>
        <a:p>
          <a:pPr marL="0" lvl="0" indent="0" algn="ctr" defTabSz="5334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1200" b="1" i="0" u="none" kern="1200" dirty="0">
              <a:solidFill>
                <a:srgbClr val="80008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(исполнено 1 т.р. (100%))</a:t>
          </a:r>
        </a:p>
      </dsp:txBody>
      <dsp:txXfrm>
        <a:off x="1450612" y="5039025"/>
        <a:ext cx="7166955" cy="53705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0.45825</cdr:x>
      <cdr:y>0.16667</cdr:y>
    </cdr:from>
    <cdr:to>
      <cdr:x>0.56569</cdr:x>
      <cdr:y>0.24032</cdr:y>
    </cdr:to>
    <cdr:sp macro="" textlink="">
      <cdr:nvSpPr>
        <cdr:cNvPr id="10" name="Овал 9"/>
        <cdr:cNvSpPr/>
      </cdr:nvSpPr>
      <cdr:spPr>
        <a:xfrm xmlns:a="http://schemas.openxmlformats.org/drawingml/2006/main">
          <a:off x="3992690" y="864096"/>
          <a:ext cx="936122" cy="381844"/>
        </a:xfrm>
        <a:prstGeom xmlns:a="http://schemas.openxmlformats.org/drawingml/2006/main" prst="ellipse">
          <a:avLst/>
        </a:prstGeom>
        <a:solidFill xmlns:a="http://schemas.openxmlformats.org/drawingml/2006/main">
          <a:schemeClr val="bg1">
            <a:lumMod val="75000"/>
          </a:schemeClr>
        </a:solidFill>
      </cdr:spPr>
      <cdr:style>
        <a:lnRef xmlns:a="http://schemas.openxmlformats.org/drawingml/2006/main" idx="1">
          <a:schemeClr val="accent2"/>
        </a:lnRef>
        <a:fillRef xmlns:a="http://schemas.openxmlformats.org/drawingml/2006/main" idx="3">
          <a:schemeClr val="accent2"/>
        </a:fillRef>
        <a:effectRef xmlns:a="http://schemas.openxmlformats.org/drawingml/2006/main" idx="2">
          <a:schemeClr val="accent2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-7,7%</a:t>
          </a:r>
        </a:p>
      </cdr:txBody>
    </cdr:sp>
  </cdr:relSizeAnchor>
  <cdr:relSizeAnchor xmlns:cdr="http://schemas.openxmlformats.org/drawingml/2006/chartDrawing">
    <cdr:from>
      <cdr:x>0.45825</cdr:x>
      <cdr:y>0.39857</cdr:y>
    </cdr:from>
    <cdr:to>
      <cdr:x>0.56569</cdr:x>
      <cdr:y>0.47222</cdr:y>
    </cdr:to>
    <cdr:sp macro="" textlink="">
      <cdr:nvSpPr>
        <cdr:cNvPr id="11" name="Овал 10"/>
        <cdr:cNvSpPr/>
      </cdr:nvSpPr>
      <cdr:spPr>
        <a:xfrm xmlns:a="http://schemas.openxmlformats.org/drawingml/2006/main">
          <a:off x="3992690" y="2066428"/>
          <a:ext cx="936121" cy="381844"/>
        </a:xfrm>
        <a:prstGeom xmlns:a="http://schemas.openxmlformats.org/drawingml/2006/main" prst="ellipse">
          <a:avLst/>
        </a:prstGeom>
        <a:solidFill xmlns:a="http://schemas.openxmlformats.org/drawingml/2006/main">
          <a:schemeClr val="bg1">
            <a:lumMod val="75000"/>
          </a:schemeClr>
        </a:solidFill>
      </cdr:spPr>
      <cdr:style>
        <a:lnRef xmlns:a="http://schemas.openxmlformats.org/drawingml/2006/main" idx="1">
          <a:schemeClr val="accent2"/>
        </a:lnRef>
        <a:fillRef xmlns:a="http://schemas.openxmlformats.org/drawingml/2006/main" idx="3">
          <a:schemeClr val="accent2"/>
        </a:fillRef>
        <a:effectRef xmlns:a="http://schemas.openxmlformats.org/drawingml/2006/main" idx="2">
          <a:schemeClr val="accent2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-1,7%</a:t>
          </a:r>
        </a:p>
      </cdr:txBody>
    </cdr:sp>
  </cdr:relSizeAnchor>
  <cdr:relSizeAnchor xmlns:cdr="http://schemas.openxmlformats.org/drawingml/2006/chartDrawing">
    <cdr:from>
      <cdr:x>0.45825</cdr:x>
      <cdr:y>0.52778</cdr:y>
    </cdr:from>
    <cdr:to>
      <cdr:x>0.56569</cdr:x>
      <cdr:y>0.60143</cdr:y>
    </cdr:to>
    <cdr:sp macro="" textlink="">
      <cdr:nvSpPr>
        <cdr:cNvPr id="12" name="Овал 11"/>
        <cdr:cNvSpPr/>
      </cdr:nvSpPr>
      <cdr:spPr>
        <a:xfrm xmlns:a="http://schemas.openxmlformats.org/drawingml/2006/main">
          <a:off x="3992690" y="2736304"/>
          <a:ext cx="936121" cy="381844"/>
        </a:xfrm>
        <a:prstGeom xmlns:a="http://schemas.openxmlformats.org/drawingml/2006/main" prst="ellipse">
          <a:avLst/>
        </a:prstGeom>
        <a:solidFill xmlns:a="http://schemas.openxmlformats.org/drawingml/2006/main">
          <a:schemeClr val="bg1">
            <a:lumMod val="75000"/>
          </a:schemeClr>
        </a:solidFill>
      </cdr:spPr>
      <cdr:style>
        <a:lnRef xmlns:a="http://schemas.openxmlformats.org/drawingml/2006/main" idx="1">
          <a:schemeClr val="accent2"/>
        </a:lnRef>
        <a:fillRef xmlns:a="http://schemas.openxmlformats.org/drawingml/2006/main" idx="3">
          <a:schemeClr val="accent2"/>
        </a:fillRef>
        <a:effectRef xmlns:a="http://schemas.openxmlformats.org/drawingml/2006/main" idx="2">
          <a:schemeClr val="accent2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-15,4%</a:t>
          </a:r>
        </a:p>
      </cdr:txBody>
    </cdr:sp>
  </cdr:relSizeAnchor>
  <cdr:relSizeAnchor xmlns:cdr="http://schemas.openxmlformats.org/drawingml/2006/chartDrawing">
    <cdr:from>
      <cdr:x>0.45825</cdr:x>
      <cdr:y>0.63889</cdr:y>
    </cdr:from>
    <cdr:to>
      <cdr:x>0.56569</cdr:x>
      <cdr:y>0.71254</cdr:y>
    </cdr:to>
    <cdr:sp macro="" textlink="">
      <cdr:nvSpPr>
        <cdr:cNvPr id="13" name="Овал 12"/>
        <cdr:cNvSpPr/>
      </cdr:nvSpPr>
      <cdr:spPr>
        <a:xfrm xmlns:a="http://schemas.openxmlformats.org/drawingml/2006/main">
          <a:off x="3992690" y="3312368"/>
          <a:ext cx="936122" cy="381844"/>
        </a:xfrm>
        <a:prstGeom xmlns:a="http://schemas.openxmlformats.org/drawingml/2006/main" prst="ellipse">
          <a:avLst/>
        </a:prstGeom>
        <a:solidFill xmlns:a="http://schemas.openxmlformats.org/drawingml/2006/main">
          <a:schemeClr val="bg1">
            <a:lumMod val="75000"/>
          </a:schemeClr>
        </a:solidFill>
      </cdr:spPr>
      <cdr:style>
        <a:lnRef xmlns:a="http://schemas.openxmlformats.org/drawingml/2006/main" idx="1">
          <a:schemeClr val="accent2"/>
        </a:lnRef>
        <a:fillRef xmlns:a="http://schemas.openxmlformats.org/drawingml/2006/main" idx="3">
          <a:schemeClr val="accent2"/>
        </a:fillRef>
        <a:effectRef xmlns:a="http://schemas.openxmlformats.org/drawingml/2006/main" idx="2">
          <a:schemeClr val="accent2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-23,1%</a:t>
          </a:r>
        </a:p>
      </cdr:txBody>
    </cdr:sp>
  </cdr:relSizeAnchor>
  <cdr:relSizeAnchor xmlns:cdr="http://schemas.openxmlformats.org/drawingml/2006/chartDrawing">
    <cdr:from>
      <cdr:x>0.45825</cdr:x>
      <cdr:y>0.87534</cdr:y>
    </cdr:from>
    <cdr:to>
      <cdr:x>0.56568</cdr:x>
      <cdr:y>0.95996</cdr:y>
    </cdr:to>
    <cdr:sp macro="" textlink="">
      <cdr:nvSpPr>
        <cdr:cNvPr id="15" name="Овал 14"/>
        <cdr:cNvSpPr/>
      </cdr:nvSpPr>
      <cdr:spPr>
        <a:xfrm xmlns:a="http://schemas.openxmlformats.org/drawingml/2006/main">
          <a:off x="3992733" y="4538245"/>
          <a:ext cx="936035" cy="438741"/>
        </a:xfrm>
        <a:prstGeom xmlns:a="http://schemas.openxmlformats.org/drawingml/2006/main" prst="ellipse">
          <a:avLst/>
        </a:prstGeom>
        <a:solidFill xmlns:a="http://schemas.openxmlformats.org/drawingml/2006/main">
          <a:schemeClr val="bg1">
            <a:lumMod val="75000"/>
          </a:schemeClr>
        </a:solidFill>
      </cdr:spPr>
      <cdr:style>
        <a:lnRef xmlns:a="http://schemas.openxmlformats.org/drawingml/2006/main" idx="1">
          <a:schemeClr val="accent2"/>
        </a:lnRef>
        <a:fillRef xmlns:a="http://schemas.openxmlformats.org/drawingml/2006/main" idx="3">
          <a:schemeClr val="accent2"/>
        </a:fillRef>
        <a:effectRef xmlns:a="http://schemas.openxmlformats.org/drawingml/2006/main" idx="2">
          <a:schemeClr val="accent2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-80,9%</a:t>
          </a:r>
        </a:p>
      </cdr:txBody>
    </cdr:sp>
  </cdr:relSizeAnchor>
  <cdr:relSizeAnchor xmlns:cdr="http://schemas.openxmlformats.org/drawingml/2006/chartDrawing">
    <cdr:from>
      <cdr:x>0.87205</cdr:x>
      <cdr:y>0.05556</cdr:y>
    </cdr:from>
    <cdr:to>
      <cdr:x>0.97949</cdr:x>
      <cdr:y>0.12921</cdr:y>
    </cdr:to>
    <cdr:sp macro="" textlink="">
      <cdr:nvSpPr>
        <cdr:cNvPr id="16" name="Овал 15"/>
        <cdr:cNvSpPr/>
      </cdr:nvSpPr>
      <cdr:spPr>
        <a:xfrm xmlns:a="http://schemas.openxmlformats.org/drawingml/2006/main">
          <a:off x="7598155" y="288032"/>
          <a:ext cx="936121" cy="381844"/>
        </a:xfrm>
        <a:prstGeom xmlns:a="http://schemas.openxmlformats.org/drawingml/2006/main" prst="ellipse">
          <a:avLst/>
        </a:prstGeom>
        <a:solidFill xmlns:a="http://schemas.openxmlformats.org/drawingml/2006/main">
          <a:srgbClr val="00B050"/>
        </a:solidFill>
      </cdr:spPr>
      <cdr:style>
        <a:lnRef xmlns:a="http://schemas.openxmlformats.org/drawingml/2006/main" idx="1">
          <a:schemeClr val="accent2"/>
        </a:lnRef>
        <a:fillRef xmlns:a="http://schemas.openxmlformats.org/drawingml/2006/main" idx="3">
          <a:schemeClr val="accent2"/>
        </a:fillRef>
        <a:effectRef xmlns:a="http://schemas.openxmlformats.org/drawingml/2006/main" idx="2">
          <a:schemeClr val="accent2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+3,9%</a:t>
          </a:r>
        </a:p>
      </cdr:txBody>
    </cdr:sp>
  </cdr:relSizeAnchor>
  <cdr:relSizeAnchor xmlns:cdr="http://schemas.openxmlformats.org/drawingml/2006/chartDrawing">
    <cdr:from>
      <cdr:x>0.45825</cdr:x>
      <cdr:y>0.27778</cdr:y>
    </cdr:from>
    <cdr:to>
      <cdr:x>0.56569</cdr:x>
      <cdr:y>0.35143</cdr:y>
    </cdr:to>
    <cdr:sp macro="" textlink="">
      <cdr:nvSpPr>
        <cdr:cNvPr id="8" name="Овал 7">
          <a:extLst xmlns:a="http://schemas.openxmlformats.org/drawingml/2006/main">
            <a:ext uri="{FF2B5EF4-FFF2-40B4-BE49-F238E27FC236}">
              <a16:creationId xmlns:a16="http://schemas.microsoft.com/office/drawing/2014/main" id="{A16F724F-3782-4D7E-B3C7-350C2034F144}"/>
            </a:ext>
          </a:extLst>
        </cdr:cNvPr>
        <cdr:cNvSpPr/>
      </cdr:nvSpPr>
      <cdr:spPr>
        <a:xfrm xmlns:a="http://schemas.openxmlformats.org/drawingml/2006/main">
          <a:off x="3992690" y="1440160"/>
          <a:ext cx="936121" cy="381844"/>
        </a:xfrm>
        <a:prstGeom xmlns:a="http://schemas.openxmlformats.org/drawingml/2006/main" prst="ellipse">
          <a:avLst/>
        </a:prstGeom>
        <a:solidFill xmlns:a="http://schemas.openxmlformats.org/drawingml/2006/main">
          <a:srgbClr val="00B050"/>
        </a:solidFill>
      </cdr:spPr>
      <cdr:style>
        <a:lnRef xmlns:a="http://schemas.openxmlformats.org/drawingml/2006/main" idx="1">
          <a:schemeClr val="accent2"/>
        </a:lnRef>
        <a:fillRef xmlns:a="http://schemas.openxmlformats.org/drawingml/2006/main" idx="3">
          <a:schemeClr val="accent2"/>
        </a:fillRef>
        <a:effectRef xmlns:a="http://schemas.openxmlformats.org/drawingml/2006/main" idx="2">
          <a:schemeClr val="accent2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+100%</a:t>
          </a:r>
        </a:p>
      </cdr:txBody>
    </cdr:sp>
  </cdr:relSizeAnchor>
  <cdr:relSizeAnchor xmlns:cdr="http://schemas.openxmlformats.org/drawingml/2006/chartDrawing">
    <cdr:from>
      <cdr:x>0.45825</cdr:x>
      <cdr:y>0.75</cdr:y>
    </cdr:from>
    <cdr:to>
      <cdr:x>0.56569</cdr:x>
      <cdr:y>0.82365</cdr:y>
    </cdr:to>
    <cdr:sp macro="" textlink="">
      <cdr:nvSpPr>
        <cdr:cNvPr id="9" name="Овал 8">
          <a:extLst xmlns:a="http://schemas.openxmlformats.org/drawingml/2006/main">
            <a:ext uri="{FF2B5EF4-FFF2-40B4-BE49-F238E27FC236}">
              <a16:creationId xmlns:a16="http://schemas.microsoft.com/office/drawing/2014/main" id="{B694A220-468A-4019-BDAE-38B94CEAB595}"/>
            </a:ext>
          </a:extLst>
        </cdr:cNvPr>
        <cdr:cNvSpPr/>
      </cdr:nvSpPr>
      <cdr:spPr>
        <a:xfrm xmlns:a="http://schemas.openxmlformats.org/drawingml/2006/main">
          <a:off x="3992690" y="3888432"/>
          <a:ext cx="936121" cy="381844"/>
        </a:xfrm>
        <a:prstGeom xmlns:a="http://schemas.openxmlformats.org/drawingml/2006/main" prst="ellipse">
          <a:avLst/>
        </a:prstGeom>
        <a:solidFill xmlns:a="http://schemas.openxmlformats.org/drawingml/2006/main">
          <a:srgbClr val="00B050"/>
        </a:solidFill>
      </cdr:spPr>
      <cdr:style>
        <a:lnRef xmlns:a="http://schemas.openxmlformats.org/drawingml/2006/main" idx="1">
          <a:schemeClr val="accent2"/>
        </a:lnRef>
        <a:fillRef xmlns:a="http://schemas.openxmlformats.org/drawingml/2006/main" idx="3">
          <a:schemeClr val="accent2"/>
        </a:fillRef>
        <a:effectRef xmlns:a="http://schemas.openxmlformats.org/drawingml/2006/main" idx="2">
          <a:schemeClr val="accent2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+67%</a:t>
          </a:r>
        </a:p>
      </cdr:txBody>
    </cdr:sp>
  </cdr:relSizeAnchor>
  <cdr:relSizeAnchor xmlns:cdr="http://schemas.openxmlformats.org/drawingml/2006/chartDrawing">
    <cdr:from>
      <cdr:x>0.63011</cdr:x>
      <cdr:y>0.43056</cdr:y>
    </cdr:from>
    <cdr:to>
      <cdr:x>0.99803</cdr:x>
      <cdr:y>0.94444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38C61C54-BA9F-4650-9751-71DAE2306F4F}"/>
            </a:ext>
          </a:extLst>
        </cdr:cNvPr>
        <cdr:cNvSpPr txBox="1"/>
      </cdr:nvSpPr>
      <cdr:spPr>
        <a:xfrm xmlns:a="http://schemas.openxmlformats.org/drawingml/2006/main">
          <a:off x="5490116" y="2232248"/>
          <a:ext cx="3205684" cy="266429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just"/>
          <a:r>
            <a:rPr lang="ru-RU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Неблагоприятная эпидемиологическая обстановка на территории привела к вынужденному сокращению деловой активности отдельных налогоплательщиков и арендаторов, что повлияло на наполняемость доходов в отчетном периоде, тем самым отрицательно повлияло на общий процент исполнения местного бюджета и </a:t>
          </a:r>
          <a:r>
            <a:rPr lang="ru-RU" sz="1400">
              <a:latin typeface="Times New Roman" panose="02020603050405020304" pitchFamily="18" charset="0"/>
              <a:cs typeface="Times New Roman" panose="02020603050405020304" pitchFamily="18" charset="0"/>
            </a:rPr>
            <a:t>на снижение </a:t>
          </a:r>
          <a:r>
            <a:rPr lang="ru-RU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роста отдельных налоговых и неналоговых доходов.</a:t>
          </a:r>
        </a:p>
      </cdr:txBody>
    </cdr:sp>
  </cdr:relSizeAnchor>
</c:userShapes>
</file>

<file path=ppt/drawings/drawing10.xml><?xml version="1.0" encoding="utf-8"?>
<c:userShapes xmlns:c="http://schemas.openxmlformats.org/drawingml/2006/chart">
  <cdr:relSizeAnchor xmlns:cdr="http://schemas.openxmlformats.org/drawingml/2006/chartDrawing">
    <cdr:from>
      <cdr:x>0.42951</cdr:x>
      <cdr:y>0.38756</cdr:y>
    </cdr:from>
    <cdr:to>
      <cdr:x>0.71397</cdr:x>
      <cdr:y>0.5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799141" y="869637"/>
          <a:ext cx="1191558" cy="25230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400" b="1" dirty="0">
              <a:latin typeface="Times New Roman" panose="02020603050405020304" pitchFamily="18" charset="0"/>
              <a:cs typeface="Times New Roman" panose="02020603050405020304" pitchFamily="18" charset="0"/>
            </a:rPr>
            <a:t>36 984 т.р.</a:t>
          </a:r>
        </a:p>
      </cdr:txBody>
    </cdr:sp>
  </cdr:relSizeAnchor>
</c:userShapes>
</file>

<file path=ppt/drawings/drawing11.xml><?xml version="1.0" encoding="utf-8"?>
<c:userShapes xmlns:c="http://schemas.openxmlformats.org/drawingml/2006/chart">
  <cdr:relSizeAnchor xmlns:cdr="http://schemas.openxmlformats.org/drawingml/2006/chartDrawing">
    <cdr:from>
      <cdr:x>0.38264</cdr:x>
      <cdr:y>0.50282</cdr:y>
    </cdr:from>
    <cdr:to>
      <cdr:x>0.6671</cdr:x>
      <cdr:y>0.61526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038953" y="1275853"/>
          <a:ext cx="1515771" cy="28530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400" b="1" dirty="0">
              <a:latin typeface="Times New Roman" panose="02020603050405020304" pitchFamily="18" charset="0"/>
              <a:cs typeface="Times New Roman" panose="02020603050405020304" pitchFamily="18" charset="0"/>
            </a:rPr>
            <a:t>11 444 т.р.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0.06598</cdr:x>
      <cdr:y>0.81092</cdr:y>
    </cdr:from>
    <cdr:to>
      <cdr:x>0.87299</cdr:x>
      <cdr:y>0.91937</cdr:y>
    </cdr:to>
    <cdr:sp macro="" textlink="">
      <cdr:nvSpPr>
        <cdr:cNvPr id="2" name="TextBox 3">
          <a:extLst xmlns:a="http://schemas.openxmlformats.org/drawingml/2006/main">
            <a:ext uri="{FF2B5EF4-FFF2-40B4-BE49-F238E27FC236}">
              <a16:creationId xmlns:a16="http://schemas.microsoft.com/office/drawing/2014/main" id="{88B759EA-D6F7-44F2-841D-A7532EE24EF2}"/>
            </a:ext>
          </a:extLst>
        </cdr:cNvPr>
        <cdr:cNvSpPr txBox="1"/>
      </cdr:nvSpPr>
      <cdr:spPr>
        <a:xfrm xmlns:a="http://schemas.openxmlformats.org/drawingml/2006/main">
          <a:off x="270795" y="3912332"/>
          <a:ext cx="3312368" cy="523220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ru-RU"/>
          </a:defPPr>
          <a:lvl1pPr algn="l" rtl="0" eaLnBrk="0" fontAlgn="base" hangingPunct="0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1pPr>
          <a:lvl2pPr marL="457200" algn="l" rtl="0" eaLnBrk="0" fontAlgn="base" hangingPunct="0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2pPr>
          <a:lvl3pPr marL="914400" algn="l" rtl="0" eaLnBrk="0" fontAlgn="base" hangingPunct="0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3pPr>
          <a:lvl4pPr marL="1371600" algn="l" rtl="0" eaLnBrk="0" fontAlgn="base" hangingPunct="0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4pPr>
          <a:lvl5pPr marL="1828800" algn="l" rtl="0" eaLnBrk="0" fontAlgn="base" hangingPunct="0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5pPr>
          <a:lvl6pPr marL="22860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6pPr>
          <a:lvl7pPr marL="27432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7pPr>
          <a:lvl8pPr marL="32004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8pPr>
          <a:lvl9pPr marL="36576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9pPr>
        </a:lstStyle>
        <a:p xmlns:a="http://schemas.openxmlformats.org/drawingml/2006/main">
          <a:r>
            <a:rPr lang="ru-RU" sz="1400" b="1" i="1" dirty="0">
              <a:latin typeface="Times New Roman" panose="02020603050405020304" pitchFamily="18" charset="0"/>
              <a:cs typeface="Times New Roman" panose="02020603050405020304" pitchFamily="18" charset="0"/>
            </a:rPr>
            <a:t>Общий объем налоговых и неналоговых доходов составил 67 058 тыс.руб.</a:t>
          </a: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0.30656</cdr:x>
      <cdr:y>0.40237</cdr:y>
    </cdr:from>
    <cdr:to>
      <cdr:x>0.42274</cdr:x>
      <cdr:y>0.532</cdr:y>
    </cdr:to>
    <cdr:sp macro="" textlink="">
      <cdr:nvSpPr>
        <cdr:cNvPr id="2" name="Стрелка вправо 1"/>
        <cdr:cNvSpPr/>
      </cdr:nvSpPr>
      <cdr:spPr>
        <a:xfrm xmlns:a="http://schemas.openxmlformats.org/drawingml/2006/main" rot="321202">
          <a:off x="2251656" y="1415273"/>
          <a:ext cx="853320" cy="455955"/>
        </a:xfrm>
        <a:prstGeom xmlns:a="http://schemas.openxmlformats.org/drawingml/2006/main" prst="rightArrow">
          <a:avLst/>
        </a:prstGeom>
        <a:ln xmlns:a="http://schemas.openxmlformats.org/drawingml/2006/main">
          <a:solidFill>
            <a:schemeClr val="accent1">
              <a:lumMod val="50000"/>
            </a:schemeClr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0.3057</cdr:x>
      <cdr:y>0.42606</cdr:y>
    </cdr:from>
    <cdr:to>
      <cdr:x>0.42334</cdr:x>
      <cdr:y>0.52842</cdr:y>
    </cdr:to>
    <cdr:sp macro="" textlink="">
      <cdr:nvSpPr>
        <cdr:cNvPr id="3" name="TextBox 2"/>
        <cdr:cNvSpPr txBox="1"/>
      </cdr:nvSpPr>
      <cdr:spPr>
        <a:xfrm xmlns:a="http://schemas.openxmlformats.org/drawingml/2006/main" rot="277097">
          <a:off x="2245340" y="1498605"/>
          <a:ext cx="864044" cy="36003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b="1" dirty="0">
              <a:latin typeface="Times New Roman" panose="02020603050405020304" pitchFamily="18" charset="0"/>
              <a:cs typeface="Times New Roman" panose="02020603050405020304" pitchFamily="18" charset="0"/>
            </a:rPr>
            <a:t>-674</a:t>
          </a:r>
          <a:r>
            <a:rPr lang="ru-RU" sz="1100" b="1" dirty="0">
              <a:latin typeface="Times New Roman" panose="02020603050405020304" pitchFamily="18" charset="0"/>
              <a:cs typeface="Times New Roman" panose="02020603050405020304" pitchFamily="18" charset="0"/>
            </a:rPr>
            <a:t> т.р.</a:t>
          </a:r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0.53512</cdr:x>
      <cdr:y>0.16064</cdr:y>
    </cdr:from>
    <cdr:to>
      <cdr:x>0.6665</cdr:x>
      <cdr:y>0.34424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3724469" y="800100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0.60713</cdr:x>
      <cdr:y>0.17653</cdr:y>
    </cdr:from>
    <cdr:to>
      <cdr:x>0.73851</cdr:x>
      <cdr:y>0.36012</cdr:y>
    </cdr:to>
    <cdr:sp macro="" textlink="">
      <cdr:nvSpPr>
        <cdr:cNvPr id="15" name="TextBox 14"/>
        <cdr:cNvSpPr txBox="1"/>
      </cdr:nvSpPr>
      <cdr:spPr>
        <a:xfrm xmlns:a="http://schemas.openxmlformats.org/drawingml/2006/main">
          <a:off x="4225631" y="879231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0.82986</cdr:x>
      <cdr:y>0.08162</cdr:y>
    </cdr:from>
    <cdr:to>
      <cdr:x>0.96124</cdr:x>
      <cdr:y>0.26521</cdr:y>
    </cdr:to>
    <cdr:sp macro="" textlink="">
      <cdr:nvSpPr>
        <cdr:cNvPr id="18" name="TextBox 17"/>
        <cdr:cNvSpPr txBox="1"/>
      </cdr:nvSpPr>
      <cdr:spPr>
        <a:xfrm xmlns:a="http://schemas.openxmlformats.org/drawingml/2006/main">
          <a:off x="5797717" y="406503"/>
          <a:ext cx="917875" cy="91438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0.75562</cdr:x>
      <cdr:y>0.20452</cdr:y>
    </cdr:from>
    <cdr:to>
      <cdr:x>0.93983</cdr:x>
      <cdr:y>0.30522</cdr:y>
    </cdr:to>
    <cdr:sp macro="" textlink="">
      <cdr:nvSpPr>
        <cdr:cNvPr id="9" name="Овал 8"/>
        <cdr:cNvSpPr/>
      </cdr:nvSpPr>
      <cdr:spPr>
        <a:xfrm xmlns:a="http://schemas.openxmlformats.org/drawingml/2006/main">
          <a:off x="4135224" y="1023774"/>
          <a:ext cx="1008109" cy="504076"/>
        </a:xfrm>
        <a:prstGeom xmlns:a="http://schemas.openxmlformats.org/drawingml/2006/main" prst="ellipse">
          <a:avLst/>
        </a:prstGeom>
        <a:solidFill xmlns:a="http://schemas.openxmlformats.org/drawingml/2006/main">
          <a:srgbClr val="92D050"/>
        </a:solidFill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tlCol="0" anchor="ctr"/>
        <a:lstStyle xmlns:a="http://schemas.openxmlformats.org/drawingml/2006/main">
          <a:defPPr>
            <a:defRPr lang="ru-RU"/>
          </a:defPPr>
          <a:lvl1pPr algn="l" rtl="0" eaLnBrk="0" fontAlgn="base" hangingPunct="0">
            <a:spcBef>
              <a:spcPct val="0"/>
            </a:spcBef>
            <a:spcAft>
              <a:spcPct val="0"/>
            </a:spcAft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algn="l" rtl="0" eaLnBrk="0" fontAlgn="base" hangingPunct="0">
            <a:spcBef>
              <a:spcPct val="0"/>
            </a:spcBef>
            <a:spcAft>
              <a:spcPct val="0"/>
            </a:spcAft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algn="l" rtl="0" eaLnBrk="0" fontAlgn="base" hangingPunct="0">
            <a:spcBef>
              <a:spcPct val="0"/>
            </a:spcBef>
            <a:spcAft>
              <a:spcPct val="0"/>
            </a:spcAft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algn="l" rtl="0" eaLnBrk="0" fontAlgn="base" hangingPunct="0">
            <a:spcBef>
              <a:spcPct val="0"/>
            </a:spcBef>
            <a:spcAft>
              <a:spcPct val="0"/>
            </a:spcAft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algn="l" rtl="0" eaLnBrk="0" fontAlgn="base" hangingPunct="0">
            <a:spcBef>
              <a:spcPct val="0"/>
            </a:spcBef>
            <a:spcAft>
              <a:spcPct val="0"/>
            </a:spcAft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endParaRPr lang="ru-RU"/>
        </a:p>
      </cdr:txBody>
    </cdr:sp>
  </cdr:relSizeAnchor>
  <cdr:relSizeAnchor xmlns:cdr="http://schemas.openxmlformats.org/drawingml/2006/chartDrawing">
    <cdr:from>
      <cdr:x>0.69737</cdr:x>
      <cdr:y>0.18005</cdr:y>
    </cdr:from>
    <cdr:to>
      <cdr:x>0.73684</cdr:x>
      <cdr:y>0.3239</cdr:y>
    </cdr:to>
    <cdr:sp macro="" textlink="">
      <cdr:nvSpPr>
        <cdr:cNvPr id="4" name="Выгнутая вправо стрелка 3"/>
        <cdr:cNvSpPr/>
      </cdr:nvSpPr>
      <cdr:spPr>
        <a:xfrm xmlns:a="http://schemas.openxmlformats.org/drawingml/2006/main">
          <a:off x="3816423" y="901268"/>
          <a:ext cx="216024" cy="720080"/>
        </a:xfrm>
        <a:prstGeom xmlns:a="http://schemas.openxmlformats.org/drawingml/2006/main" prst="curvedLeftArrow">
          <a:avLst/>
        </a:prstGeom>
      </cdr:spPr>
      <cdr:style>
        <a:lnRef xmlns:a="http://schemas.openxmlformats.org/drawingml/2006/main" idx="1">
          <a:schemeClr val="accent4"/>
        </a:lnRef>
        <a:fillRef xmlns:a="http://schemas.openxmlformats.org/drawingml/2006/main" idx="2">
          <a:schemeClr val="accent4"/>
        </a:fillRef>
        <a:effectRef xmlns:a="http://schemas.openxmlformats.org/drawingml/2006/main" idx="1">
          <a:schemeClr val="accent4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0.76315</cdr:x>
      <cdr:y>0.58641</cdr:y>
    </cdr:from>
    <cdr:to>
      <cdr:x>0.80263</cdr:x>
      <cdr:y>0.73026</cdr:y>
    </cdr:to>
    <cdr:sp macro="" textlink="">
      <cdr:nvSpPr>
        <cdr:cNvPr id="10" name="Выгнутая вправо стрелка 9"/>
        <cdr:cNvSpPr/>
      </cdr:nvSpPr>
      <cdr:spPr>
        <a:xfrm xmlns:a="http://schemas.openxmlformats.org/drawingml/2006/main">
          <a:off x="4176428" y="2935411"/>
          <a:ext cx="216059" cy="720073"/>
        </a:xfrm>
        <a:prstGeom xmlns:a="http://schemas.openxmlformats.org/drawingml/2006/main" prst="curvedLeftArrow">
          <a:avLst/>
        </a:prstGeom>
      </cdr:spPr>
      <cdr:style>
        <a:lnRef xmlns:a="http://schemas.openxmlformats.org/drawingml/2006/main" idx="1">
          <a:schemeClr val="accent4"/>
        </a:lnRef>
        <a:fillRef xmlns:a="http://schemas.openxmlformats.org/drawingml/2006/main" idx="2">
          <a:schemeClr val="accent4"/>
        </a:fillRef>
        <a:effectRef xmlns:a="http://schemas.openxmlformats.org/drawingml/2006/main" idx="1">
          <a:schemeClr val="accent4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ru-RU"/>
        </a:p>
      </cdr:txBody>
    </cdr:sp>
  </cdr:relSizeAnchor>
</c:userShapes>
</file>

<file path=ppt/drawings/drawing5.xml><?xml version="1.0" encoding="utf-8"?>
<c:userShapes xmlns:c="http://schemas.openxmlformats.org/drawingml/2006/chart">
  <cdr:relSizeAnchor xmlns:cdr="http://schemas.openxmlformats.org/drawingml/2006/chartDrawing">
    <cdr:from>
      <cdr:x>0.22364</cdr:x>
      <cdr:y>0.43944</cdr:y>
    </cdr:from>
    <cdr:to>
      <cdr:x>0.36077</cdr:x>
      <cdr:y>0.59365</cdr:y>
    </cdr:to>
    <cdr:cxnSp macro="">
      <cdr:nvCxnSpPr>
        <cdr:cNvPr id="7" name="Прямая со стрелкой 6">
          <a:extLst xmlns:a="http://schemas.openxmlformats.org/drawingml/2006/main">
            <a:ext uri="{FF2B5EF4-FFF2-40B4-BE49-F238E27FC236}">
              <a16:creationId xmlns:a16="http://schemas.microsoft.com/office/drawing/2014/main" id="{28680E1F-98D1-4464-B383-0B4480895FBE}"/>
            </a:ext>
          </a:extLst>
        </cdr:cNvPr>
        <cdr:cNvCxnSpPr/>
      </cdr:nvCxnSpPr>
      <cdr:spPr>
        <a:xfrm xmlns:a="http://schemas.openxmlformats.org/drawingml/2006/main">
          <a:off x="2231283" y="2462287"/>
          <a:ext cx="1368165" cy="864078"/>
        </a:xfrm>
        <a:prstGeom xmlns:a="http://schemas.openxmlformats.org/drawingml/2006/main" prst="straightConnector1">
          <a:avLst/>
        </a:prstGeom>
        <a:ln xmlns:a="http://schemas.openxmlformats.org/drawingml/2006/main">
          <a:solidFill>
            <a:srgbClr val="FF0000"/>
          </a:solidFill>
          <a:tailEnd type="arrow"/>
        </a:ln>
      </cdr:spPr>
      <cdr:style>
        <a:lnRef xmlns:a="http://schemas.openxmlformats.org/drawingml/2006/main" idx="3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2">
          <a:schemeClr val="dk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0.55564</cdr:x>
      <cdr:y>0.04105</cdr:y>
    </cdr:from>
    <cdr:to>
      <cdr:x>0.89485</cdr:x>
      <cdr:y>0.89064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5543664" y="230022"/>
          <a:ext cx="3384376" cy="476044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just"/>
          <a:r>
            <a:rPr lang="ru-RU" sz="1600" dirty="0">
              <a:latin typeface="Times New Roman" pitchFamily="18" charset="0"/>
              <a:cs typeface="Times New Roman" pitchFamily="18" charset="0"/>
            </a:rPr>
            <a:t>В сравнении с 2019 годом отмечается снижение роста поступлений на 80,9% административных штрафов от граждан за несоблюдение правил благоустройства на территории, поступлений штрафов, пени, неустойки за просрочку исполнения поставщиками обязательств, предусмотренных муниципальными контрактами.</a:t>
          </a:r>
        </a:p>
        <a:p xmlns:a="http://schemas.openxmlformats.org/drawingml/2006/main">
          <a:pPr algn="just"/>
          <a:r>
            <a:rPr lang="ru-RU" sz="1600" dirty="0">
              <a:latin typeface="Times New Roman" pitchFamily="18" charset="0"/>
              <a:cs typeface="Times New Roman" pitchFamily="18" charset="0"/>
            </a:rPr>
            <a:t>Работа специалистов по проверке и  выявлению нарушений и административной комиссии строилось с учетом ограничительных мер во время пандемии, что и повлияло на результат снижения.</a:t>
          </a:r>
        </a:p>
      </cdr:txBody>
    </cdr:sp>
  </cdr:relSizeAnchor>
  <cdr:relSizeAnchor xmlns:cdr="http://schemas.openxmlformats.org/drawingml/2006/chartDrawing">
    <cdr:from>
      <cdr:x>0.24603</cdr:x>
      <cdr:y>0.32377</cdr:y>
    </cdr:from>
    <cdr:to>
      <cdr:x>0.39038</cdr:x>
      <cdr:y>0.45229</cdr:y>
    </cdr:to>
    <cdr:sp macro="" textlink="">
      <cdr:nvSpPr>
        <cdr:cNvPr id="4" name="Овал 3"/>
        <cdr:cNvSpPr/>
      </cdr:nvSpPr>
      <cdr:spPr>
        <a:xfrm xmlns:a="http://schemas.openxmlformats.org/drawingml/2006/main" rot="1999907">
          <a:off x="2454708" y="1814173"/>
          <a:ext cx="1440197" cy="720128"/>
        </a:xfrm>
        <a:prstGeom xmlns:a="http://schemas.openxmlformats.org/drawingml/2006/main" prst="ellipse">
          <a:avLst/>
        </a:prstGeom>
        <a:solidFill xmlns:a="http://schemas.openxmlformats.org/drawingml/2006/main">
          <a:schemeClr val="bg1">
            <a:lumMod val="75000"/>
          </a:schemeClr>
        </a:solidFill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0.25491</cdr:x>
      <cdr:y>0.32058</cdr:y>
    </cdr:from>
    <cdr:to>
      <cdr:x>0.3776</cdr:x>
      <cdr:y>0.4491</cdr:y>
    </cdr:to>
    <cdr:sp macro="" textlink="">
      <cdr:nvSpPr>
        <cdr:cNvPr id="5" name="TextBox 4"/>
        <cdr:cNvSpPr txBox="1"/>
      </cdr:nvSpPr>
      <cdr:spPr>
        <a:xfrm xmlns:a="http://schemas.openxmlformats.org/drawingml/2006/main" rot="2091578">
          <a:off x="2543292" y="1796277"/>
          <a:ext cx="1224093" cy="72012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 anchor="ctr"/>
        <a:lstStyle xmlns:a="http://schemas.openxmlformats.org/drawingml/2006/main"/>
        <a:p xmlns:a="http://schemas.openxmlformats.org/drawingml/2006/main">
          <a:pPr algn="ctr"/>
          <a:r>
            <a:rPr lang="ru-RU" sz="1400" b="1" dirty="0">
              <a:latin typeface="Times New Roman" pitchFamily="18" charset="0"/>
              <a:cs typeface="Times New Roman" pitchFamily="18" charset="0"/>
            </a:rPr>
            <a:t>-313 т. р.</a:t>
          </a:r>
        </a:p>
      </cdr:txBody>
    </cdr:sp>
  </cdr:relSizeAnchor>
</c:userShapes>
</file>

<file path=ppt/drawings/drawing6.xml><?xml version="1.0" encoding="utf-8"?>
<c:userShapes xmlns:c="http://schemas.openxmlformats.org/drawingml/2006/chart">
  <cdr:relSizeAnchor xmlns:cdr="http://schemas.openxmlformats.org/drawingml/2006/chartDrawing">
    <cdr:from>
      <cdr:x>0.7967</cdr:x>
      <cdr:y>0.09182</cdr:y>
    </cdr:from>
    <cdr:to>
      <cdr:x>0.99561</cdr:x>
      <cdr:y>0.28675</cdr:y>
    </cdr:to>
    <cdr:sp macro="" textlink="">
      <cdr:nvSpPr>
        <cdr:cNvPr id="89" name="Овал 88"/>
        <cdr:cNvSpPr/>
      </cdr:nvSpPr>
      <cdr:spPr>
        <a:xfrm xmlns:a="http://schemas.openxmlformats.org/drawingml/2006/main">
          <a:off x="5876497" y="407047"/>
          <a:ext cx="1467154" cy="864082"/>
        </a:xfrm>
        <a:prstGeom xmlns:a="http://schemas.openxmlformats.org/drawingml/2006/main" prst="ellipse">
          <a:avLst/>
        </a:prstGeom>
        <a:solidFill xmlns:a="http://schemas.openxmlformats.org/drawingml/2006/main">
          <a:schemeClr val="bg1">
            <a:lumMod val="65000"/>
          </a:schemeClr>
        </a:solidFill>
        <a:ln xmlns:a="http://schemas.openxmlformats.org/drawingml/2006/main">
          <a:solidFill>
            <a:schemeClr val="bg1">
              <a:lumMod val="75000"/>
            </a:schemeClr>
          </a:solidFill>
        </a:ln>
      </cdr:spPr>
      <cdr:style>
        <a:lnRef xmlns:a="http://schemas.openxmlformats.org/drawingml/2006/main" idx="1">
          <a:schemeClr val="accent4"/>
        </a:lnRef>
        <a:fillRef xmlns:a="http://schemas.openxmlformats.org/drawingml/2006/main" idx="2">
          <a:schemeClr val="accent4"/>
        </a:fillRef>
        <a:effectRef xmlns:a="http://schemas.openxmlformats.org/drawingml/2006/main" idx="1">
          <a:schemeClr val="accent4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pPr algn="ctr"/>
          <a:r>
            <a:rPr lang="ru-RU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-7 497</a:t>
          </a:r>
          <a:r>
            <a:rPr lang="en-US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т. р.</a:t>
          </a:r>
        </a:p>
        <a:p xmlns:a="http://schemas.openxmlformats.org/drawingml/2006/main">
          <a:pPr algn="ctr"/>
          <a:r>
            <a:rPr lang="ru-RU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или</a:t>
          </a:r>
        </a:p>
        <a:p xmlns:a="http://schemas.openxmlformats.org/drawingml/2006/main">
          <a:pPr algn="ctr"/>
          <a:r>
            <a:rPr lang="ru-RU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-19,4%</a:t>
          </a:r>
        </a:p>
      </cdr:txBody>
    </cdr:sp>
  </cdr:relSizeAnchor>
  <cdr:relSizeAnchor xmlns:cdr="http://schemas.openxmlformats.org/drawingml/2006/chartDrawing">
    <cdr:from>
      <cdr:x>0.37651</cdr:x>
      <cdr:y>0.70662</cdr:y>
    </cdr:from>
    <cdr:to>
      <cdr:x>0.56638</cdr:x>
      <cdr:y>0.8853</cdr:y>
    </cdr:to>
    <cdr:sp macro="" textlink="">
      <cdr:nvSpPr>
        <cdr:cNvPr id="4" name="Овал 3"/>
        <cdr:cNvSpPr/>
      </cdr:nvSpPr>
      <cdr:spPr>
        <a:xfrm xmlns:a="http://schemas.openxmlformats.org/drawingml/2006/main">
          <a:off x="2777149" y="3132351"/>
          <a:ext cx="1400486" cy="792085"/>
        </a:xfrm>
        <a:prstGeom xmlns:a="http://schemas.openxmlformats.org/drawingml/2006/main" prst="ellipse">
          <a:avLst/>
        </a:prstGeom>
        <a:solidFill xmlns:a="http://schemas.openxmlformats.org/drawingml/2006/main">
          <a:srgbClr val="00B050"/>
        </a:solidFill>
        <a:ln xmlns:a="http://schemas.openxmlformats.org/drawingml/2006/main">
          <a:solidFill>
            <a:schemeClr val="bg1">
              <a:lumMod val="75000"/>
            </a:schemeClr>
          </a:solidFill>
        </a:ln>
      </cdr:spPr>
      <cdr:style>
        <a:lnRef xmlns:a="http://schemas.openxmlformats.org/drawingml/2006/main" idx="1">
          <a:schemeClr val="accent4"/>
        </a:lnRef>
        <a:fillRef xmlns:a="http://schemas.openxmlformats.org/drawingml/2006/main" idx="2">
          <a:schemeClr val="accent4"/>
        </a:fillRef>
        <a:effectRef xmlns:a="http://schemas.openxmlformats.org/drawingml/2006/main" idx="1">
          <a:schemeClr val="accent4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+53 т. р.</a:t>
          </a:r>
        </a:p>
        <a:p xmlns:a="http://schemas.openxmlformats.org/drawingml/2006/main">
          <a:pPr algn="ctr"/>
          <a:r>
            <a:rPr lang="ru-RU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или</a:t>
          </a:r>
        </a:p>
        <a:p xmlns:a="http://schemas.openxmlformats.org/drawingml/2006/main">
          <a:pPr algn="ctr"/>
          <a:r>
            <a:rPr lang="ru-RU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+72,6%</a:t>
          </a:r>
        </a:p>
      </cdr:txBody>
    </cdr:sp>
  </cdr:relSizeAnchor>
</c:userShapes>
</file>

<file path=ppt/drawings/drawing7.xml><?xml version="1.0" encoding="utf-8"?>
<c:userShapes xmlns:c="http://schemas.openxmlformats.org/drawingml/2006/chart">
  <cdr:relSizeAnchor xmlns:cdr="http://schemas.openxmlformats.org/drawingml/2006/chartDrawing">
    <cdr:from>
      <cdr:x>0.23438</cdr:x>
      <cdr:y>0.42869</cdr:y>
    </cdr:from>
    <cdr:to>
      <cdr:x>0.51884</cdr:x>
      <cdr:y>0.54113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164505" y="1203909"/>
          <a:ext cx="1413355" cy="31576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400" b="1" dirty="0">
              <a:latin typeface="Times New Roman" panose="02020603050405020304" pitchFamily="18" charset="0"/>
              <a:cs typeface="Times New Roman" panose="02020603050405020304" pitchFamily="18" charset="0"/>
            </a:rPr>
            <a:t>16 770 т.р.</a:t>
          </a:r>
        </a:p>
      </cdr:txBody>
    </cdr:sp>
  </cdr:relSizeAnchor>
</c:userShapes>
</file>

<file path=ppt/drawings/drawing8.xml><?xml version="1.0" encoding="utf-8"?>
<c:userShapes xmlns:c="http://schemas.openxmlformats.org/drawingml/2006/chart">
  <cdr:relSizeAnchor xmlns:cdr="http://schemas.openxmlformats.org/drawingml/2006/chartDrawing">
    <cdr:from>
      <cdr:x>0.40212</cdr:x>
      <cdr:y>0.52855</cdr:y>
    </cdr:from>
    <cdr:to>
      <cdr:x>0.68658</cdr:x>
      <cdr:y>0.64099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997959" y="1484334"/>
          <a:ext cx="1413354" cy="31576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400" b="1" dirty="0">
              <a:latin typeface="Times New Roman" panose="02020603050405020304" pitchFamily="18" charset="0"/>
              <a:cs typeface="Times New Roman" panose="02020603050405020304" pitchFamily="18" charset="0"/>
            </a:rPr>
            <a:t>7 249т.р.</a:t>
          </a:r>
        </a:p>
      </cdr:txBody>
    </cdr:sp>
  </cdr:relSizeAnchor>
</c:userShapes>
</file>

<file path=ppt/drawings/drawing9.xml><?xml version="1.0" encoding="utf-8"?>
<c:userShapes xmlns:c="http://schemas.openxmlformats.org/drawingml/2006/chart">
  <cdr:relSizeAnchor xmlns:cdr="http://schemas.openxmlformats.org/drawingml/2006/chartDrawing">
    <cdr:from>
      <cdr:x>0.31645</cdr:x>
      <cdr:y>0.52652</cdr:y>
    </cdr:from>
    <cdr:to>
      <cdr:x>0.60091</cdr:x>
      <cdr:y>0.63896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572320" y="1543987"/>
          <a:ext cx="1413354" cy="32972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400" b="1" dirty="0">
              <a:latin typeface="Times New Roman" panose="02020603050405020304" pitchFamily="18" charset="0"/>
              <a:cs typeface="Times New Roman" panose="02020603050405020304" pitchFamily="18" charset="0"/>
            </a:rPr>
            <a:t>11 093 т.р.</a:t>
          </a: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984" cy="496574"/>
          </a:xfrm>
          <a:prstGeom prst="rect">
            <a:avLst/>
          </a:prstGeom>
        </p:spPr>
        <p:txBody>
          <a:bodyPr vert="horz" lIns="91428" tIns="45714" rIns="91428" bIns="45714" rtlCol="0"/>
          <a:lstStyle>
            <a:lvl1pPr algn="l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50069" y="0"/>
            <a:ext cx="2945984" cy="496574"/>
          </a:xfrm>
          <a:prstGeom prst="rect">
            <a:avLst/>
          </a:prstGeom>
        </p:spPr>
        <p:txBody>
          <a:bodyPr vert="horz" lIns="91428" tIns="45714" rIns="91428" bIns="45714" rtlCol="0"/>
          <a:lstStyle>
            <a:lvl1pPr algn="r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2A51D2B6-022A-4814-A7F5-648CE3748979}" type="datetimeFigureOut">
              <a:rPr lang="ru-RU"/>
              <a:pPr>
                <a:defRPr/>
              </a:pPr>
              <a:t>24.05.2021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1" y="9428451"/>
            <a:ext cx="2945984" cy="496574"/>
          </a:xfrm>
          <a:prstGeom prst="rect">
            <a:avLst/>
          </a:prstGeom>
        </p:spPr>
        <p:txBody>
          <a:bodyPr vert="horz" lIns="91428" tIns="45714" rIns="91428" bIns="45714" rtlCol="0" anchor="b"/>
          <a:lstStyle>
            <a:lvl1pPr algn="l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50069" y="9428451"/>
            <a:ext cx="2945984" cy="496574"/>
          </a:xfrm>
          <a:prstGeom prst="rect">
            <a:avLst/>
          </a:prstGeom>
        </p:spPr>
        <p:txBody>
          <a:bodyPr vert="horz" wrap="square" lIns="91428" tIns="45714" rIns="91428" bIns="45714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505AD657-3708-48F9-BC9D-9B07AC24F89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58319531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2945984" cy="496574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806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0069" y="0"/>
            <a:ext cx="2945984" cy="496574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5AE768E2-818A-4C1D-8E1F-D51BE69EE127}" type="datetimeFigureOut">
              <a:rPr lang="ru-RU"/>
              <a:pPr>
                <a:defRPr/>
              </a:pPr>
              <a:t>24.05.2021</a:t>
            </a:fld>
            <a:endParaRPr lang="ru-RU"/>
          </a:p>
        </p:txBody>
      </p:sp>
      <p:sp>
        <p:nvSpPr>
          <p:cNvPr id="665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7575" y="744538"/>
            <a:ext cx="4962525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806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0093" y="4714226"/>
            <a:ext cx="5437491" cy="4467552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8807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9428451"/>
            <a:ext cx="2945984" cy="496574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28" tIns="45714" rIns="91428" bIns="45714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807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0069" y="9428451"/>
            <a:ext cx="2945984" cy="496574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28" tIns="45714" rIns="91428" bIns="45714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CBE21D15-3A08-49E0-B75E-A9DE0B6EFA0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68937305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7587" name="Заметки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/>
          </a:p>
        </p:txBody>
      </p:sp>
      <p:sp>
        <p:nvSpPr>
          <p:cNvPr id="67588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56546" indent="-290979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63917" indent="-232783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29484" indent="-232783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95050" indent="-232783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60617" indent="-23278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3026184" indent="-23278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91751" indent="-23278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957317" indent="-23278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F52974BE-290A-40B1-94AC-AA3ADDCCAC54}" type="slidenum">
              <a:rPr lang="ru-RU" altLang="ru-RU"/>
              <a:pPr/>
              <a:t>1</a:t>
            </a:fld>
            <a:endParaRPr lang="ru-RU" alt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8611" name="Заметки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/>
          </a:p>
        </p:txBody>
      </p:sp>
      <p:sp>
        <p:nvSpPr>
          <p:cNvPr id="68612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56546" indent="-290979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63917" indent="-232783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29484" indent="-232783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95050" indent="-232783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60617" indent="-23278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3026184" indent="-23278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91751" indent="-23278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957317" indent="-23278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96783622-3FBD-4DF3-AD31-43A6E4BCEDEE}" type="slidenum">
              <a:rPr lang="ru-RU" altLang="ru-RU"/>
              <a:pPr/>
              <a:t>4</a:t>
            </a:fld>
            <a:endParaRPr lang="ru-RU" alt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BE21D15-3A08-49E0-B75E-A9DE0B6EFA03}" type="slidenum">
              <a:rPr lang="ru-RU" altLang="ru-RU" smtClean="0"/>
              <a:pPr>
                <a:defRPr/>
              </a:pPr>
              <a:t>7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8647064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0659" name="Заметки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/>
          </a:p>
        </p:txBody>
      </p:sp>
      <p:sp>
        <p:nvSpPr>
          <p:cNvPr id="70660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56546" indent="-290979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63917" indent="-232783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29484" indent="-232783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95050" indent="-232783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60617" indent="-23278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3026184" indent="-23278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91751" indent="-23278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957317" indent="-23278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FD394B37-1D46-4D46-AE74-FF20720EAAC4}" type="slidenum">
              <a:rPr lang="ru-RU" altLang="ru-RU"/>
              <a:pPr/>
              <a:t>31</a:t>
            </a:fld>
            <a:endParaRPr lang="ru-RU" alt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95A8C4-54DC-489D-9044-0C4C8D835F4D}" type="datetime1">
              <a:rPr lang="ru-RU"/>
              <a:pPr>
                <a:defRPr/>
              </a:pPr>
              <a:t>24.05.2021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5A0DF0-EEA2-48B8-B44F-7EA90EE9380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724989717"/>
      </p:ext>
    </p:extLst>
  </p:cSld>
  <p:clrMapOvr>
    <a:masterClrMapping/>
  </p:clrMapOvr>
  <p:transition spd="med">
    <p:dissolv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E7E3CE-57EA-496B-880F-9C52DEC40604}" type="datetime1">
              <a:rPr lang="ru-RU"/>
              <a:pPr>
                <a:defRPr/>
              </a:pPr>
              <a:t>24.05.2021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E11CFE-24E6-45F0-A2C5-1C6D88E7084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726380076"/>
      </p:ext>
    </p:extLst>
  </p:cSld>
  <p:clrMapOvr>
    <a:masterClrMapping/>
  </p:clrMapOvr>
  <p:transition spd="med">
    <p:dissolv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E102F2-33D3-4A99-A5CF-4B8FB984A6C3}" type="datetime1">
              <a:rPr lang="ru-RU"/>
              <a:pPr>
                <a:defRPr/>
              </a:pPr>
              <a:t>24.05.2021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900E4E-33D0-49E3-A3C9-BB539EDA2B5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839129976"/>
      </p:ext>
    </p:extLst>
  </p:cSld>
  <p:clrMapOvr>
    <a:masterClrMapping/>
  </p:clrMapOvr>
  <p:transition spd="med">
    <p:dissolv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3D8A82-93D3-43B1-A14C-332E765FD996}" type="datetime1">
              <a:rPr lang="ru-RU"/>
              <a:pPr>
                <a:defRPr/>
              </a:pPr>
              <a:t>24.05.2021</a:t>
            </a:fld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663D38-E629-4863-A9CE-876C0AA49BB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312204477"/>
      </p:ext>
    </p:extLst>
  </p:cSld>
  <p:clrMapOvr>
    <a:masterClrMapping/>
  </p:clrMapOvr>
  <p:transition spd="med">
    <p:dissolv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42F13F-7BE0-4E4E-BD1E-B752DC3128F0}" type="datetime1">
              <a:rPr lang="ru-RU"/>
              <a:pPr>
                <a:defRPr/>
              </a:pPr>
              <a:t>24.05.2021</a:t>
            </a:fld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A841B0-21CB-4191-BE8D-482C143B734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39513457"/>
      </p:ext>
    </p:extLst>
  </p:cSld>
  <p:clrMapOvr>
    <a:masterClrMapping/>
  </p:clrMapOvr>
  <p:transition spd="med">
    <p:dissolv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 txBox="1">
            <a:spLocks noGrp="1"/>
          </p:cNvSpPr>
          <p:nvPr>
            <p:ph type="title" idx="4294967295"/>
          </p:nvPr>
        </p:nvSpPr>
        <p:spPr>
          <a:xfrm>
            <a:off x="457200" y="273597"/>
            <a:ext cx="8229243" cy="1144801"/>
          </a:xfrm>
        </p:spPr>
        <p:txBody>
          <a:bodyPr lIns="0" tIns="0" rIns="0" bIns="0"/>
          <a:lstStyle>
            <a:lvl1pPr hangingPunct="0">
              <a:buNone/>
              <a:defRPr>
                <a:latin typeface="Arial" pitchFamily="18"/>
              </a:defRPr>
            </a:lvl1pPr>
          </a:lstStyle>
          <a:p>
            <a:pPr lvl="0"/>
            <a:endParaRPr lang="ru-RU"/>
          </a:p>
        </p:txBody>
      </p:sp>
      <p:sp>
        <p:nvSpPr>
          <p:cNvPr id="6" name="Текст 5"/>
          <p:cNvSpPr txBox="1">
            <a:spLocks noGrp="1"/>
          </p:cNvSpPr>
          <p:nvPr>
            <p:ph type="body" idx="4294967295"/>
          </p:nvPr>
        </p:nvSpPr>
        <p:spPr>
          <a:xfrm>
            <a:off x="457200" y="1604515"/>
            <a:ext cx="8229243" cy="4525923"/>
          </a:xfrm>
        </p:spPr>
        <p:txBody>
          <a:bodyPr lIns="0" tIns="0" rIns="0" bIns="0"/>
          <a:lstStyle>
            <a:lvl1pPr hangingPunct="0">
              <a:buNone/>
              <a:defRPr/>
            </a:lvl1pPr>
          </a:lstStyle>
          <a:p>
            <a:pPr lvl="0"/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ECD3C4-E6EE-480F-BE3C-6762273C8A53}" type="datetime1">
              <a:rPr lang="ru-RU"/>
              <a:pPr>
                <a:defRPr/>
              </a:pPr>
              <a:t>24.05.2021</a:t>
            </a:fld>
            <a:endParaRPr 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0DF388-22BA-45EB-8FE4-E9AB75BCE2E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618870966"/>
      </p:ext>
    </p:extLst>
  </p:cSld>
  <p:clrMapOvr>
    <a:masterClrMapping/>
  </p:clrMapOvr>
  <p:transition spd="med">
    <p:dissolv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8071A3-27EC-45F0-820D-20D929388C56}" type="datetime1">
              <a:rPr lang="ru-RU"/>
              <a:pPr>
                <a:defRPr/>
              </a:pPr>
              <a:t>24.05.2021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BD1AE0-20F9-4660-9462-62C7DE8F2D3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694196087"/>
      </p:ext>
    </p:extLst>
  </p:cSld>
  <p:clrMapOvr>
    <a:masterClrMapping/>
  </p:clrMapOvr>
  <p:transition spd="med">
    <p:dissolv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E63449-0A58-4B7A-87AB-7A751236331A}" type="datetime1">
              <a:rPr lang="ru-RU"/>
              <a:pPr>
                <a:defRPr/>
              </a:pPr>
              <a:t>24.05.2021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9DE828-C934-402F-AC9A-8DBA1CAE5E7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66397634"/>
      </p:ext>
    </p:extLst>
  </p:cSld>
  <p:clrMapOvr>
    <a:masterClrMapping/>
  </p:clrMapOvr>
  <p:transition spd="med">
    <p:dissolv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775442-1918-4EC3-BA15-9548B3140E15}" type="datetime1">
              <a:rPr lang="ru-RU"/>
              <a:pPr>
                <a:defRPr/>
              </a:pPr>
              <a:t>24.05.2021</a:t>
            </a:fld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9BAF16-915C-4E0C-B9F0-DB8D2C08C20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238044339"/>
      </p:ext>
    </p:extLst>
  </p:cSld>
  <p:clrMapOvr>
    <a:masterClrMapping/>
  </p:clrMapOvr>
  <p:transition spd="med">
    <p:dissolv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3B61E8-A5A5-4E72-9B61-13EBEBEDD2CF}" type="datetime1">
              <a:rPr lang="ru-RU"/>
              <a:pPr>
                <a:defRPr/>
              </a:pPr>
              <a:t>24.05.2021</a:t>
            </a:fld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F14360-9C6A-4050-B28C-CFA406B01E4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235458294"/>
      </p:ext>
    </p:extLst>
  </p:cSld>
  <p:clrMapOvr>
    <a:masterClrMapping/>
  </p:clrMapOvr>
  <p:transition spd="med">
    <p:dissolv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376DEE-BEBD-494F-9EC9-819E156FD5F1}" type="datetime1">
              <a:rPr lang="ru-RU"/>
              <a:pPr>
                <a:defRPr/>
              </a:pPr>
              <a:t>24.05.2021</a:t>
            </a:fld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0E7376-691D-422C-BE01-04D3AC428F1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445635021"/>
      </p:ext>
    </p:extLst>
  </p:cSld>
  <p:clrMapOvr>
    <a:masterClrMapping/>
  </p:clrMapOvr>
  <p:transition spd="med">
    <p:dissolv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1CFA39-F806-4FE2-B01A-CD5B8B15824F}" type="datetime1">
              <a:rPr lang="ru-RU"/>
              <a:pPr>
                <a:defRPr/>
              </a:pPr>
              <a:t>24.05.2021</a:t>
            </a:fld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ED34F7-AAA2-4A5C-BAD2-0DB646F4A4E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621298260"/>
      </p:ext>
    </p:extLst>
  </p:cSld>
  <p:clrMapOvr>
    <a:masterClrMapping/>
  </p:clrMapOvr>
  <p:transition spd="med">
    <p:dissolv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3C4F3D-A68F-4536-B597-630BC397F7AD}" type="datetime1">
              <a:rPr lang="ru-RU"/>
              <a:pPr>
                <a:defRPr/>
              </a:pPr>
              <a:t>24.05.2021</a:t>
            </a:fld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220EC3-E95F-4A7E-AF9D-ABB654E5C3E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105708786"/>
      </p:ext>
    </p:extLst>
  </p:cSld>
  <p:clrMapOvr>
    <a:masterClrMapping/>
  </p:clrMapOvr>
  <p:transition spd="med">
    <p:dissolv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EFBAFE-AE4E-41DF-9126-92D0FD13B6EF}" type="datetime1">
              <a:rPr lang="ru-RU"/>
              <a:pPr>
                <a:defRPr/>
              </a:pPr>
              <a:t>24.05.2021</a:t>
            </a:fld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B907B1-C7C5-4C4F-81CD-0EF326B4DCC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82715138"/>
      </p:ext>
    </p:extLst>
  </p:cSld>
  <p:clrMapOvr>
    <a:masterClrMapping/>
  </p:clrMapOvr>
  <p:transition spd="med">
    <p:dissolv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rgbClr val="8CCBD0"/>
            </a:gs>
          </a:gsLst>
          <a:path path="rect">
            <a:fillToRect t="100000" r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36546A73-910E-4F30-93E6-4D12D7B5A774}" type="datetime1">
              <a:rPr lang="ru-RU"/>
              <a:pPr>
                <a:defRPr/>
              </a:pPr>
              <a:t>24.05.2021</a:t>
            </a:fld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/>
            </a:lvl1pPr>
          </a:lstStyle>
          <a:p>
            <a:pPr>
              <a:defRPr/>
            </a:pPr>
            <a:fld id="{0FF24272-88AE-4B23-8BF7-2C37750701F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ransition spd="med">
    <p:dissolve/>
  </p:transition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3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4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6.xml"/><Relationship Id="rId2" Type="http://schemas.openxmlformats.org/officeDocument/2006/relationships/chart" Target="../charts/chart15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8.xml"/><Relationship Id="rId2" Type="http://schemas.openxmlformats.org/officeDocument/2006/relationships/chart" Target="../charts/chart17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9.xml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0.xml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5.xml"/><Relationship Id="rId3" Type="http://schemas.openxmlformats.org/officeDocument/2006/relationships/diagramLayout" Target="../diagrams/layout4.xml"/><Relationship Id="rId7" Type="http://schemas.openxmlformats.org/officeDocument/2006/relationships/diagramData" Target="../diagrams/data5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4.xml"/><Relationship Id="rId11" Type="http://schemas.microsoft.com/office/2007/relationships/diagramDrawing" Target="../diagrams/drawing5.xml"/><Relationship Id="rId5" Type="http://schemas.openxmlformats.org/officeDocument/2006/relationships/diagramColors" Target="../diagrams/colors4.xml"/><Relationship Id="rId10" Type="http://schemas.openxmlformats.org/officeDocument/2006/relationships/diagramColors" Target="../diagrams/colors5.xml"/><Relationship Id="rId4" Type="http://schemas.openxmlformats.org/officeDocument/2006/relationships/diagramQuickStyle" Target="../diagrams/quickStyle4.xml"/><Relationship Id="rId9" Type="http://schemas.openxmlformats.org/officeDocument/2006/relationships/diagramQuickStyle" Target="../diagrams/quickStyle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1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2.xml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.xml"/><Relationship Id="rId4" Type="http://schemas.openxmlformats.org/officeDocument/2006/relationships/chart" Target="../charts/char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3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4.xml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5.xml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6.xml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8.xml"/><Relationship Id="rId2" Type="http://schemas.openxmlformats.org/officeDocument/2006/relationships/chart" Target="../charts/chart27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9.xml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g"/><Relationship Id="rId4" Type="http://schemas.openxmlformats.org/officeDocument/2006/relationships/image" Target="../media/image25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g"/><Relationship Id="rId4" Type="http://schemas.openxmlformats.org/officeDocument/2006/relationships/image" Target="../media/image29.jpe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0.xml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3.jpe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1.xml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2.xml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.xml"/><Relationship Id="rId7" Type="http://schemas.openxmlformats.org/officeDocument/2006/relationships/chart" Target="../charts/chart33.xml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chart" Target="../charts/char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4"/>
          <p:cNvSpPr>
            <a:spLocks noChangeArrowheads="1"/>
          </p:cNvSpPr>
          <p:nvPr/>
        </p:nvSpPr>
        <p:spPr bwMode="auto">
          <a:xfrm>
            <a:off x="684213" y="6526213"/>
            <a:ext cx="6911975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eaLnBrk="1" hangingPunct="1"/>
            <a:endParaRPr lang="ru-RU" altLang="ru-RU" sz="1000" b="1">
              <a:solidFill>
                <a:schemeClr val="tx2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476672"/>
            <a:ext cx="8784976" cy="5718957"/>
          </a:xfrm>
          <a:prstGeom prst="rect">
            <a:avLst/>
          </a:prstGeom>
        </p:spPr>
      </p:pic>
      <p:sp>
        <p:nvSpPr>
          <p:cNvPr id="7" name="TextBox 4"/>
          <p:cNvSpPr txBox="1">
            <a:spLocks noChangeArrowheads="1"/>
          </p:cNvSpPr>
          <p:nvPr/>
        </p:nvSpPr>
        <p:spPr bwMode="auto">
          <a:xfrm>
            <a:off x="1115219" y="764704"/>
            <a:ext cx="6913562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2800" b="1" dirty="0">
                <a:latin typeface="Times New Roman" pitchFamily="18" charset="0"/>
                <a:cs typeface="Times New Roman" pitchFamily="18" charset="0"/>
              </a:rPr>
              <a:t>ОТЧЕТ</a:t>
            </a:r>
          </a:p>
          <a:p>
            <a:pPr algn="ctr" eaLnBrk="1" hangingPunct="1"/>
            <a:r>
              <a:rPr lang="ru-RU" altLang="ru-RU" sz="2800" b="1" dirty="0">
                <a:latin typeface="Times New Roman" pitchFamily="18" charset="0"/>
                <a:cs typeface="Times New Roman" pitchFamily="18" charset="0"/>
              </a:rPr>
              <a:t>Об исполнении бюджета Слюдянского муниципального образования за 2020 год</a:t>
            </a:r>
          </a:p>
        </p:txBody>
      </p:sp>
    </p:spTree>
  </p:cSld>
  <p:clrMapOvr>
    <a:masterClrMapping/>
  </p:clrMapOvr>
  <p:transition spd="med">
    <p:dissolv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Номер слайда 4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88D75B61-A988-463D-B120-D00621FDD77C}" type="slidenum">
              <a:rPr lang="ru-RU" altLang="ru-RU"/>
              <a:pPr/>
              <a:t>10</a:t>
            </a:fld>
            <a:endParaRPr lang="ru-RU" altLang="ru-RU"/>
          </a:p>
        </p:txBody>
      </p:sp>
      <p:sp>
        <p:nvSpPr>
          <p:cNvPr id="2" name="TextBox 1"/>
          <p:cNvSpPr txBox="1"/>
          <p:nvPr/>
        </p:nvSpPr>
        <p:spPr>
          <a:xfrm>
            <a:off x="1043608" y="319410"/>
            <a:ext cx="70567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Налоги на имущество</a:t>
            </a:r>
          </a:p>
        </p:txBody>
      </p:sp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val="3929960489"/>
              </p:ext>
            </p:extLst>
          </p:nvPr>
        </p:nvGraphicFramePr>
        <p:xfrm>
          <a:off x="539552" y="1700808"/>
          <a:ext cx="7344816" cy="35173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14171681"/>
              </p:ext>
            </p:extLst>
          </p:nvPr>
        </p:nvGraphicFramePr>
        <p:xfrm>
          <a:off x="1691680" y="1002151"/>
          <a:ext cx="5401021" cy="142217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9876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377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3778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3778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2946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Факт 2019 года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Факт 2020 года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Рост (+)</a:t>
                      </a:r>
                    </a:p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Снижение (-)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2063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Налог на имущество физических лиц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4 388,0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3 714,0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-15,4%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4620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Земельный налог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9 344,0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9 182,0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-1,7%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6032"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Итого: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13 732,0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12 896,0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-6,1%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359742" y="5074285"/>
            <a:ext cx="8064896" cy="16850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150" dirty="0">
                <a:latin typeface="Times New Roman" pitchFamily="18" charset="0"/>
                <a:cs typeface="Times New Roman" pitchFamily="18" charset="0"/>
              </a:rPr>
              <a:t>В целом доходы от налогов на имущество за 2020 год исполнены на 94,5%. В сравнении с прошлым годом снижение роста налогов составило 6,1%, из них: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ru-RU" sz="1150" dirty="0">
                <a:latin typeface="Times New Roman" pitchFamily="18" charset="0"/>
                <a:cs typeface="Times New Roman" pitchFamily="18" charset="0"/>
              </a:rPr>
              <a:t>Налог на имущество физических лиц исполнен на 85,2%, снижение к уровню прошлого года составило -15,4%;</a:t>
            </a:r>
          </a:p>
          <a:p>
            <a:pPr indent="180975" algn="just"/>
            <a:r>
              <a:rPr lang="ru-RU" sz="1150" dirty="0">
                <a:latin typeface="Times New Roman" pitchFamily="18" charset="0"/>
                <a:cs typeface="Times New Roman" pitchFamily="18" charset="0"/>
              </a:rPr>
              <a:t>Осуществление налоговой инспекцией возврата физическим лицам при перерасчете в 2020 году исчисленного к уплате налога по кадастровой стоимости во исполнения Постановления Конституционного суда РФ № 10-П привело к выпадающим доходам и отрицательно повлияло на процент роста.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ru-RU" sz="1150" dirty="0">
                <a:latin typeface="Times New Roman" pitchFamily="18" charset="0"/>
                <a:cs typeface="Times New Roman" pitchFamily="18" charset="0"/>
              </a:rPr>
              <a:t>Земельный налог исполнен  98,9%, снижение к уровню прошлого года составило -1,7%.</a:t>
            </a:r>
          </a:p>
          <a:p>
            <a:pPr algn="just"/>
            <a:r>
              <a:rPr lang="ru-RU" sz="1150" dirty="0">
                <a:latin typeface="Times New Roman" pitchFamily="18" charset="0"/>
                <a:cs typeface="Times New Roman" pitchFamily="18" charset="0"/>
              </a:rPr>
              <a:t>Налоговые изменения в части порядка уплаты налога и продления авансовых платежей организациям, а также расширения перечня льготных категорий граждан отрицательно повлияли на собираемость и на процент роста.</a:t>
            </a:r>
          </a:p>
        </p:txBody>
      </p:sp>
      <p:sp>
        <p:nvSpPr>
          <p:cNvPr id="9" name="Стрелка вправо 8"/>
          <p:cNvSpPr/>
          <p:nvPr/>
        </p:nvSpPr>
        <p:spPr>
          <a:xfrm rot="965109">
            <a:off x="5053175" y="2606435"/>
            <a:ext cx="853353" cy="455954"/>
          </a:xfrm>
          <a:prstGeom prst="rightArrow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/>
          </a:p>
        </p:txBody>
      </p:sp>
      <p:sp>
        <p:nvSpPr>
          <p:cNvPr id="10" name="TextBox 1"/>
          <p:cNvSpPr txBox="1"/>
          <p:nvPr/>
        </p:nvSpPr>
        <p:spPr>
          <a:xfrm rot="927945">
            <a:off x="5032333" y="2702824"/>
            <a:ext cx="864096" cy="360040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-162</a:t>
            </a:r>
            <a:r>
              <a:rPr lang="ru-RU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т.р.</a:t>
            </a:r>
          </a:p>
        </p:txBody>
      </p:sp>
    </p:spTree>
  </p:cSld>
  <p:clrMapOvr>
    <a:masterClrMapping/>
  </p:clrMapOvr>
  <p:transition spd="med">
    <p:dissolv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B9BAF16-915C-4E0C-B9F0-DB8D2C08C201}" type="slidenum">
              <a:rPr lang="ru-RU" altLang="ru-RU" smtClean="0"/>
              <a:pPr>
                <a:defRPr/>
              </a:pPr>
              <a:t>11</a:t>
            </a:fld>
            <a:endParaRPr lang="ru-RU" altLang="ru-RU"/>
          </a:p>
        </p:txBody>
      </p:sp>
      <p:sp>
        <p:nvSpPr>
          <p:cNvPr id="6" name="TextBox 5"/>
          <p:cNvSpPr txBox="1"/>
          <p:nvPr/>
        </p:nvSpPr>
        <p:spPr>
          <a:xfrm>
            <a:off x="395536" y="188640"/>
            <a:ext cx="83529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Доходы от использования имущества, находящегося в государственной и муниципальной собственности (тыс. руб.)</a:t>
            </a:r>
          </a:p>
        </p:txBody>
      </p:sp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val="2113982026"/>
              </p:ext>
            </p:extLst>
          </p:nvPr>
        </p:nvGraphicFramePr>
        <p:xfrm>
          <a:off x="94230" y="1439960"/>
          <a:ext cx="5472608" cy="50057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5635807" y="1004927"/>
            <a:ext cx="3266090" cy="54784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сравнении с прошлым годом наблюдается:</a:t>
            </a:r>
          </a:p>
          <a:p>
            <a:pPr marL="176213" lvl="0" indent="-176213" algn="just">
              <a:buFont typeface="+mj-lt"/>
              <a:buAutoNum type="arabicPeriod"/>
              <a:tabLst>
                <a:tab pos="265113" algn="l"/>
              </a:tabLst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Рост доходов в виде арендной платы за земельные участки на 12,9% обусловлен поступлением задолженности за прошлые года от злостных неплательщиков, в результате активизации работы специалистов администрации, в том числе усилением претензионно-исковой деятельности;</a:t>
            </a:r>
          </a:p>
          <a:p>
            <a:pPr marL="176213" lvl="0" indent="-176213" algn="just">
              <a:buFont typeface="+mj-lt"/>
              <a:buAutoNum type="arabicPeriod" startAt="2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Снижение доходов от арендной паты за муниципальное имущество на 50,0% обусловлено приостановлением внесения платы за арендуемую площадь в период действия ограничительных мер, в следствие снижения и замедления экономической активности у арендаторов в сфере деятельности по предоставлению бытовых услуг и непродовольственной торговли в связи с неблагоприятной эпидемиологической обстановкой на территории.</a:t>
            </a:r>
          </a:p>
        </p:txBody>
      </p:sp>
      <p:sp>
        <p:nvSpPr>
          <p:cNvPr id="2" name="Овал 1"/>
          <p:cNvSpPr/>
          <p:nvPr/>
        </p:nvSpPr>
        <p:spPr>
          <a:xfrm>
            <a:off x="4650088" y="4419025"/>
            <a:ext cx="1008112" cy="504056"/>
          </a:xfrm>
          <a:prstGeom prst="ellipse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4719057" y="4517164"/>
            <a:ext cx="9361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-830 т. р.</a:t>
            </a:r>
          </a:p>
        </p:txBody>
      </p:sp>
      <p:sp>
        <p:nvSpPr>
          <p:cNvPr id="10" name="TextBox 1"/>
          <p:cNvSpPr txBox="1"/>
          <p:nvPr/>
        </p:nvSpPr>
        <p:spPr>
          <a:xfrm>
            <a:off x="4351334" y="2508369"/>
            <a:ext cx="936089" cy="259297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+160 т. р.</a:t>
            </a:r>
          </a:p>
        </p:txBody>
      </p:sp>
    </p:spTree>
    <p:extLst>
      <p:ext uri="{BB962C8B-B14F-4D97-AF65-F5344CB8AC3E}">
        <p14:creationId xmlns:p14="http://schemas.microsoft.com/office/powerpoint/2010/main" val="3324753966"/>
      </p:ext>
    </p:extLst>
  </p:cSld>
  <p:clrMapOvr>
    <a:masterClrMapping/>
  </p:clrMapOvr>
  <p:transition spd="med">
    <p:dissolv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B9BAF16-915C-4E0C-B9F0-DB8D2C08C201}" type="slidenum">
              <a:rPr lang="ru-RU" altLang="ru-RU" smtClean="0"/>
              <a:pPr>
                <a:defRPr/>
              </a:pPr>
              <a:t>12</a:t>
            </a:fld>
            <a:endParaRPr lang="ru-RU" altLang="ru-RU"/>
          </a:p>
        </p:txBody>
      </p:sp>
      <p:sp>
        <p:nvSpPr>
          <p:cNvPr id="6" name="TextBox 5"/>
          <p:cNvSpPr txBox="1"/>
          <p:nvPr/>
        </p:nvSpPr>
        <p:spPr>
          <a:xfrm>
            <a:off x="611560" y="188640"/>
            <a:ext cx="79928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Доходы от продажи материальных и нематериальных активов (тыс. руб.)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44758" y="900582"/>
            <a:ext cx="757118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Отсутствие в 2020 году фактического показателя по исполнению:</a:t>
            </a:r>
          </a:p>
          <a:p>
            <a:pPr marL="342900" lvl="0" indent="-342900" algn="just">
              <a:buFont typeface="+mj-lt"/>
              <a:buAutoNum type="arabicPeriod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доходам от реализации муниципального имущества обусловлено не реализацией Прогнозного плана (программы) приватизации муниципального имущества по причине не проведенных торгов в связи с отсутствием конечного результата инструментального обследования технического состояния недвижимого муниципального имущества, в части объектов культурного наследия.</a:t>
            </a:r>
          </a:p>
          <a:p>
            <a:pPr marL="342900" lvl="0" indent="-342900" algn="just">
              <a:buFont typeface="+mj-lt"/>
              <a:buAutoNum type="arabicPeriod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доходам от продажи земельных участков, находящихся в собственности обусловлено ограничениями в оборот и не предоставления в частную собственность земельных участков, расположенных в границах водоохранной зоны, в целях исполнений положений, утвержденных правительством Российской Федерации.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0DCB38E-1CC3-4A1A-9497-C799490F3DD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0796" y="4316901"/>
            <a:ext cx="3302404" cy="247680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92275198"/>
      </p:ext>
    </p:extLst>
  </p:cSld>
  <p:clrMapOvr>
    <a:masterClrMapping/>
  </p:clrMapOvr>
  <p:transition spd="med">
    <p:dissolv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B9BAF16-915C-4E0C-B9F0-DB8D2C08C201}" type="slidenum">
              <a:rPr lang="ru-RU" altLang="ru-RU" smtClean="0"/>
              <a:pPr>
                <a:defRPr/>
              </a:pPr>
              <a:t>13</a:t>
            </a:fld>
            <a:endParaRPr lang="ru-RU" altLang="ru-RU"/>
          </a:p>
        </p:txBody>
      </p:sp>
      <p:sp>
        <p:nvSpPr>
          <p:cNvPr id="6" name="TextBox 5"/>
          <p:cNvSpPr txBox="1"/>
          <p:nvPr/>
        </p:nvSpPr>
        <p:spPr>
          <a:xfrm>
            <a:off x="611560" y="188640"/>
            <a:ext cx="79928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Прочие доходы от компенсации затрат в 2020 году (тыс. руб.)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44623" y="876942"/>
            <a:ext cx="757118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Поступления составили в сумме 3 242 тыс. руб. Исполнение данного показателя составляет 100%.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 данному виду доходов относится:</a:t>
            </a:r>
          </a:p>
          <a:p>
            <a:pPr marL="342900" lvl="0" indent="-342900" algn="just">
              <a:buFont typeface="+mj-lt"/>
              <a:buAutoNum type="arabicPeriod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Поступления от ФСС РФ возмещения расходов по выплате работникам пособий по временной нетрудоспособности и в связи с материнством за 2019 год в сумме 68,6 тыс. руб.</a:t>
            </a:r>
          </a:p>
          <a:p>
            <a:pPr marL="342900" lvl="0" indent="-342900" algn="just">
              <a:buFont typeface="+mj-lt"/>
              <a:buAutoNum type="arabicPeriod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Поступления от ресурсоснабжающей организацией ООО «УКС», как возврат в местный бюджет денежных средств на пополнение аварийно-технического запаса СМО, согласно договорных отношений и графика в сумме 3 173,4тыс. руб.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33C73F5-8D6A-40AB-A44E-1296D25DB24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4705" y="3462265"/>
            <a:ext cx="4771020" cy="318131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32382583"/>
      </p:ext>
    </p:extLst>
  </p:cSld>
  <p:clrMapOvr>
    <a:masterClrMapping/>
  </p:clrMapOvr>
  <p:transition spd="med">
    <p:dissolv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Штрафы, санкции, возмещение ущерба </a:t>
            </a:r>
            <a:br>
              <a:rPr lang="ru-RU" sz="24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в 2019 – 2020 годах (тыс. руб.)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B9BAF16-915C-4E0C-B9F0-DB8D2C08C201}" type="slidenum">
              <a:rPr lang="ru-RU" altLang="ru-RU" smtClean="0"/>
              <a:pPr>
                <a:defRPr/>
              </a:pPr>
              <a:t>14</a:t>
            </a:fld>
            <a:endParaRPr lang="ru-RU" altLang="ru-RU"/>
          </a:p>
        </p:txBody>
      </p:sp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2295347817"/>
              </p:ext>
            </p:extLst>
          </p:nvPr>
        </p:nvGraphicFramePr>
        <p:xfrm>
          <a:off x="-35560" y="1254763"/>
          <a:ext cx="9977120" cy="56032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886744626"/>
      </p:ext>
    </p:extLst>
  </p:cSld>
  <p:clrMapOvr>
    <a:masterClrMapping/>
  </p:clrMapOvr>
  <p:transition spd="med">
    <p:dissolv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/>
          <a:lstStyle/>
          <a:p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Динамика безвозмездных поступлений в 2019 – 2020 годах (тыс. руб.)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B9BAF16-915C-4E0C-B9F0-DB8D2C08C201}" type="slidenum">
              <a:rPr lang="ru-RU" altLang="ru-RU" smtClean="0"/>
              <a:pPr>
                <a:defRPr/>
              </a:pPr>
              <a:t>15</a:t>
            </a:fld>
            <a:endParaRPr lang="ru-RU" altLang="ru-RU"/>
          </a:p>
        </p:txBody>
      </p:sp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1093363077"/>
              </p:ext>
            </p:extLst>
          </p:nvPr>
        </p:nvGraphicFramePr>
        <p:xfrm>
          <a:off x="683568" y="872716"/>
          <a:ext cx="7376029" cy="44328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457200" y="5381345"/>
            <a:ext cx="793122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Снижение безвозмездных поступлений из бюджетов других уровней обусловленное влиянием пандемии сказалось на общую наполняемость местного бюджета. Снижение объема дотации на выравнивание не позволило сбалансировать бюджет и реализовать обязательства по значимости исходя из потребности.</a:t>
            </a:r>
          </a:p>
        </p:txBody>
      </p:sp>
      <p:sp>
        <p:nvSpPr>
          <p:cNvPr id="7" name="Овал 6">
            <a:extLst>
              <a:ext uri="{FF2B5EF4-FFF2-40B4-BE49-F238E27FC236}">
                <a16:creationId xmlns:a16="http://schemas.microsoft.com/office/drawing/2014/main" id="{ECD4BDC8-DAB9-4F52-BDA3-8D5644F2FEB9}"/>
              </a:ext>
            </a:extLst>
          </p:cNvPr>
          <p:cNvSpPr/>
          <p:nvPr/>
        </p:nvSpPr>
        <p:spPr>
          <a:xfrm>
            <a:off x="7195659" y="2651919"/>
            <a:ext cx="1440170" cy="777081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-28 518 т. р.</a:t>
            </a:r>
          </a:p>
          <a:p>
            <a:pPr algn="ctr"/>
            <a:r>
              <a:rPr lang="ru-RU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или</a:t>
            </a:r>
          </a:p>
          <a:p>
            <a:pPr algn="ctr"/>
            <a:r>
              <a:rPr lang="ru-RU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-39,1%</a:t>
            </a:r>
          </a:p>
        </p:txBody>
      </p:sp>
    </p:spTree>
    <p:extLst>
      <p:ext uri="{BB962C8B-B14F-4D97-AF65-F5344CB8AC3E}">
        <p14:creationId xmlns:p14="http://schemas.microsoft.com/office/powerpoint/2010/main" val="586863359"/>
      </p:ext>
    </p:extLst>
  </p:cSld>
  <p:clrMapOvr>
    <a:masterClrMapping/>
  </p:clrMapOvr>
  <p:transition spd="med">
    <p:dissolv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/>
          <a:lstStyle/>
          <a:p>
            <a:r>
              <a:rPr lang="ru-RU" alt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Безвозмездные поступления</a:t>
            </a:r>
          </a:p>
        </p:txBody>
      </p:sp>
      <p:graphicFrame>
        <p:nvGraphicFramePr>
          <p:cNvPr id="2" name="Диаграмма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28039278"/>
              </p:ext>
            </p:extLst>
          </p:nvPr>
        </p:nvGraphicFramePr>
        <p:xfrm>
          <a:off x="-4175" y="764704"/>
          <a:ext cx="4608513" cy="48021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8436" name="Прямоугольник 7"/>
          <p:cNvSpPr>
            <a:spLocks noChangeArrowheads="1"/>
          </p:cNvSpPr>
          <p:nvPr/>
        </p:nvSpPr>
        <p:spPr bwMode="auto">
          <a:xfrm>
            <a:off x="434625" y="931847"/>
            <a:ext cx="8569325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отчетном году в бюджет Слюдянского муниципального образования поступило 76 480 тыс. руб. межбюджетных трансфертов, или 88,8% от планового показателя</a:t>
            </a:r>
            <a:r>
              <a:rPr lang="en-US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alt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33853" y="5324615"/>
            <a:ext cx="799288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Финансирование субсидии из областного бюджета не в полном объеме на реализацию отдельных муниципальных программ, в том числе по причине экономии денежных средств в результате проведения конкурсных процедур при заключении контрактов незначительно повлияло на процент исполнения.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B9BAF16-915C-4E0C-B9F0-DB8D2C08C201}" type="slidenum">
              <a:rPr lang="ru-RU" altLang="ru-RU" smtClean="0"/>
              <a:pPr>
                <a:defRPr/>
              </a:pPr>
              <a:t>16</a:t>
            </a:fld>
            <a:endParaRPr lang="ru-RU" altLang="ru-RU" dirty="0"/>
          </a:p>
        </p:txBody>
      </p:sp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id="{8417636E-3FB6-44A8-9631-2D9329C25DF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1632894"/>
              </p:ext>
            </p:extLst>
          </p:nvPr>
        </p:nvGraphicFramePr>
        <p:xfrm>
          <a:off x="3851920" y="2325554"/>
          <a:ext cx="4834881" cy="239958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016224">
                  <a:extLst>
                    <a:ext uri="{9D8B030D-6E8A-4147-A177-3AD203B41FA5}">
                      <a16:colId xmlns:a16="http://schemas.microsoft.com/office/drawing/2014/main" val="134576668"/>
                    </a:ext>
                  </a:extLst>
                </a:gridCol>
                <a:gridCol w="921103">
                  <a:extLst>
                    <a:ext uri="{9D8B030D-6E8A-4147-A177-3AD203B41FA5}">
                      <a16:colId xmlns:a16="http://schemas.microsoft.com/office/drawing/2014/main" val="2125662911"/>
                    </a:ext>
                  </a:extLst>
                </a:gridCol>
                <a:gridCol w="948777">
                  <a:extLst>
                    <a:ext uri="{9D8B030D-6E8A-4147-A177-3AD203B41FA5}">
                      <a16:colId xmlns:a16="http://schemas.microsoft.com/office/drawing/2014/main" val="918602785"/>
                    </a:ext>
                  </a:extLst>
                </a:gridCol>
                <a:gridCol w="948777">
                  <a:extLst>
                    <a:ext uri="{9D8B030D-6E8A-4147-A177-3AD203B41FA5}">
                      <a16:colId xmlns:a16="http://schemas.microsoft.com/office/drawing/2014/main" val="3089790439"/>
                    </a:ext>
                  </a:extLst>
                </a:gridCol>
              </a:tblGrid>
              <a:tr h="240425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 год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85882236"/>
                  </a:ext>
                </a:extLst>
              </a:tr>
              <a:tr h="48927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исполнения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2596393"/>
                  </a:ext>
                </a:extLst>
              </a:tr>
              <a:tr h="48927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Безвозмездные поступления</a:t>
                      </a:r>
                      <a:endParaRPr lang="ru-RU" sz="1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86 141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78 480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88,8%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4873090"/>
                  </a:ext>
                </a:extLst>
              </a:tr>
              <a:tr h="23612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Дотации</a:t>
                      </a:r>
                      <a:endParaRPr lang="ru-RU" sz="1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31 240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31 240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52922761"/>
                  </a:ext>
                </a:extLst>
              </a:tr>
              <a:tr h="23612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Субсидии</a:t>
                      </a:r>
                      <a:endParaRPr lang="ru-RU" sz="1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53 974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44 313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82,1%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84284407"/>
                  </a:ext>
                </a:extLst>
              </a:tr>
              <a:tr h="23612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Субвенции</a:t>
                      </a:r>
                      <a:endParaRPr lang="ru-RU" sz="1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126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126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4792988"/>
                  </a:ext>
                </a:extLst>
              </a:tr>
              <a:tr h="23612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Прочие МБТ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802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802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8781376"/>
                  </a:ext>
                </a:extLst>
              </a:tr>
              <a:tr h="23612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Возврат остатков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99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48209157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slow">
    <p:pull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Заголовок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8507288" cy="720080"/>
          </a:xfrm>
        </p:spPr>
        <p:txBody>
          <a:bodyPr/>
          <a:lstStyle/>
          <a:p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Состав расходов бюджета Слюдянского муниципального образования</a:t>
            </a:r>
            <a:b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2020г.</a:t>
            </a:r>
          </a:p>
        </p:txBody>
      </p:sp>
      <p:sp>
        <p:nvSpPr>
          <p:cNvPr id="20483" name="Номер слайда 2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B6A8D723-BEC5-429F-962A-A72DEFB23A5A}" type="slidenum">
              <a:rPr lang="ru-RU" altLang="ru-RU"/>
              <a:pPr/>
              <a:t>17</a:t>
            </a:fld>
            <a:endParaRPr lang="ru-RU" altLang="ru-RU"/>
          </a:p>
        </p:txBody>
      </p:sp>
      <p:graphicFrame>
        <p:nvGraphicFramePr>
          <p:cNvPr id="6" name="Объект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45386348"/>
              </p:ext>
            </p:extLst>
          </p:nvPr>
        </p:nvGraphicFramePr>
        <p:xfrm>
          <a:off x="2464011" y="4005064"/>
          <a:ext cx="2592288" cy="208031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26854121"/>
              </p:ext>
            </p:extLst>
          </p:nvPr>
        </p:nvGraphicFramePr>
        <p:xfrm>
          <a:off x="1259632" y="908720"/>
          <a:ext cx="6679047" cy="2088233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2528226">
                  <a:extLst>
                    <a:ext uri="{9D8B030D-6E8A-4147-A177-3AD203B41FA5}">
                      <a16:colId xmlns:a16="http://schemas.microsoft.com/office/drawing/2014/main" val="1586035766"/>
                    </a:ext>
                  </a:extLst>
                </a:gridCol>
                <a:gridCol w="1031416">
                  <a:extLst>
                    <a:ext uri="{9D8B030D-6E8A-4147-A177-3AD203B41FA5}">
                      <a16:colId xmlns:a16="http://schemas.microsoft.com/office/drawing/2014/main" val="3812138577"/>
                    </a:ext>
                  </a:extLst>
                </a:gridCol>
                <a:gridCol w="1031416">
                  <a:extLst>
                    <a:ext uri="{9D8B030D-6E8A-4147-A177-3AD203B41FA5}">
                      <a16:colId xmlns:a16="http://schemas.microsoft.com/office/drawing/2014/main" val="4164448809"/>
                    </a:ext>
                  </a:extLst>
                </a:gridCol>
                <a:gridCol w="1056573">
                  <a:extLst>
                    <a:ext uri="{9D8B030D-6E8A-4147-A177-3AD203B41FA5}">
                      <a16:colId xmlns:a16="http://schemas.microsoft.com/office/drawing/2014/main" val="3828679931"/>
                    </a:ext>
                  </a:extLst>
                </a:gridCol>
                <a:gridCol w="1031416">
                  <a:extLst>
                    <a:ext uri="{9D8B030D-6E8A-4147-A177-3AD203B41FA5}">
                      <a16:colId xmlns:a16="http://schemas.microsoft.com/office/drawing/2014/main" val="1742190572"/>
                    </a:ext>
                  </a:extLst>
                </a:gridCol>
              </a:tblGrid>
              <a:tr h="71408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Расходы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 2020г., </a:t>
                      </a:r>
                    </a:p>
                    <a:p>
                      <a:pPr algn="ctr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т.р.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Фактическое исполнение 2020г., </a:t>
                      </a:r>
                    </a:p>
                    <a:p>
                      <a:pPr algn="ctr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т.р.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 исполнения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 от общего объёма расходов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6378227"/>
                  </a:ext>
                </a:extLst>
              </a:tr>
              <a:tr h="682076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Программные мероприятия   </a:t>
                      </a:r>
                    </a:p>
                    <a:p>
                      <a:pPr algn="l" rtl="0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(11муниципальных программ)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160 104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139 107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86,9%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97%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84501202"/>
                  </a:ext>
                </a:extLst>
              </a:tr>
              <a:tr h="458051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Непрограммные мероприятия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4 509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4 509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3%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2664403"/>
                  </a:ext>
                </a:extLst>
              </a:tr>
              <a:tr h="234026"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400" b="1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ИТОГО:</a:t>
                      </a:r>
                      <a:endParaRPr lang="ru-RU" sz="1400" b="1" i="0" u="none" strike="noStrike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857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164 613</a:t>
                      </a:r>
                      <a:endParaRPr lang="ru-RU" sz="1400" b="1" i="0" u="none" strike="noStrike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143 616</a:t>
                      </a:r>
                      <a:endParaRPr lang="ru-RU" sz="1400" b="1" i="0" u="none" strike="noStrike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87,2%</a:t>
                      </a:r>
                      <a:endParaRPr lang="ru-RU" sz="1400" b="1" i="0" u="none" strike="noStrike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lang="ru-RU" sz="1400" b="1" i="0" u="none" strike="noStrike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14086498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5090739" y="4046409"/>
            <a:ext cx="3682752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В целом расходная часть бюджета за отчетный период исполнена на 87,2%, в том числе на реализацию муниципальных программ направлено средств в объеме 139 107 т.р., что составило 97% от общего объема произведенных расходов. </a:t>
            </a:r>
          </a:p>
        </p:txBody>
      </p:sp>
      <p:graphicFrame>
        <p:nvGraphicFramePr>
          <p:cNvPr id="9" name="Объект 7">
            <a:extLst>
              <a:ext uri="{FF2B5EF4-FFF2-40B4-BE49-F238E27FC236}">
                <a16:creationId xmlns:a16="http://schemas.microsoft.com/office/drawing/2014/main" id="{44ABCABA-6B64-4D89-8C92-CC7C2763803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45201626"/>
              </p:ext>
            </p:extLst>
          </p:nvPr>
        </p:nvGraphicFramePr>
        <p:xfrm>
          <a:off x="-36512" y="4005064"/>
          <a:ext cx="2592288" cy="208031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ransition spd="med">
    <p:dissolv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6"/>
          <p:cNvSpPr>
            <a:spLocks noGrp="1" noChangeArrowheads="1"/>
          </p:cNvSpPr>
          <p:nvPr>
            <p:ph type="title"/>
          </p:nvPr>
        </p:nvSpPr>
        <p:spPr>
          <a:xfrm>
            <a:off x="457200" y="346145"/>
            <a:ext cx="8075613" cy="707886"/>
          </a:xfrm>
          <a:noFill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ru-RU" alt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расходов бюджета Слюдянского муниципального образования</a:t>
            </a:r>
          </a:p>
        </p:txBody>
      </p:sp>
      <p:sp>
        <p:nvSpPr>
          <p:cNvPr id="19459" name="Номер слайда 2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298E800B-560D-4FD1-BEE9-55BF6BC31B1A}" type="slidenum">
              <a:rPr lang="ru-RU" altLang="ru-RU"/>
              <a:pPr/>
              <a:t>18</a:t>
            </a:fld>
            <a:endParaRPr lang="ru-RU" altLang="ru-RU"/>
          </a:p>
        </p:txBody>
      </p:sp>
      <p:graphicFrame>
        <p:nvGraphicFramePr>
          <p:cNvPr id="6" name="Диаграмма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33642490"/>
              </p:ext>
            </p:extLst>
          </p:nvPr>
        </p:nvGraphicFramePr>
        <p:xfrm>
          <a:off x="4339208" y="819662"/>
          <a:ext cx="4427984" cy="54213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8" name="Диаграмма 6">
            <a:extLst>
              <a:ext uri="{FF2B5EF4-FFF2-40B4-BE49-F238E27FC236}">
                <a16:creationId xmlns:a16="http://schemas.microsoft.com/office/drawing/2014/main" id="{6E81A549-7432-46C4-8FCB-A90A72ACEEB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76130145"/>
              </p:ext>
            </p:extLst>
          </p:nvPr>
        </p:nvGraphicFramePr>
        <p:xfrm>
          <a:off x="-43906" y="766834"/>
          <a:ext cx="4427984" cy="60911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ransition spd="med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Заголовок 2"/>
          <p:cNvSpPr>
            <a:spLocks noGrp="1"/>
          </p:cNvSpPr>
          <p:nvPr>
            <p:ph type="title" idx="4294967295"/>
          </p:nvPr>
        </p:nvSpPr>
        <p:spPr>
          <a:xfrm>
            <a:off x="457200" y="273050"/>
            <a:ext cx="8075613" cy="852488"/>
          </a:xfrm>
        </p:spPr>
        <p:txBody>
          <a:bodyPr/>
          <a:lstStyle/>
          <a:p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Доля программных и непрограммных мероприятий в бюджете Слюдянского муниципального образования в 2020 году. (тыс. руб.)</a:t>
            </a:r>
          </a:p>
        </p:txBody>
      </p:sp>
      <p:graphicFrame>
        <p:nvGraphicFramePr>
          <p:cNvPr id="2" name="Диаграмма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90280561"/>
              </p:ext>
            </p:extLst>
          </p:nvPr>
        </p:nvGraphicFramePr>
        <p:xfrm>
          <a:off x="457200" y="1030676"/>
          <a:ext cx="8496300" cy="56907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3556" name="Номер слайда 1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59342DBD-9117-4F00-B582-25EF717F469F}" type="slidenum">
              <a:rPr lang="ru-RU" altLang="ru-RU"/>
              <a:pPr/>
              <a:t>19</a:t>
            </a:fld>
            <a:endParaRPr lang="ru-RU" altLang="ru-RU"/>
          </a:p>
        </p:txBody>
      </p:sp>
    </p:spTree>
  </p:cSld>
  <p:clrMapOvr>
    <a:masterClrMapping/>
  </p:clrMapOvr>
  <p:transition spd="slow">
    <p:circl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4000">
              <a:schemeClr val="bg1"/>
            </a:gs>
            <a:gs pos="100000">
              <a:srgbClr val="97D0D4"/>
            </a:gs>
          </a:gsLst>
          <a:lin ang="17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8856984" cy="6083300"/>
          </a:xfrm>
        </p:spPr>
        <p:txBody>
          <a:bodyPr/>
          <a:lstStyle/>
          <a:p>
            <a:r>
              <a:rPr lang="ru-RU" altLang="ru-RU" sz="45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Бюджет Слюдянского муниципального образования на 2020 год                                        утвержден решением Думы Слюдянского муниципального образования от 23 декабря 2019 года № 97 </a:t>
            </a:r>
            <a:r>
              <a:rPr lang="en-US" altLang="ru-RU" sz="45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IV-</a:t>
            </a:r>
            <a:r>
              <a:rPr lang="ru-RU" altLang="ru-RU" sz="45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ГД «О бюджете СМО на 2020 год и на плановый период 2021 – 2022 годов»</a:t>
            </a:r>
            <a:r>
              <a:rPr lang="ru-RU" altLang="ru-RU" dirty="0">
                <a:solidFill>
                  <a:srgbClr val="002060"/>
                </a:solidFill>
              </a:rPr>
              <a:t>  </a:t>
            </a:r>
          </a:p>
        </p:txBody>
      </p:sp>
      <p:sp>
        <p:nvSpPr>
          <p:cNvPr id="3075" name="Номер слайда 2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73160E2B-8468-4311-AAAC-169141E62A79}" type="slidenum">
              <a:rPr lang="ru-RU" altLang="ru-RU"/>
              <a:pPr/>
              <a:t>2</a:t>
            </a:fld>
            <a:endParaRPr lang="ru-RU" altLang="ru-RU"/>
          </a:p>
        </p:txBody>
      </p:sp>
    </p:spTree>
  </p:cSld>
  <p:clrMapOvr>
    <a:masterClrMapping/>
  </p:clrMapOvr>
  <p:transition spd="slow">
    <p:blinds dir="vert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FED34F7-AAA2-4A5C-BAD2-0DB646F4A4E7}" type="slidenum">
              <a:rPr lang="ru-RU" altLang="ru-RU" smtClean="0"/>
              <a:pPr>
                <a:defRPr/>
              </a:pPr>
              <a:t>20</a:t>
            </a:fld>
            <a:endParaRPr lang="ru-RU" altLang="ru-RU"/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3338160512"/>
              </p:ext>
            </p:extLst>
          </p:nvPr>
        </p:nvGraphicFramePr>
        <p:xfrm>
          <a:off x="251520" y="188639"/>
          <a:ext cx="8640960" cy="65328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894019096"/>
      </p:ext>
    </p:extLst>
  </p:cSld>
  <p:clrMapOvr>
    <a:masterClrMapping/>
  </p:clrMapOvr>
  <p:transition spd="med">
    <p:dissolv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Текст 1"/>
          <p:cNvSpPr>
            <a:spLocks noGrp="1"/>
          </p:cNvSpPr>
          <p:nvPr>
            <p:ph type="body" idx="4294967295"/>
          </p:nvPr>
        </p:nvSpPr>
        <p:spPr>
          <a:xfrm>
            <a:off x="733182" y="1007179"/>
            <a:ext cx="7704138" cy="770971"/>
          </a:xfrm>
        </p:spPr>
        <p:txBody>
          <a:bodyPr/>
          <a:lstStyle/>
          <a:p>
            <a:pPr marL="0" indent="0" algn="just">
              <a:buFontTx/>
              <a:buNone/>
            </a:pPr>
            <a:r>
              <a:rPr lang="ru-RU" altLang="ru-RU" sz="1400" b="1" dirty="0">
                <a:latin typeface="Times New Roman" pitchFamily="18" charset="0"/>
                <a:cs typeface="Times New Roman" pitchFamily="18" charset="0"/>
              </a:rPr>
              <a:t>Цель программы: </a:t>
            </a:r>
          </a:p>
          <a:p>
            <a:pPr marL="0" indent="0" algn="just">
              <a:buFontTx/>
              <a:buNone/>
            </a:pPr>
            <a:r>
              <a:rPr lang="ru-RU" altLang="ru-RU" sz="1400" dirty="0">
                <a:latin typeface="Times New Roman" pitchFamily="18" charset="0"/>
                <a:cs typeface="Times New Roman" pitchFamily="18" charset="0"/>
              </a:rPr>
              <a:t>Повышение качества предоставляемых жилищно-коммунальных услуг, модернизация и развитие жилищно-коммунального хозяйства.</a:t>
            </a:r>
          </a:p>
        </p:txBody>
      </p:sp>
      <p:sp>
        <p:nvSpPr>
          <p:cNvPr id="27651" name="Заголовок 1"/>
          <p:cNvSpPr>
            <a:spLocks noGrp="1"/>
          </p:cNvSpPr>
          <p:nvPr>
            <p:ph type="title" idx="4294967295"/>
          </p:nvPr>
        </p:nvSpPr>
        <p:spPr>
          <a:xfrm>
            <a:off x="457200" y="116632"/>
            <a:ext cx="8229600" cy="923702"/>
          </a:xfrm>
        </p:spPr>
        <p:txBody>
          <a:bodyPr/>
          <a:lstStyle/>
          <a:p>
            <a:r>
              <a:rPr lang="ru-RU" altLang="ru-RU" sz="18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Источники финансирования расходов по программе «Развитие жилищно-коммунального хозяйства Слюдянского муниципального образования на 2019 – 2024 годы»</a:t>
            </a:r>
            <a:endParaRPr lang="ru-RU" alt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652" name="Номер слайда 2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827A812A-BA28-4636-8F97-81E0806A0A71}" type="slidenum">
              <a:rPr lang="ru-RU" altLang="ru-RU"/>
              <a:pPr/>
              <a:t>21</a:t>
            </a:fld>
            <a:endParaRPr lang="ru-RU" altLang="ru-RU"/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73005519"/>
              </p:ext>
            </p:extLst>
          </p:nvPr>
        </p:nvGraphicFramePr>
        <p:xfrm>
          <a:off x="1259632" y="1822801"/>
          <a:ext cx="6192689" cy="1703217"/>
        </p:xfrm>
        <a:graphic>
          <a:graphicData uri="http://schemas.openxmlformats.org/drawingml/2006/table">
            <a:tbl>
              <a:tblPr/>
              <a:tblGrid>
                <a:gridCol w="24482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521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9767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9461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6515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68580" marR="68580" marT="0" marB="0" anchor="b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План 2020г.,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т.р.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Фактическое исполнение 2020г.,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т.р.</a:t>
                      </a:r>
                    </a:p>
                  </a:txBody>
                  <a:tcPr marL="68580" marR="68580" marT="0" marB="0" anchor="ctr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Процент исполнения</a:t>
                      </a:r>
                    </a:p>
                  </a:txBody>
                  <a:tcPr marL="68580" marR="68580" marT="0" marB="0" anchor="ctr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9183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Итого:</a:t>
                      </a:r>
                    </a:p>
                  </a:txBody>
                  <a:tcPr marL="68580" marR="68580" marT="0" marB="0" anchor="ctr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17 147</a:t>
                      </a:r>
                    </a:p>
                  </a:txBody>
                  <a:tcPr marL="68580" marR="68580" marT="0" marB="0" anchor="ctr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16 770</a:t>
                      </a:r>
                    </a:p>
                  </a:txBody>
                  <a:tcPr marL="68580" marR="68580" marT="0" marB="0" anchor="ctr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97,8%</a:t>
                      </a:r>
                    </a:p>
                  </a:txBody>
                  <a:tcPr marL="68580" marR="68580" marT="0" marB="0" anchor="ctr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909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Областной бюджет</a:t>
                      </a:r>
                    </a:p>
                  </a:txBody>
                  <a:tcPr marL="68580" marR="68580" marT="0" marB="0" anchor="ctr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12 998</a:t>
                      </a:r>
                    </a:p>
                  </a:txBody>
                  <a:tcPr marL="68580" marR="68580" marT="0" marB="0" anchor="ctr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12 913</a:t>
                      </a:r>
                    </a:p>
                  </a:txBody>
                  <a:tcPr marL="68580" marR="68580" marT="0" marB="0" anchor="ctr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99%</a:t>
                      </a:r>
                    </a:p>
                  </a:txBody>
                  <a:tcPr marL="68580" marR="68580" marT="0" marB="0" anchor="ctr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909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Бюджет СМО</a:t>
                      </a:r>
                    </a:p>
                  </a:txBody>
                  <a:tcPr marL="68580" marR="68580" marT="0" marB="0" anchor="ctr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4 149</a:t>
                      </a:r>
                    </a:p>
                  </a:txBody>
                  <a:tcPr marL="68580" marR="68580" marT="0" marB="0" anchor="ctr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3 857</a:t>
                      </a:r>
                    </a:p>
                  </a:txBody>
                  <a:tcPr marL="68580" marR="68580" marT="0" marB="0" anchor="ctr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93%</a:t>
                      </a:r>
                    </a:p>
                  </a:txBody>
                  <a:tcPr marL="68580" marR="68580" marT="0" marB="0" anchor="ctr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65244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Из них софинансирование (модернизация объектов теплоснабжения)</a:t>
                      </a:r>
                    </a:p>
                  </a:txBody>
                  <a:tcPr marL="68580" marR="68580" marT="0" marB="0" anchor="ctr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1 112</a:t>
                      </a:r>
                    </a:p>
                  </a:txBody>
                  <a:tcPr marL="68580" marR="68580" marT="0" marB="0" anchor="ctr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1 112</a:t>
                      </a:r>
                    </a:p>
                  </a:txBody>
                  <a:tcPr marL="68580" marR="68580" marT="0" marB="0" anchor="ctr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100%</a:t>
                      </a:r>
                    </a:p>
                  </a:txBody>
                  <a:tcPr marL="68580" marR="68580" marT="0" marB="0" anchor="ctr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17" name="Диаграмма 16"/>
          <p:cNvGraphicFramePr/>
          <p:nvPr>
            <p:extLst>
              <p:ext uri="{D42A27DB-BD31-4B8C-83A1-F6EECF244321}">
                <p14:modId xmlns:p14="http://schemas.microsoft.com/office/powerpoint/2010/main" val="3052707263"/>
              </p:ext>
            </p:extLst>
          </p:nvPr>
        </p:nvGraphicFramePr>
        <p:xfrm>
          <a:off x="1463279" y="3732527"/>
          <a:ext cx="4968552" cy="28083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9" name="TextBox 18"/>
          <p:cNvSpPr txBox="1"/>
          <p:nvPr/>
        </p:nvSpPr>
        <p:spPr>
          <a:xfrm>
            <a:off x="3275856" y="3977499"/>
            <a:ext cx="10081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58 755т.р.</a:t>
            </a:r>
          </a:p>
        </p:txBody>
      </p:sp>
      <p:sp>
        <p:nvSpPr>
          <p:cNvPr id="24" name="Овал 23"/>
          <p:cNvSpPr/>
          <p:nvPr/>
        </p:nvSpPr>
        <p:spPr>
          <a:xfrm>
            <a:off x="6431831" y="4210181"/>
            <a:ext cx="1325719" cy="588678"/>
          </a:xfrm>
          <a:prstGeom prst="ellips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том числе софинансирование </a:t>
            </a:r>
            <a:r>
              <a:rPr lang="ru-RU" sz="9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5 426 т.р.</a:t>
            </a:r>
          </a:p>
          <a:p>
            <a:endParaRPr lang="ru-RU" dirty="0">
              <a:solidFill>
                <a:schemeClr val="tx1"/>
              </a:solidFill>
            </a:endParaRPr>
          </a:p>
        </p:txBody>
      </p:sp>
      <p:cxnSp>
        <p:nvCxnSpPr>
          <p:cNvPr id="22" name="Прямая соединительная линия 21"/>
          <p:cNvCxnSpPr>
            <a:endCxn id="24" idx="2"/>
          </p:cNvCxnSpPr>
          <p:nvPr/>
        </p:nvCxnSpPr>
        <p:spPr>
          <a:xfrm>
            <a:off x="6189092" y="4504520"/>
            <a:ext cx="242739" cy="0"/>
          </a:xfrm>
          <a:prstGeom prst="line">
            <a:avLst/>
          </a:prstGeom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Овал 11">
            <a:extLst>
              <a:ext uri="{FF2B5EF4-FFF2-40B4-BE49-F238E27FC236}">
                <a16:creationId xmlns:a16="http://schemas.microsoft.com/office/drawing/2014/main" id="{384DDEFD-5292-4F38-9869-6EDEC9727655}"/>
              </a:ext>
            </a:extLst>
          </p:cNvPr>
          <p:cNvSpPr/>
          <p:nvPr/>
        </p:nvSpPr>
        <p:spPr>
          <a:xfrm>
            <a:off x="6431831" y="5123539"/>
            <a:ext cx="1325719" cy="588678"/>
          </a:xfrm>
          <a:prstGeom prst="ellips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том числе софинансирование </a:t>
            </a:r>
            <a:r>
              <a:rPr lang="ru-RU" sz="9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1 112 т.р.</a:t>
            </a:r>
          </a:p>
          <a:p>
            <a:endParaRPr lang="ru-RU" dirty="0">
              <a:solidFill>
                <a:schemeClr val="tx1"/>
              </a:solidFill>
            </a:endParaRPr>
          </a:p>
        </p:txBody>
      </p:sp>
      <p:cxnSp>
        <p:nvCxnSpPr>
          <p:cNvPr id="13" name="Прямая соединительная линия 12">
            <a:extLst>
              <a:ext uri="{FF2B5EF4-FFF2-40B4-BE49-F238E27FC236}">
                <a16:creationId xmlns:a16="http://schemas.microsoft.com/office/drawing/2014/main" id="{B1F3F279-D85B-4AC0-B5BC-3694898396D1}"/>
              </a:ext>
            </a:extLst>
          </p:cNvPr>
          <p:cNvCxnSpPr/>
          <p:nvPr/>
        </p:nvCxnSpPr>
        <p:spPr>
          <a:xfrm>
            <a:off x="6189092" y="5417738"/>
            <a:ext cx="242739" cy="0"/>
          </a:xfrm>
          <a:prstGeom prst="line">
            <a:avLst/>
          </a:prstGeom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blinds dir="vert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Заголовок 1"/>
          <p:cNvSpPr>
            <a:spLocks noGrp="1"/>
          </p:cNvSpPr>
          <p:nvPr>
            <p:ph type="title" idx="4294967295"/>
          </p:nvPr>
        </p:nvSpPr>
        <p:spPr>
          <a:xfrm>
            <a:off x="459469" y="22105"/>
            <a:ext cx="8229600" cy="563563"/>
          </a:xfrm>
        </p:spPr>
        <p:txBody>
          <a:bodyPr/>
          <a:lstStyle/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Выполненные мероприятия</a:t>
            </a:r>
            <a:endParaRPr lang="ru-RU" alt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675" name="Номер слайда 3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9CB263DD-6EA8-44E0-8682-F0D049C98373}" type="slidenum">
              <a:rPr lang="ru-RU" altLang="ru-RU"/>
              <a:pPr/>
              <a:t>22</a:t>
            </a:fld>
            <a:endParaRPr lang="ru-RU" alt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459469" y="759246"/>
            <a:ext cx="277922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Замена песколовок на очистных сооружениях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3985650" y="728468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Замена трубокомпрессора на очистных сооружениях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7F5D549-2555-4939-B185-AB326D210B5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500" t="8000" r="19288" b="8000"/>
          <a:stretch/>
        </p:blipFill>
        <p:spPr bwMode="auto">
          <a:xfrm>
            <a:off x="4541118" y="2198156"/>
            <a:ext cx="3975364" cy="3231142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6A4636A-3020-4093-91F0-3164282730A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713" t="9400" r="19288" b="8001"/>
          <a:stretch/>
        </p:blipFill>
        <p:spPr bwMode="auto">
          <a:xfrm>
            <a:off x="323528" y="1579155"/>
            <a:ext cx="3263760" cy="2407023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2453169D-E0F0-4FB5-9530-29F07C4A6F7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713" t="9400" r="17713" b="8001"/>
          <a:stretch/>
        </p:blipFill>
        <p:spPr bwMode="auto">
          <a:xfrm>
            <a:off x="287524" y="4161666"/>
            <a:ext cx="3335767" cy="2400125"/>
          </a:xfrm>
          <a:prstGeom prst="rect">
            <a:avLst/>
          </a:prstGeom>
        </p:spPr>
      </p:pic>
    </p:spTree>
  </p:cSld>
  <p:clrMapOvr>
    <a:masterClrMapping/>
  </p:clrMapOvr>
  <p:transition spd="med">
    <p:dissolv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Номер слайда 3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0CB72DC9-74D2-40D0-A829-DF9232B132F9}" type="slidenum">
              <a:rPr lang="ru-RU" altLang="ru-RU"/>
              <a:pPr/>
              <a:t>23</a:t>
            </a:fld>
            <a:endParaRPr lang="ru-RU" altLang="ru-RU"/>
          </a:p>
        </p:txBody>
      </p:sp>
      <p:sp>
        <p:nvSpPr>
          <p:cNvPr id="7" name="TextBox 13">
            <a:extLst>
              <a:ext uri="{FF2B5EF4-FFF2-40B4-BE49-F238E27FC236}">
                <a16:creationId xmlns:a16="http://schemas.microsoft.com/office/drawing/2014/main" id="{F0198217-0E1D-4263-A495-CDF65405CC2C}"/>
              </a:ext>
            </a:extLst>
          </p:cNvPr>
          <p:cNvSpPr>
            <a:spLocks/>
          </p:cNvSpPr>
          <p:nvPr/>
        </p:nvSpPr>
        <p:spPr bwMode="auto">
          <a:xfrm>
            <a:off x="539552" y="824029"/>
            <a:ext cx="24000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Замена КИП котла №3 на котельной «Центральная»</a:t>
            </a:r>
            <a:endParaRPr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19">
            <a:extLst>
              <a:ext uri="{FF2B5EF4-FFF2-40B4-BE49-F238E27FC236}">
                <a16:creationId xmlns:a16="http://schemas.microsoft.com/office/drawing/2014/main" id="{C78C2C71-A4F4-42A9-B5E7-B614289D4646}"/>
              </a:ext>
            </a:extLst>
          </p:cNvPr>
          <p:cNvSpPr>
            <a:spLocks/>
          </p:cNvSpPr>
          <p:nvPr/>
        </p:nvSpPr>
        <p:spPr bwMode="auto">
          <a:xfrm>
            <a:off x="3203774" y="824029"/>
            <a:ext cx="30662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Ремонт тепловых сетей по ул. Вербная</a:t>
            </a:r>
            <a:endParaRPr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5">
            <a:extLst>
              <a:ext uri="{FF2B5EF4-FFF2-40B4-BE49-F238E27FC236}">
                <a16:creationId xmlns:a16="http://schemas.microsoft.com/office/drawing/2014/main" id="{CA11965C-5252-458E-9140-FF08D5C93BA7}"/>
              </a:ext>
            </a:extLst>
          </p:cNvPr>
          <p:cNvSpPr>
            <a:spLocks/>
          </p:cNvSpPr>
          <p:nvPr/>
        </p:nvSpPr>
        <p:spPr bwMode="auto">
          <a:xfrm>
            <a:off x="6407696" y="824029"/>
            <a:ext cx="27363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Замена дымососов на котлах № 2, 3 на котельной «Перевал»</a:t>
            </a:r>
            <a:endParaRPr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7">
            <a:extLst>
              <a:ext uri="{FF2B5EF4-FFF2-40B4-BE49-F238E27FC236}">
                <a16:creationId xmlns:a16="http://schemas.microsoft.com/office/drawing/2014/main" id="{3AD8F438-7044-4BAD-86AE-38B72FB6ACAD}"/>
              </a:ext>
            </a:extLst>
          </p:cNvPr>
          <p:cNvSpPr>
            <a:spLocks/>
          </p:cNvSpPr>
          <p:nvPr/>
        </p:nvSpPr>
        <p:spPr bwMode="auto">
          <a:xfrm>
            <a:off x="451059" y="3671250"/>
            <a:ext cx="24872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Ремонт ДГУ на центральном водозаборе</a:t>
            </a:r>
            <a:endParaRPr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FC3BB616-6B90-42BE-BCF6-B6950F0901D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713" t="15000" r="18500" b="6601"/>
          <a:stretch/>
        </p:blipFill>
        <p:spPr bwMode="auto">
          <a:xfrm>
            <a:off x="380194" y="1598276"/>
            <a:ext cx="2545433" cy="1759805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2C105815-57A0-4E30-AA95-C1F0559C2AC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288" t="15001" r="27950" b="27600"/>
          <a:stretch/>
        </p:blipFill>
        <p:spPr bwMode="auto">
          <a:xfrm>
            <a:off x="6610879" y="1615172"/>
            <a:ext cx="2329938" cy="1742909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9A3363A1-F027-4B44-B07E-AEE3916740D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713" t="12200" r="18500" b="6601"/>
          <a:stretch/>
        </p:blipFill>
        <p:spPr bwMode="auto">
          <a:xfrm>
            <a:off x="6605868" y="3683266"/>
            <a:ext cx="2387617" cy="1762218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E31166B3-D4F1-4C94-B197-D72289A4ACE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8500" t="10800" r="19288" b="6601"/>
          <a:stretch/>
        </p:blipFill>
        <p:spPr bwMode="auto">
          <a:xfrm>
            <a:off x="373379" y="4417550"/>
            <a:ext cx="2487205" cy="1885645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1A93C78C-694F-4B2A-BF8C-A2210A09CF9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1888" t="11659" r="32675" b="6601"/>
          <a:stretch/>
        </p:blipFill>
        <p:spPr bwMode="auto">
          <a:xfrm>
            <a:off x="3203282" y="1558623"/>
            <a:ext cx="3066785" cy="3979129"/>
          </a:xfrm>
          <a:prstGeom prst="rect">
            <a:avLst/>
          </a:prstGeom>
        </p:spPr>
      </p:pic>
    </p:spTree>
  </p:cSld>
  <p:clrMapOvr>
    <a:masterClrMapping/>
  </p:clrMapOvr>
  <p:transition spd="med">
    <p:dissolv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6516688" y="6165850"/>
            <a:ext cx="2133600" cy="4762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3D61568A-C2FA-4E51-998F-05688F132854}" type="slidenum">
              <a:rPr lang="ru-RU" altLang="ru-RU"/>
              <a:pPr/>
              <a:t>24</a:t>
            </a:fld>
            <a:endParaRPr lang="ru-RU" altLang="ru-RU"/>
          </a:p>
        </p:txBody>
      </p:sp>
      <p:graphicFrame>
        <p:nvGraphicFramePr>
          <p:cNvPr id="6" name="Схема 5"/>
          <p:cNvGraphicFramePr/>
          <p:nvPr/>
        </p:nvGraphicFramePr>
        <p:xfrm>
          <a:off x="251520" y="260648"/>
          <a:ext cx="8640960" cy="59766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1703667571"/>
              </p:ext>
            </p:extLst>
          </p:nvPr>
        </p:nvGraphicFramePr>
        <p:xfrm>
          <a:off x="709120" y="260648"/>
          <a:ext cx="7992888" cy="61206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</p:cSld>
  <p:clrMapOvr>
    <a:masterClrMapping/>
  </p:clrMapOvr>
  <p:transition spd="slow">
    <p:blinds dir="vert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5855E169-9EB8-47C5-BCD2-9A2114FE4A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B0E7376-691D-422C-BE01-04D3AC428F1D}" type="slidenum">
              <a:rPr lang="ru-RU" altLang="ru-RU" smtClean="0"/>
              <a:pPr>
                <a:defRPr/>
              </a:pPr>
              <a:t>25</a:t>
            </a:fld>
            <a:endParaRPr lang="ru-RU" altLang="ru-RU"/>
          </a:p>
        </p:txBody>
      </p:sp>
      <p:graphicFrame>
        <p:nvGraphicFramePr>
          <p:cNvPr id="5" name="Схема 4">
            <a:extLst>
              <a:ext uri="{FF2B5EF4-FFF2-40B4-BE49-F238E27FC236}">
                <a16:creationId xmlns:a16="http://schemas.microsoft.com/office/drawing/2014/main" id="{8FFA7C10-DB82-4E98-AF6F-7E987A8F246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65312581"/>
              </p:ext>
            </p:extLst>
          </p:nvPr>
        </p:nvGraphicFramePr>
        <p:xfrm>
          <a:off x="395536" y="260648"/>
          <a:ext cx="8424936" cy="62646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589287418"/>
      </p:ext>
    </p:extLst>
  </p:cSld>
  <p:clrMapOvr>
    <a:masterClrMapping/>
  </p:clrMapOvr>
  <p:transition spd="med">
    <p:dissolv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Заголовок 1"/>
          <p:cNvSpPr>
            <a:spLocks noGrp="1"/>
          </p:cNvSpPr>
          <p:nvPr>
            <p:ph type="title"/>
          </p:nvPr>
        </p:nvSpPr>
        <p:spPr>
          <a:xfrm>
            <a:off x="179512" y="75046"/>
            <a:ext cx="8856984" cy="803449"/>
          </a:xfrm>
        </p:spPr>
        <p:txBody>
          <a:bodyPr/>
          <a:lstStyle/>
          <a:p>
            <a:r>
              <a:rPr lang="ru-RU" altLang="ru-RU" sz="2000" b="1" dirty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Источники финансирования программы «Доступное жильё на территории Слюдянского муниципального образования на 2019-2024 гг.»</a:t>
            </a:r>
            <a:endParaRPr lang="ru-RU" altLang="ru-RU" sz="2000" dirty="0">
              <a:solidFill>
                <a:srgbClr val="3333CC"/>
              </a:solidFill>
            </a:endParaRPr>
          </a:p>
        </p:txBody>
      </p:sp>
      <p:sp>
        <p:nvSpPr>
          <p:cNvPr id="37891" name="Номер слайда 2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50B9F9FC-9899-44EA-8483-C3C0ACC9B3A8}" type="slidenum">
              <a:rPr lang="ru-RU" altLang="ru-RU"/>
              <a:pPr/>
              <a:t>26</a:t>
            </a:fld>
            <a:endParaRPr lang="ru-RU" altLang="ru-RU"/>
          </a:p>
        </p:txBody>
      </p:sp>
      <p:sp>
        <p:nvSpPr>
          <p:cNvPr id="4" name="Текст 1"/>
          <p:cNvSpPr txBox="1">
            <a:spLocks/>
          </p:cNvSpPr>
          <p:nvPr/>
        </p:nvSpPr>
        <p:spPr bwMode="auto">
          <a:xfrm>
            <a:off x="495300" y="927837"/>
            <a:ext cx="8353425" cy="648072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2776538" indent="-2776538" algn="just">
              <a:buFontTx/>
              <a:buNone/>
              <a:defRPr/>
            </a:pPr>
            <a:r>
              <a:rPr lang="ru-RU" sz="14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 подпрограммы: </a:t>
            </a:r>
          </a:p>
          <a:p>
            <a:pPr marL="0" indent="0" algn="just">
              <a:buFontTx/>
              <a:buNone/>
              <a:defRPr/>
            </a:pPr>
            <a:r>
              <a:rPr lang="ru-RU" sz="14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доступности жилья для граждан, обеспечение безопасных и комфортных условий проживания</a:t>
            </a:r>
          </a:p>
        </p:txBody>
      </p:sp>
      <p:sp>
        <p:nvSpPr>
          <p:cNvPr id="6" name="Текст 1"/>
          <p:cNvSpPr txBox="1">
            <a:spLocks/>
          </p:cNvSpPr>
          <p:nvPr/>
        </p:nvSpPr>
        <p:spPr bwMode="auto">
          <a:xfrm>
            <a:off x="566738" y="6003688"/>
            <a:ext cx="8281987" cy="6025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2870200" indent="-2870200" algn="just">
              <a:buFontTx/>
              <a:buNone/>
              <a:defRPr/>
            </a:pPr>
            <a:r>
              <a:rPr lang="ru-RU" sz="1400" b="1" i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Перечень проведенных мероприятий :</a:t>
            </a:r>
          </a:p>
          <a:p>
            <a:pPr marL="177800" indent="-177800" algn="just">
              <a:buFontTx/>
              <a:buNone/>
              <a:defRPr/>
            </a:pPr>
            <a:r>
              <a:rPr lang="ru-RU" sz="1400" b="1" i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 семей реализовали право на получение социальной выплаты.</a:t>
            </a:r>
            <a:endParaRPr lang="ru-RU" sz="1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val="69224136"/>
              </p:ext>
            </p:extLst>
          </p:nvPr>
        </p:nvGraphicFramePr>
        <p:xfrm>
          <a:off x="1331640" y="3414144"/>
          <a:ext cx="4968552" cy="28083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TextBox 1"/>
          <p:cNvSpPr txBox="1"/>
          <p:nvPr/>
        </p:nvSpPr>
        <p:spPr>
          <a:xfrm>
            <a:off x="3151204" y="3947730"/>
            <a:ext cx="1413355" cy="315766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6 048т.р.</a:t>
            </a:r>
          </a:p>
        </p:txBody>
      </p:sp>
      <p:graphicFrame>
        <p:nvGraphicFramePr>
          <p:cNvPr id="9" name="Таблица 8">
            <a:extLst>
              <a:ext uri="{FF2B5EF4-FFF2-40B4-BE49-F238E27FC236}">
                <a16:creationId xmlns:a16="http://schemas.microsoft.com/office/drawing/2014/main" id="{D71093F2-372E-4672-A4EC-4DC4BA27E96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5127841"/>
              </p:ext>
            </p:extLst>
          </p:nvPr>
        </p:nvGraphicFramePr>
        <p:xfrm>
          <a:off x="1554659" y="1901196"/>
          <a:ext cx="6019800" cy="1956499"/>
        </p:xfrm>
        <a:graphic>
          <a:graphicData uri="http://schemas.openxmlformats.org/drawingml/2006/table">
            <a:tbl>
              <a:tblPr/>
              <a:tblGrid>
                <a:gridCol w="2630805">
                  <a:extLst>
                    <a:ext uri="{9D8B030D-6E8A-4147-A177-3AD203B41FA5}">
                      <a16:colId xmlns:a16="http://schemas.microsoft.com/office/drawing/2014/main" val="625644816"/>
                    </a:ext>
                  </a:extLst>
                </a:gridCol>
                <a:gridCol w="1129665">
                  <a:extLst>
                    <a:ext uri="{9D8B030D-6E8A-4147-A177-3AD203B41FA5}">
                      <a16:colId xmlns:a16="http://schemas.microsoft.com/office/drawing/2014/main" val="1167361814"/>
                    </a:ext>
                  </a:extLst>
                </a:gridCol>
                <a:gridCol w="1129665">
                  <a:extLst>
                    <a:ext uri="{9D8B030D-6E8A-4147-A177-3AD203B41FA5}">
                      <a16:colId xmlns:a16="http://schemas.microsoft.com/office/drawing/2014/main" val="146884997"/>
                    </a:ext>
                  </a:extLst>
                </a:gridCol>
                <a:gridCol w="1129665">
                  <a:extLst>
                    <a:ext uri="{9D8B030D-6E8A-4147-A177-3AD203B41FA5}">
                      <a16:colId xmlns:a16="http://schemas.microsoft.com/office/drawing/2014/main" val="434028633"/>
                    </a:ext>
                  </a:extLst>
                </a:gridCol>
              </a:tblGrid>
              <a:tr h="49085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План 2020г.,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т.р.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Фактическое исполнение 2020г.,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т.р.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Процент исполнения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68204030"/>
                  </a:ext>
                </a:extLst>
              </a:tr>
              <a:tr h="24765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Итого: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16 010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7 249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45,3%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23026191"/>
                  </a:ext>
                </a:extLst>
              </a:tr>
              <a:tr h="24765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Фонд содействия реформированию ЖКХ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8423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0%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42312280"/>
                  </a:ext>
                </a:extLst>
              </a:tr>
              <a:tr h="24765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Федеральный бюджет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645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645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100%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0780420"/>
                  </a:ext>
                </a:extLst>
              </a:tr>
              <a:tr h="24765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Областной бюджет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5123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5123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100%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35404370"/>
                  </a:ext>
                </a:extLst>
              </a:tr>
              <a:tr h="24765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Бюджет СМО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1819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1481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81,4%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44906576"/>
                  </a:ext>
                </a:extLst>
              </a:tr>
            </a:tbl>
          </a:graphicData>
        </a:graphic>
      </p:graphicFrame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F6C8F305-985C-4E3D-A0FC-BA8BD4FEA94F}"/>
              </a:ext>
            </a:extLst>
          </p:cNvPr>
          <p:cNvCxnSpPr>
            <a:cxnSpLocks/>
          </p:cNvCxnSpPr>
          <p:nvPr/>
        </p:nvCxnSpPr>
        <p:spPr>
          <a:xfrm>
            <a:off x="1534409" y="1901196"/>
            <a:ext cx="2664296" cy="70134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blinds dir="vert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Номер слайда 2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CC60E0B2-8B2E-4A8A-8CCB-754E447A27A0}" type="slidenum">
              <a:rPr lang="ru-RU" altLang="ru-RU"/>
              <a:pPr/>
              <a:t>27</a:t>
            </a:fld>
            <a:endParaRPr lang="ru-RU" altLang="ru-RU"/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1691618678"/>
              </p:ext>
            </p:extLst>
          </p:nvPr>
        </p:nvGraphicFramePr>
        <p:xfrm>
          <a:off x="395536" y="260648"/>
          <a:ext cx="8424936" cy="62646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 spd="slow">
    <p:blinds dir="vert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Заголовок 1"/>
          <p:cNvSpPr>
            <a:spLocks noGrp="1"/>
          </p:cNvSpPr>
          <p:nvPr>
            <p:ph type="title"/>
          </p:nvPr>
        </p:nvSpPr>
        <p:spPr>
          <a:xfrm>
            <a:off x="34988" y="78441"/>
            <a:ext cx="9001000" cy="850106"/>
          </a:xfrm>
        </p:spPr>
        <p:txBody>
          <a:bodyPr/>
          <a:lstStyle/>
          <a:p>
            <a:r>
              <a:rPr lang="ru-RU" altLang="ru-RU" sz="2000" b="1" dirty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Источники финансирования программы «Развитие транспортного комплекса и улично-дорожной сети Слюдянского муниципального образования на 2019 – 2024 годы»</a:t>
            </a:r>
            <a:endParaRPr lang="ru-RU" altLang="ru-RU" sz="4800" dirty="0"/>
          </a:p>
        </p:txBody>
      </p:sp>
      <p:sp>
        <p:nvSpPr>
          <p:cNvPr id="40963" name="Номер слайда 2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6650672C-7C93-4F72-9EC5-1A06D5CE89F9}" type="slidenum">
              <a:rPr lang="ru-RU" altLang="ru-RU"/>
              <a:pPr/>
              <a:t>28</a:t>
            </a:fld>
            <a:endParaRPr lang="ru-RU" altLang="ru-RU"/>
          </a:p>
        </p:txBody>
      </p:sp>
      <p:sp>
        <p:nvSpPr>
          <p:cNvPr id="4" name="Текст 1"/>
          <p:cNvSpPr txBox="1">
            <a:spLocks/>
          </p:cNvSpPr>
          <p:nvPr/>
        </p:nvSpPr>
        <p:spPr bwMode="auto">
          <a:xfrm>
            <a:off x="363717" y="1055547"/>
            <a:ext cx="8353425" cy="136869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2776538" indent="-2776538" algn="just">
              <a:buFontTx/>
              <a:buNone/>
              <a:defRPr/>
            </a:pPr>
            <a:r>
              <a:rPr lang="ru-RU" sz="14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 программы: </a:t>
            </a:r>
          </a:p>
          <a:p>
            <a:pPr marL="0" indent="0" algn="just">
              <a:buFontTx/>
              <a:buNone/>
              <a:defRPr/>
            </a:pPr>
            <a:r>
              <a:rPr lang="ru-RU" sz="14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транспортной инфраструктуры с учётом непрерывно растущей автомобилизацией города, улучшение качества и безопасности пассажирских перевозок.</a:t>
            </a:r>
          </a:p>
          <a:p>
            <a:pPr marL="0" indent="0" algn="just">
              <a:buFontTx/>
              <a:buNone/>
              <a:defRPr/>
            </a:pPr>
            <a:r>
              <a:rPr lang="ru-RU" sz="14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уровня благоустройства территории Слюдянского муниципального образования, повышение качества и технической оснащённости выполняемых работ по содержанию и ремонту объектов благоустройства</a:t>
            </a:r>
          </a:p>
        </p:txBody>
      </p:sp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val="3582701130"/>
              </p:ext>
            </p:extLst>
          </p:nvPr>
        </p:nvGraphicFramePr>
        <p:xfrm>
          <a:off x="1549814" y="3789039"/>
          <a:ext cx="4968552" cy="29324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TextBox 1"/>
          <p:cNvSpPr txBox="1"/>
          <p:nvPr/>
        </p:nvSpPr>
        <p:spPr>
          <a:xfrm>
            <a:off x="3433275" y="4282951"/>
            <a:ext cx="1413354" cy="315767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16 751т.р.</a:t>
            </a:r>
          </a:p>
        </p:txBody>
      </p:sp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C3C713DC-FFD8-488B-9468-F4AAE89072E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81041790"/>
              </p:ext>
            </p:extLst>
          </p:nvPr>
        </p:nvGraphicFramePr>
        <p:xfrm>
          <a:off x="1475656" y="2574102"/>
          <a:ext cx="6019800" cy="1708849"/>
        </p:xfrm>
        <a:graphic>
          <a:graphicData uri="http://schemas.openxmlformats.org/drawingml/2006/table">
            <a:tbl>
              <a:tblPr/>
              <a:tblGrid>
                <a:gridCol w="2630805">
                  <a:extLst>
                    <a:ext uri="{9D8B030D-6E8A-4147-A177-3AD203B41FA5}">
                      <a16:colId xmlns:a16="http://schemas.microsoft.com/office/drawing/2014/main" val="1209516087"/>
                    </a:ext>
                  </a:extLst>
                </a:gridCol>
                <a:gridCol w="1129665">
                  <a:extLst>
                    <a:ext uri="{9D8B030D-6E8A-4147-A177-3AD203B41FA5}">
                      <a16:colId xmlns:a16="http://schemas.microsoft.com/office/drawing/2014/main" val="2451146639"/>
                    </a:ext>
                  </a:extLst>
                </a:gridCol>
                <a:gridCol w="1129665">
                  <a:extLst>
                    <a:ext uri="{9D8B030D-6E8A-4147-A177-3AD203B41FA5}">
                      <a16:colId xmlns:a16="http://schemas.microsoft.com/office/drawing/2014/main" val="1118439041"/>
                    </a:ext>
                  </a:extLst>
                </a:gridCol>
                <a:gridCol w="1129665">
                  <a:extLst>
                    <a:ext uri="{9D8B030D-6E8A-4147-A177-3AD203B41FA5}">
                      <a16:colId xmlns:a16="http://schemas.microsoft.com/office/drawing/2014/main" val="1253920986"/>
                    </a:ext>
                  </a:extLst>
                </a:gridCol>
              </a:tblGrid>
              <a:tr h="49085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План 2020г.,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т.р.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Фактическое исполнение 2020г.,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т.р.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Процент исполнения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77429514"/>
                  </a:ext>
                </a:extLst>
              </a:tr>
              <a:tr h="24765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Итого: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16 784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11 093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66,1%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25834196"/>
                  </a:ext>
                </a:extLst>
              </a:tr>
              <a:tr h="24765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За счет доходов от уплаты акцизов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6 469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2 096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32,4%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91985516"/>
                  </a:ext>
                </a:extLst>
              </a:tr>
              <a:tr h="24765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Областной бюджет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6 819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5 665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83,1%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35520116"/>
                  </a:ext>
                </a:extLst>
              </a:tr>
              <a:tr h="24765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Бюджет СМО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3 496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3 332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95,3%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98482835"/>
                  </a:ext>
                </a:extLst>
              </a:tr>
            </a:tbl>
          </a:graphicData>
        </a:graphic>
      </p:graphicFrame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03503CBD-4C03-4E04-898C-86BD2A469FD6}"/>
              </a:ext>
            </a:extLst>
          </p:cNvPr>
          <p:cNvCxnSpPr/>
          <p:nvPr/>
        </p:nvCxnSpPr>
        <p:spPr>
          <a:xfrm>
            <a:off x="1475656" y="2574102"/>
            <a:ext cx="2664296" cy="71088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blinds dir="vert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Номер слайда 1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32433E19-DDC6-458C-8FB0-9B5677FE8FEB}" type="slidenum">
              <a:rPr lang="ru-RU" altLang="ru-RU"/>
              <a:pPr/>
              <a:t>29</a:t>
            </a:fld>
            <a:endParaRPr lang="ru-RU" altLang="ru-RU"/>
          </a:p>
        </p:txBody>
      </p:sp>
      <p:sp>
        <p:nvSpPr>
          <p:cNvPr id="8" name="Заголовок 1"/>
          <p:cNvSpPr txBox="1">
            <a:spLocks/>
          </p:cNvSpPr>
          <p:nvPr/>
        </p:nvSpPr>
        <p:spPr bwMode="auto">
          <a:xfrm>
            <a:off x="180728" y="136525"/>
            <a:ext cx="8782543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ru-RU" sz="28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Выполненные мероприятия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690B63AC-BFE9-4FB1-B915-D94A5F81111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7267" y="1225009"/>
            <a:ext cx="2458601" cy="18637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0ECCE0A-E961-42B5-88FE-6FB7C44F3189}"/>
              </a:ext>
            </a:extLst>
          </p:cNvPr>
          <p:cNvSpPr txBox="1"/>
          <p:nvPr/>
        </p:nvSpPr>
        <p:spPr>
          <a:xfrm>
            <a:off x="127874" y="596900"/>
            <a:ext cx="28973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Ремонт автомобильной дороги по пер. Пакгаузный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4F43AE8A-CAD7-4537-86F6-473A57C9372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42698" y="1244761"/>
            <a:ext cx="2458601" cy="18439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D7BA2E2-1373-401D-A39D-CEE6F72119C5}"/>
              </a:ext>
            </a:extLst>
          </p:cNvPr>
          <p:cNvSpPr txBox="1"/>
          <p:nvPr/>
        </p:nvSpPr>
        <p:spPr>
          <a:xfrm>
            <a:off x="3096879" y="607542"/>
            <a:ext cx="28973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Ремонт дороги к СНТ «Ветеран»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CE0AB599-6BAB-4BE4-AFE3-F9A1C3228FC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38129" y="1274873"/>
            <a:ext cx="2458602" cy="18439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3D7B9038-5CD8-42F5-A1F5-02782D01B2BC}"/>
              </a:ext>
            </a:extLst>
          </p:cNvPr>
          <p:cNvSpPr txBox="1"/>
          <p:nvPr/>
        </p:nvSpPr>
        <p:spPr>
          <a:xfrm>
            <a:off x="5994264" y="614363"/>
            <a:ext cx="28973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Ремонт дороги к СНТ «Перевал»</a:t>
            </a: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065C41DA-FD92-45DD-A417-026185B62FB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27584" y="4037568"/>
            <a:ext cx="3344578" cy="24800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B76FDD02-3332-4920-8C54-47CAF37B438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88024" y="4037568"/>
            <a:ext cx="3433646" cy="24800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B40084BD-36E0-45E2-B22C-47C40661D2DF}"/>
              </a:ext>
            </a:extLst>
          </p:cNvPr>
          <p:cNvSpPr txBox="1"/>
          <p:nvPr/>
        </p:nvSpPr>
        <p:spPr>
          <a:xfrm>
            <a:off x="2434368" y="3569898"/>
            <a:ext cx="42224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Ремонт автомобильного моста на Острове</a:t>
            </a:r>
          </a:p>
        </p:txBody>
      </p:sp>
    </p:spTree>
  </p:cSld>
  <p:clrMapOvr>
    <a:masterClrMapping/>
  </p:clrMapOvr>
  <p:transition spd="slow">
    <p:split orient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Номер слайда 2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FA1B6AB6-FAFC-4E2D-AD31-4FD2D0310CDA}" type="slidenum">
              <a:rPr lang="ru-RU" altLang="ru-RU"/>
              <a:pPr/>
              <a:t>3</a:t>
            </a:fld>
            <a:endParaRPr lang="ru-RU" altLang="ru-RU" dirty="0"/>
          </a:p>
        </p:txBody>
      </p:sp>
      <p:graphicFrame>
        <p:nvGraphicFramePr>
          <p:cNvPr id="4" name="Объект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49152212"/>
              </p:ext>
            </p:extLst>
          </p:nvPr>
        </p:nvGraphicFramePr>
        <p:xfrm>
          <a:off x="31745" y="2274118"/>
          <a:ext cx="3065463" cy="19827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100" name="TextBox 4"/>
          <p:cNvSpPr txBox="1">
            <a:spLocks noChangeArrowheads="1"/>
          </p:cNvSpPr>
          <p:nvPr/>
        </p:nvSpPr>
        <p:spPr bwMode="auto">
          <a:xfrm>
            <a:off x="395288" y="260350"/>
            <a:ext cx="8291512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Основные параметры бюджета Слюдянского муниципального образования за 2020 год (тыс. руб.)</a:t>
            </a: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77082677"/>
              </p:ext>
            </p:extLst>
          </p:nvPr>
        </p:nvGraphicFramePr>
        <p:xfrm>
          <a:off x="755576" y="1788949"/>
          <a:ext cx="1786466" cy="542926"/>
        </p:xfrm>
        <a:graphic>
          <a:graphicData uri="http://schemas.openxmlformats.org/drawingml/2006/table">
            <a:tbl>
              <a:tblPr firstRow="1" bandRow="1">
                <a:tableStyleId>{C4B1156A-380E-4F78-BDF5-A606A8083BF9}</a:tableStyleId>
              </a:tblPr>
              <a:tblGrid>
                <a:gridCol w="8932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9323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71463"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 2019</a:t>
                      </a:r>
                    </a:p>
                  </a:txBody>
                  <a:tcPr marL="91427" marR="91427" marT="45795" marB="45795"/>
                </a:tc>
                <a:tc>
                  <a:txBody>
                    <a:bodyPr/>
                    <a:lstStyle/>
                    <a:p>
                      <a:r>
                        <a:rPr lang="ru-RU" sz="900" dirty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 2020</a:t>
                      </a:r>
                    </a:p>
                  </a:txBody>
                  <a:tcPr marL="91427" marR="91427" marT="45795" marB="4579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1463"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178 313</a:t>
                      </a:r>
                    </a:p>
                  </a:txBody>
                  <a:tcPr marL="91427" marR="91427" marT="45795" marB="4579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143 538</a:t>
                      </a:r>
                    </a:p>
                  </a:txBody>
                  <a:tcPr marL="91427" marR="91427" marT="45795" marB="4579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4115" name="TextBox 6"/>
          <p:cNvSpPr txBox="1">
            <a:spLocks noChangeArrowheads="1"/>
          </p:cNvSpPr>
          <p:nvPr/>
        </p:nvSpPr>
        <p:spPr bwMode="auto">
          <a:xfrm>
            <a:off x="304855" y="1244787"/>
            <a:ext cx="2586038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ru-RU" sz="16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Доходы</a:t>
            </a:r>
          </a:p>
        </p:txBody>
      </p:sp>
      <p:sp>
        <p:nvSpPr>
          <p:cNvPr id="4116" name="TextBox 7"/>
          <p:cNvSpPr txBox="1">
            <a:spLocks noChangeArrowheads="1"/>
          </p:cNvSpPr>
          <p:nvPr/>
        </p:nvSpPr>
        <p:spPr bwMode="auto">
          <a:xfrm>
            <a:off x="3252519" y="1244787"/>
            <a:ext cx="2671764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ru-RU" sz="16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Расходы</a:t>
            </a:r>
          </a:p>
        </p:txBody>
      </p:sp>
      <p:sp>
        <p:nvSpPr>
          <p:cNvPr id="4117" name="TextBox 8"/>
          <p:cNvSpPr txBox="1">
            <a:spLocks noChangeArrowheads="1"/>
          </p:cNvSpPr>
          <p:nvPr/>
        </p:nvSpPr>
        <p:spPr bwMode="auto">
          <a:xfrm>
            <a:off x="6201059" y="1094447"/>
            <a:ext cx="269557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ru-RU" sz="16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Дефицит(-)</a:t>
            </a:r>
          </a:p>
          <a:p>
            <a:pPr algn="ctr"/>
            <a:r>
              <a:rPr lang="ru-RU" sz="16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Профицит (+)</a:t>
            </a:r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02940676"/>
              </p:ext>
            </p:extLst>
          </p:nvPr>
        </p:nvGraphicFramePr>
        <p:xfrm>
          <a:off x="3723620" y="1752248"/>
          <a:ext cx="1787526" cy="542926"/>
        </p:xfrm>
        <a:graphic>
          <a:graphicData uri="http://schemas.openxmlformats.org/drawingml/2006/table">
            <a:tbl>
              <a:tblPr firstRow="1" bandRow="1">
                <a:tableStyleId>{C4B1156A-380E-4F78-BDF5-A606A8083BF9}</a:tableStyleId>
              </a:tblPr>
              <a:tblGrid>
                <a:gridCol w="8937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937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71463"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 2019</a:t>
                      </a:r>
                    </a:p>
                  </a:txBody>
                  <a:tcPr marL="91427" marR="91427" marT="45795" marB="45795"/>
                </a:tc>
                <a:tc>
                  <a:txBody>
                    <a:bodyPr/>
                    <a:lstStyle/>
                    <a:p>
                      <a:r>
                        <a:rPr lang="ru-RU" sz="900" dirty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 2020</a:t>
                      </a:r>
                    </a:p>
                  </a:txBody>
                  <a:tcPr marL="91427" marR="91427" marT="45795" marB="4579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1463"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181 347</a:t>
                      </a:r>
                    </a:p>
                  </a:txBody>
                  <a:tcPr marL="91481" marR="91481" marT="45795" marB="4579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143 616</a:t>
                      </a:r>
                    </a:p>
                  </a:txBody>
                  <a:tcPr marL="91481" marR="91481" marT="45795" marB="4579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45485614"/>
              </p:ext>
            </p:extLst>
          </p:nvPr>
        </p:nvGraphicFramePr>
        <p:xfrm>
          <a:off x="6657627" y="1752248"/>
          <a:ext cx="1786466" cy="542926"/>
        </p:xfrm>
        <a:graphic>
          <a:graphicData uri="http://schemas.openxmlformats.org/drawingml/2006/table">
            <a:tbl>
              <a:tblPr firstRow="1" bandRow="1">
                <a:tableStyleId>{C4B1156A-380E-4F78-BDF5-A606A8083BF9}</a:tableStyleId>
              </a:tblPr>
              <a:tblGrid>
                <a:gridCol w="8932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9323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71463"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 2019</a:t>
                      </a:r>
                    </a:p>
                  </a:txBody>
                  <a:tcPr marL="91427" marR="91427" marT="45795" marB="45795"/>
                </a:tc>
                <a:tc>
                  <a:txBody>
                    <a:bodyPr/>
                    <a:lstStyle/>
                    <a:p>
                      <a:r>
                        <a:rPr lang="ru-RU" sz="900" dirty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 2020</a:t>
                      </a:r>
                    </a:p>
                  </a:txBody>
                  <a:tcPr marL="91427" marR="91427" marT="45795" marB="4579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1463"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-3034</a:t>
                      </a:r>
                    </a:p>
                  </a:txBody>
                  <a:tcPr marL="91427" marR="91427" marT="45795" marB="4579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-78</a:t>
                      </a:r>
                    </a:p>
                  </a:txBody>
                  <a:tcPr marL="91427" marR="91427" marT="45795" marB="4579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3" name="Объект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22201961"/>
              </p:ext>
            </p:extLst>
          </p:nvPr>
        </p:nvGraphicFramePr>
        <p:xfrm>
          <a:off x="3177114" y="2315402"/>
          <a:ext cx="2822575" cy="19192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6" name="Таблица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12203594"/>
              </p:ext>
            </p:extLst>
          </p:nvPr>
        </p:nvGraphicFramePr>
        <p:xfrm>
          <a:off x="1941990" y="4342973"/>
          <a:ext cx="4968551" cy="1947863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13103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9651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920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6409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0546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752145">
                <a:tc>
                  <a:txBody>
                    <a:bodyPr/>
                    <a:lstStyle/>
                    <a:p>
                      <a:pPr algn="ctr"/>
                      <a:endParaRPr lang="ru-RU" sz="1400" dirty="0">
                        <a:solidFill>
                          <a:schemeClr val="tx2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7" marR="91447" marT="45713" marB="457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 год план</a:t>
                      </a:r>
                    </a:p>
                  </a:txBody>
                  <a:tcPr marL="91447" marR="91447" marT="45713" marB="45713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 год факт</a:t>
                      </a:r>
                    </a:p>
                  </a:txBody>
                  <a:tcPr marL="91447" marR="91447" marT="45713" marB="457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r>
                        <a:rPr lang="ru-RU" sz="1400" baseline="0" dirty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исполнения</a:t>
                      </a:r>
                      <a:endParaRPr lang="ru-RU" sz="1400" dirty="0">
                        <a:solidFill>
                          <a:schemeClr val="tx2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7" marR="91447" marT="45713" marB="457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Динамика  к 2019 году (%)</a:t>
                      </a:r>
                    </a:p>
                  </a:txBody>
                  <a:tcPr marL="91447" marR="91447" marT="45713" marB="457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7858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</a:t>
                      </a:r>
                    </a:p>
                  </a:txBody>
                  <a:tcPr marL="91447" marR="91447" marT="45713" marB="457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157 509</a:t>
                      </a:r>
                    </a:p>
                  </a:txBody>
                  <a:tcPr marL="91447" marR="91447" marT="45713" marB="457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143 538</a:t>
                      </a:r>
                    </a:p>
                  </a:txBody>
                  <a:tcPr marL="91447" marR="91447" marT="45713" marB="457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91,1</a:t>
                      </a:r>
                    </a:p>
                  </a:txBody>
                  <a:tcPr marL="91447" marR="91447" marT="45713" marB="457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80,5</a:t>
                      </a:r>
                    </a:p>
                  </a:txBody>
                  <a:tcPr marL="91447" marR="91447" marT="45713" marB="457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7858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Расходы</a:t>
                      </a:r>
                    </a:p>
                  </a:txBody>
                  <a:tcPr marL="91447" marR="91447" marT="45713" marB="457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164 613</a:t>
                      </a:r>
                    </a:p>
                  </a:txBody>
                  <a:tcPr marL="91447" marR="91447" marT="45713" marB="457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143 616</a:t>
                      </a:r>
                    </a:p>
                  </a:txBody>
                  <a:tcPr marL="91447" marR="91447" marT="45713" marB="457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87,2</a:t>
                      </a:r>
                    </a:p>
                  </a:txBody>
                  <a:tcPr marL="91447" marR="91447" marT="45713" marB="457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79,2</a:t>
                      </a:r>
                    </a:p>
                  </a:txBody>
                  <a:tcPr marL="91447" marR="91447" marT="45713" marB="457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0002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Дефицит (-), Профицит (+)</a:t>
                      </a:r>
                    </a:p>
                  </a:txBody>
                  <a:tcPr marL="91447" marR="91447" marT="45713" marB="457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-7 103</a:t>
                      </a:r>
                    </a:p>
                  </a:txBody>
                  <a:tcPr marL="91447" marR="91447" marT="45713" marB="4571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-78</a:t>
                      </a:r>
                    </a:p>
                  </a:txBody>
                  <a:tcPr marL="91447" marR="91447" marT="45713" marB="4571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1,1</a:t>
                      </a:r>
                    </a:p>
                  </a:txBody>
                  <a:tcPr marL="91447" marR="91447" marT="45713" marB="4571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 dirty="0">
                        <a:solidFill>
                          <a:schemeClr val="tx2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7" marR="91447" marT="45713" marB="457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165734" y="6382921"/>
            <a:ext cx="85210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Муниципальный долг по состоянию на 01.01.2021г. составляет 900,00 тыс. руб.</a:t>
            </a:r>
          </a:p>
        </p:txBody>
      </p:sp>
      <p:graphicFrame>
        <p:nvGraphicFramePr>
          <p:cNvPr id="18" name="Объект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33829429"/>
              </p:ext>
            </p:extLst>
          </p:nvPr>
        </p:nvGraphicFramePr>
        <p:xfrm>
          <a:off x="6137558" y="2421246"/>
          <a:ext cx="2822575" cy="19192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cxnSp>
        <p:nvCxnSpPr>
          <p:cNvPr id="24" name="Прямая соединительная линия 23"/>
          <p:cNvCxnSpPr/>
          <p:nvPr/>
        </p:nvCxnSpPr>
        <p:spPr>
          <a:xfrm>
            <a:off x="899592" y="4325754"/>
            <a:ext cx="0" cy="3935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ransition spd="med">
    <p:dissolv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Номер слайда 2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85B49C12-5F6C-42DD-AA2F-BF04EED10DA1}" type="slidenum">
              <a:rPr lang="ru-RU" altLang="ru-RU"/>
              <a:pPr/>
              <a:t>30</a:t>
            </a:fld>
            <a:endParaRPr lang="ru-RU" altLang="ru-RU"/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2568715596"/>
              </p:ext>
            </p:extLst>
          </p:nvPr>
        </p:nvGraphicFramePr>
        <p:xfrm>
          <a:off x="261864" y="157912"/>
          <a:ext cx="8424936" cy="63367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 spd="slow">
    <p:blinds dir="vert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768350"/>
          </a:xfrm>
        </p:spPr>
        <p:txBody>
          <a:bodyPr/>
          <a:lstStyle/>
          <a:p>
            <a:r>
              <a:rPr lang="ru-RU" altLang="ru-RU" sz="2000" b="1" dirty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Источники финансирования программы «Благоустройство  Слюдянского муниципального образования на 2019 – 2024 годы"</a:t>
            </a:r>
            <a:endParaRPr lang="ru-RU" alt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7107" name="Номер слайда 2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488D6431-B728-40FE-90AE-3411F27ABDBC}" type="slidenum">
              <a:rPr lang="ru-RU" altLang="ru-RU"/>
              <a:pPr/>
              <a:t>31</a:t>
            </a:fld>
            <a:endParaRPr lang="ru-RU" altLang="ru-RU"/>
          </a:p>
        </p:txBody>
      </p:sp>
      <p:sp>
        <p:nvSpPr>
          <p:cNvPr id="4" name="Текст 1"/>
          <p:cNvSpPr txBox="1">
            <a:spLocks/>
          </p:cNvSpPr>
          <p:nvPr/>
        </p:nvSpPr>
        <p:spPr bwMode="auto">
          <a:xfrm>
            <a:off x="179512" y="903594"/>
            <a:ext cx="8784976" cy="209335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2776538" indent="-2776538" algn="just">
              <a:buFontTx/>
              <a:buNone/>
              <a:defRPr/>
            </a:pPr>
            <a:r>
              <a:rPr lang="ru-RU" sz="13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 программы: </a:t>
            </a:r>
          </a:p>
          <a:p>
            <a:pPr marL="0" indent="0" algn="just">
              <a:buFontTx/>
              <a:buNone/>
              <a:defRPr/>
            </a:pPr>
            <a:r>
              <a:rPr lang="ru-RU" sz="13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уровня благоустройства территории Слюдянского городского поселения для обеспечения благоприятных условий проживания населения, формирования комфортных условий и создание мест отдыха населения;</a:t>
            </a:r>
          </a:p>
          <a:p>
            <a:pPr marL="0" indent="0" algn="just">
              <a:buFontTx/>
              <a:buNone/>
              <a:defRPr/>
            </a:pPr>
            <a:r>
              <a:rPr lang="ru-RU" sz="13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экологической безопасности, улучшение экологической обстановки, озеленения, благоустройства на территории Слюдянского муниципального образования;</a:t>
            </a:r>
          </a:p>
          <a:p>
            <a:pPr marL="0" indent="0" algn="just">
              <a:buFontTx/>
              <a:buNone/>
              <a:defRPr/>
            </a:pPr>
            <a:r>
              <a:rPr lang="ru-RU" sz="13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функционирования Муниципального бюджетного учреждения «Благоустройство»;</a:t>
            </a:r>
          </a:p>
          <a:p>
            <a:pPr marL="0" indent="0" algn="just">
              <a:buFontTx/>
              <a:buNone/>
              <a:defRPr/>
            </a:pPr>
            <a:r>
              <a:rPr lang="ru-RU" sz="13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комфортных условий жизнедеятельности в сельской местности;</a:t>
            </a:r>
          </a:p>
          <a:p>
            <a:pPr marL="0" indent="0" algn="just">
              <a:buFontTx/>
              <a:buNone/>
              <a:defRPr/>
            </a:pPr>
            <a:r>
              <a:rPr lang="ru-RU" sz="13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Реализация общественно значимых проектов по благоустройству сельских территорий;</a:t>
            </a:r>
          </a:p>
          <a:p>
            <a:pPr marL="0" indent="0" algn="just">
              <a:buFontTx/>
              <a:buNone/>
              <a:defRPr/>
            </a:pPr>
            <a:r>
              <a:rPr lang="ru-RU" sz="13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Активизация участия граждан в решении вопросов местного значения.</a:t>
            </a:r>
          </a:p>
        </p:txBody>
      </p:sp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val="1777939616"/>
              </p:ext>
            </p:extLst>
          </p:nvPr>
        </p:nvGraphicFramePr>
        <p:xfrm>
          <a:off x="2195736" y="4457754"/>
          <a:ext cx="4188841" cy="22438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TextBox 1"/>
          <p:cNvSpPr txBox="1"/>
          <p:nvPr/>
        </p:nvSpPr>
        <p:spPr>
          <a:xfrm>
            <a:off x="3491879" y="4604445"/>
            <a:ext cx="1413355" cy="315766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23 353 т.р.</a:t>
            </a:r>
          </a:p>
        </p:txBody>
      </p:sp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2C4C8AB7-669D-4F54-BABC-BD38F197CBF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91213523"/>
              </p:ext>
            </p:extLst>
          </p:nvPr>
        </p:nvGraphicFramePr>
        <p:xfrm>
          <a:off x="1547664" y="3124634"/>
          <a:ext cx="6019800" cy="1461199"/>
        </p:xfrm>
        <a:graphic>
          <a:graphicData uri="http://schemas.openxmlformats.org/drawingml/2006/table">
            <a:tbl>
              <a:tblPr/>
              <a:tblGrid>
                <a:gridCol w="2630805">
                  <a:extLst>
                    <a:ext uri="{9D8B030D-6E8A-4147-A177-3AD203B41FA5}">
                      <a16:colId xmlns:a16="http://schemas.microsoft.com/office/drawing/2014/main" val="3708403058"/>
                    </a:ext>
                  </a:extLst>
                </a:gridCol>
                <a:gridCol w="1129665">
                  <a:extLst>
                    <a:ext uri="{9D8B030D-6E8A-4147-A177-3AD203B41FA5}">
                      <a16:colId xmlns:a16="http://schemas.microsoft.com/office/drawing/2014/main" val="2366895411"/>
                    </a:ext>
                  </a:extLst>
                </a:gridCol>
                <a:gridCol w="1129665">
                  <a:extLst>
                    <a:ext uri="{9D8B030D-6E8A-4147-A177-3AD203B41FA5}">
                      <a16:colId xmlns:a16="http://schemas.microsoft.com/office/drawing/2014/main" val="657600989"/>
                    </a:ext>
                  </a:extLst>
                </a:gridCol>
                <a:gridCol w="1129665">
                  <a:extLst>
                    <a:ext uri="{9D8B030D-6E8A-4147-A177-3AD203B41FA5}">
                      <a16:colId xmlns:a16="http://schemas.microsoft.com/office/drawing/2014/main" val="2974166822"/>
                    </a:ext>
                  </a:extLst>
                </a:gridCol>
              </a:tblGrid>
              <a:tr h="49085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План 2020г.,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т.р.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Фактическое исполнение 2020г.,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т.р.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Процент исполнения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38731401"/>
                  </a:ext>
                </a:extLst>
              </a:tr>
              <a:tr h="24765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Итого: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37 970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36 984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97,4%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04138161"/>
                  </a:ext>
                </a:extLst>
              </a:tr>
              <a:tr h="24765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Областной бюджет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10 093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10 093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100%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38024774"/>
                  </a:ext>
                </a:extLst>
              </a:tr>
              <a:tr h="24765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Бюджет СМО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27 877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26 891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96,5%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73727482"/>
                  </a:ext>
                </a:extLst>
              </a:tr>
            </a:tbl>
          </a:graphicData>
        </a:graphic>
      </p:graphicFrame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57CB68BD-6440-4115-98B9-1EA05D695636}"/>
              </a:ext>
            </a:extLst>
          </p:cNvPr>
          <p:cNvCxnSpPr>
            <a:cxnSpLocks/>
          </p:cNvCxnSpPr>
          <p:nvPr/>
        </p:nvCxnSpPr>
        <p:spPr>
          <a:xfrm>
            <a:off x="1549896" y="3148054"/>
            <a:ext cx="2650893" cy="707179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blinds dir="vert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850106"/>
          </a:xfrm>
        </p:spPr>
        <p:txBody>
          <a:bodyPr/>
          <a:lstStyle/>
          <a:p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Выполненные мероприятия по реализации перечня народных инициатив (исполнено 10 099т.р. (100%),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том числе 9 291т.р. за счет средств бюджета Иркутской области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B0E7376-691D-422C-BE01-04D3AC428F1D}" type="slidenum">
              <a:rPr lang="ru-RU" altLang="ru-RU" smtClean="0"/>
              <a:pPr>
                <a:defRPr/>
              </a:pPr>
              <a:t>32</a:t>
            </a:fld>
            <a:endParaRPr lang="ru-RU" altLang="ru-RU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2DBA7385-9DA4-4317-9B05-140D402CE77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4400" y="1567586"/>
            <a:ext cx="2430419" cy="1851517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F620EF7B-E936-4480-8E2B-F03B6020327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75856" y="1567586"/>
            <a:ext cx="2451920" cy="1838940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5CB7B6D4-EF55-4DFE-BD8F-F938D7B927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3741" y="4283765"/>
            <a:ext cx="3180793" cy="2376264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F204399D-F673-4019-93C1-321A5B23F9B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58784" y="4283765"/>
            <a:ext cx="3180793" cy="2385595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6DBCD549-88AB-4E9D-AAC1-6C298FAA00C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07836" y="1567586"/>
            <a:ext cx="2451920" cy="18798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" name="TextBox 2">
            <a:extLst>
              <a:ext uri="{FF2B5EF4-FFF2-40B4-BE49-F238E27FC236}">
                <a16:creationId xmlns:a16="http://schemas.microsoft.com/office/drawing/2014/main" id="{10781D03-56FF-4BC7-BF30-52898F90D591}"/>
              </a:ext>
            </a:extLst>
          </p:cNvPr>
          <p:cNvSpPr>
            <a:spLocks/>
          </p:cNvSpPr>
          <p:nvPr/>
        </p:nvSpPr>
        <p:spPr bwMode="auto">
          <a:xfrm>
            <a:off x="3331164" y="1077177"/>
            <a:ext cx="23966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Дворовая территория Бабушкина, 2А</a:t>
            </a:r>
            <a:endParaRPr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2">
            <a:extLst>
              <a:ext uri="{FF2B5EF4-FFF2-40B4-BE49-F238E27FC236}">
                <a16:creationId xmlns:a16="http://schemas.microsoft.com/office/drawing/2014/main" id="{46AFB40F-7B73-4444-81CC-38A7DBB7B070}"/>
              </a:ext>
            </a:extLst>
          </p:cNvPr>
          <p:cNvSpPr>
            <a:spLocks/>
          </p:cNvSpPr>
          <p:nvPr/>
        </p:nvSpPr>
        <p:spPr bwMode="auto">
          <a:xfrm>
            <a:off x="5051248" y="3822342"/>
            <a:ext cx="23966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Остановочные павильоны</a:t>
            </a:r>
            <a:endParaRPr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2">
            <a:extLst>
              <a:ext uri="{FF2B5EF4-FFF2-40B4-BE49-F238E27FC236}">
                <a16:creationId xmlns:a16="http://schemas.microsoft.com/office/drawing/2014/main" id="{EBC533F2-EF44-4DDB-8646-5D25534F26AA}"/>
              </a:ext>
            </a:extLst>
          </p:cNvPr>
          <p:cNvSpPr>
            <a:spLocks/>
          </p:cNvSpPr>
          <p:nvPr/>
        </p:nvSpPr>
        <p:spPr bwMode="auto">
          <a:xfrm>
            <a:off x="622062" y="3794054"/>
            <a:ext cx="31807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Мемориал Звездочка в пади </a:t>
            </a:r>
            <a:r>
              <a:rPr lang="ru-RU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Улунтуй</a:t>
            </a:r>
            <a:endParaRPr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">
            <a:extLst>
              <a:ext uri="{FF2B5EF4-FFF2-40B4-BE49-F238E27FC236}">
                <a16:creationId xmlns:a16="http://schemas.microsoft.com/office/drawing/2014/main" id="{E9790745-EB22-4CA5-8FE7-3BAC9CC96E5C}"/>
              </a:ext>
            </a:extLst>
          </p:cNvPr>
          <p:cNvSpPr>
            <a:spLocks/>
          </p:cNvSpPr>
          <p:nvPr/>
        </p:nvSpPr>
        <p:spPr bwMode="auto">
          <a:xfrm>
            <a:off x="477323" y="1118497"/>
            <a:ext cx="23966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Тротуар по ул. Советская</a:t>
            </a:r>
            <a:endParaRPr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">
            <a:extLst>
              <a:ext uri="{FF2B5EF4-FFF2-40B4-BE49-F238E27FC236}">
                <a16:creationId xmlns:a16="http://schemas.microsoft.com/office/drawing/2014/main" id="{4AD80816-C927-4000-A9AC-EA9AADA4C5A9}"/>
              </a:ext>
            </a:extLst>
          </p:cNvPr>
          <p:cNvSpPr>
            <a:spLocks/>
          </p:cNvSpPr>
          <p:nvPr/>
        </p:nvSpPr>
        <p:spPr bwMode="auto">
          <a:xfrm>
            <a:off x="6265755" y="1186387"/>
            <a:ext cx="23966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Светодиодный фонтан</a:t>
            </a:r>
            <a:endParaRPr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3932615"/>
      </p:ext>
    </p:extLst>
  </p:cSld>
  <p:clrMapOvr>
    <a:masterClrMapping/>
  </p:clrMapOvr>
  <p:transition spd="med">
    <p:dissolv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Номер слайда 2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B35D00E9-D3F6-4D81-AD29-238983714B37}" type="slidenum">
              <a:rPr lang="ru-RU" altLang="ru-RU"/>
              <a:pPr/>
              <a:t>33</a:t>
            </a:fld>
            <a:endParaRPr lang="ru-RU" altLang="ru-RU"/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1585513144"/>
              </p:ext>
            </p:extLst>
          </p:nvPr>
        </p:nvGraphicFramePr>
        <p:xfrm>
          <a:off x="179512" y="234590"/>
          <a:ext cx="8670818" cy="64868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 spd="slow">
    <p:wheel spokes="1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Заголовок 1"/>
          <p:cNvSpPr>
            <a:spLocks noGrp="1"/>
          </p:cNvSpPr>
          <p:nvPr>
            <p:ph type="title"/>
          </p:nvPr>
        </p:nvSpPr>
        <p:spPr>
          <a:xfrm>
            <a:off x="313843" y="0"/>
            <a:ext cx="8579296" cy="785813"/>
          </a:xfrm>
        </p:spPr>
        <p:txBody>
          <a:bodyPr/>
          <a:lstStyle/>
          <a:p>
            <a:r>
              <a:rPr lang="ru-RU" altLang="ru-RU" sz="1800" b="1" dirty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Источники финансирования программы «Безопасный город на 2019 - 2024гг.»</a:t>
            </a:r>
          </a:p>
        </p:txBody>
      </p:sp>
      <p:sp>
        <p:nvSpPr>
          <p:cNvPr id="54275" name="Номер слайда 2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70FBCD5B-FA36-4229-A53B-D3B984C83ED8}" type="slidenum">
              <a:rPr lang="ru-RU" altLang="ru-RU"/>
              <a:pPr/>
              <a:t>34</a:t>
            </a:fld>
            <a:endParaRPr lang="ru-RU" altLang="ru-RU"/>
          </a:p>
        </p:txBody>
      </p:sp>
      <p:sp>
        <p:nvSpPr>
          <p:cNvPr id="4" name="Текст 1"/>
          <p:cNvSpPr txBox="1">
            <a:spLocks/>
          </p:cNvSpPr>
          <p:nvPr/>
        </p:nvSpPr>
        <p:spPr bwMode="auto">
          <a:xfrm>
            <a:off x="539714" y="785813"/>
            <a:ext cx="8353425" cy="259228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2776538" indent="-2776538" algn="just">
              <a:buFontTx/>
              <a:buNone/>
              <a:defRPr/>
            </a:pPr>
            <a:r>
              <a:rPr lang="ru-RU" sz="12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 подпрограммы: </a:t>
            </a:r>
          </a:p>
          <a:p>
            <a:pPr marL="0" indent="0" algn="just">
              <a:buFontTx/>
              <a:buNone/>
              <a:defRPr/>
            </a:pPr>
            <a:r>
              <a:rPr lang="ru-RU" sz="12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роли и эффективности работы Слюдянского городского звена территориальной подсистемы единой государственной системы предупреждения и ликвидации чрезвычайных ситуаций (ТП РСЧС) в решении задач по предупреждению и ликвидации чрезвычайных ситуаций.</a:t>
            </a:r>
          </a:p>
          <a:p>
            <a:pPr marL="0" indent="0" algn="just">
              <a:buFontTx/>
              <a:buNone/>
              <a:defRPr/>
            </a:pPr>
            <a:r>
              <a:rPr lang="ru-RU" sz="12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и защита личности и общества от терроризма, предупреждение экстремальной деятельности, противодействие терроризму и минимизация последствий его проявлений, совершенствование профилактических мер антиэкстремистской направленности.</a:t>
            </a:r>
          </a:p>
          <a:p>
            <a:pPr marL="0" indent="0" algn="just">
              <a:buFontTx/>
              <a:buNone/>
              <a:defRPr/>
            </a:pPr>
            <a:r>
              <a:rPr lang="ru-RU" sz="12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у молодежи внутренней потребности в толерантном поведении поведение к людям других национальностей и религиозных конфессий на основе ценностей многонационального российского общества, культурного самосознания, принципов соблюдения прав и свобод человека.</a:t>
            </a:r>
          </a:p>
          <a:p>
            <a:pPr marL="0" indent="0" algn="just">
              <a:buFontTx/>
              <a:buNone/>
              <a:defRPr/>
            </a:pPr>
            <a:r>
              <a:rPr lang="ru-RU" sz="12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Совершенствование резервов финансовых и материальных ресурсов для ликвидации чрезвычайных ситуаций, запасов материально-технических средств в целях гражданской обороны, пожарной безопасности и безопасности людей на водных объектах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47281203"/>
              </p:ext>
            </p:extLst>
          </p:nvPr>
        </p:nvGraphicFramePr>
        <p:xfrm>
          <a:off x="1475656" y="3573016"/>
          <a:ext cx="6121400" cy="750381"/>
        </p:xfrm>
        <a:graphic>
          <a:graphicData uri="http://schemas.openxmlformats.org/drawingml/2006/table">
            <a:tbl>
              <a:tblPr/>
              <a:tblGrid>
                <a:gridCol w="16335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922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161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7951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3242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68580" marR="68580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План 2020г.,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т.р.</a:t>
                      </a:r>
                    </a:p>
                  </a:txBody>
                  <a:tcPr marL="68580" marR="68580" marT="0" marB="0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Фактическое исполнение 2020г.,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т.р.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Процент исполнения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746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Бюджет СМО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668</a:t>
                      </a:r>
                    </a:p>
                  </a:txBody>
                  <a:tcPr marL="68580" marR="68580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536</a:t>
                      </a:r>
                    </a:p>
                  </a:txBody>
                  <a:tcPr marL="68580" marR="68580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80,2%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val="1219487196"/>
              </p:ext>
            </p:extLst>
          </p:nvPr>
        </p:nvGraphicFramePr>
        <p:xfrm>
          <a:off x="1336537" y="4163914"/>
          <a:ext cx="3900809" cy="26039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ransition spd="slow">
    <p:checker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504056"/>
          </a:xfrm>
        </p:spPr>
        <p:txBody>
          <a:bodyPr/>
          <a:lstStyle/>
          <a:p>
            <a:r>
              <a:rPr lang="ru-RU" altLang="ru-RU" sz="2000" b="1" dirty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Выполненные мероприятия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B0E7376-691D-422C-BE01-04D3AC428F1D}" type="slidenum">
              <a:rPr lang="ru-RU" altLang="ru-RU" smtClean="0"/>
              <a:pPr>
                <a:defRPr/>
              </a:pPr>
              <a:t>35</a:t>
            </a:fld>
            <a:endParaRPr lang="ru-RU" altLang="ru-RU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F9D1B10-C1D9-4E5E-8ADF-D1B0767290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162" y="1256618"/>
            <a:ext cx="8186241" cy="4992824"/>
          </a:xfrm>
          <a:prstGeom prst="rect">
            <a:avLst/>
          </a:prstGeom>
        </p:spPr>
      </p:pic>
      <p:sp>
        <p:nvSpPr>
          <p:cNvPr id="9" name="TextBox 7">
            <a:extLst>
              <a:ext uri="{FF2B5EF4-FFF2-40B4-BE49-F238E27FC236}">
                <a16:creationId xmlns:a16="http://schemas.microsoft.com/office/drawing/2014/main" id="{076C845A-0689-4166-A222-004D9BF816DB}"/>
              </a:ext>
            </a:extLst>
          </p:cNvPr>
          <p:cNvSpPr>
            <a:spLocks/>
          </p:cNvSpPr>
          <p:nvPr/>
        </p:nvSpPr>
        <p:spPr bwMode="auto">
          <a:xfrm>
            <a:off x="432280" y="743824"/>
            <a:ext cx="82794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Видеокамеры установленные в 2020 году</a:t>
            </a:r>
            <a:endParaRPr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3609785"/>
      </p:ext>
    </p:extLst>
  </p:cSld>
  <p:clrMapOvr>
    <a:masterClrMapping/>
  </p:clrMapOvr>
  <p:transition spd="med">
    <p:dissolv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Заголовок 1"/>
          <p:cNvSpPr>
            <a:spLocks noGrp="1"/>
          </p:cNvSpPr>
          <p:nvPr>
            <p:ph type="title"/>
          </p:nvPr>
        </p:nvSpPr>
        <p:spPr>
          <a:xfrm>
            <a:off x="179512" y="209551"/>
            <a:ext cx="8708901" cy="1112838"/>
          </a:xfrm>
        </p:spPr>
        <p:txBody>
          <a:bodyPr/>
          <a:lstStyle/>
          <a:p>
            <a:r>
              <a:rPr lang="ru-RU" altLang="ru-RU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6. </a:t>
            </a:r>
            <a:r>
              <a:rPr lang="ru-RU" altLang="ru-RU" sz="22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Программа «Поддержка приоритетных отраслей экономики Слюдянского муниципального образования» на 2019 - 2024 годы </a:t>
            </a:r>
            <a:r>
              <a:rPr lang="ru-RU" altLang="ru-RU" sz="2200" b="1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(исполнено 215 т.р. (93,4%) от плана 230 т.р.)</a:t>
            </a:r>
            <a:endParaRPr lang="ru-RU" altLang="ru-RU" sz="2200" dirty="0">
              <a:solidFill>
                <a:srgbClr val="80008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6323" name="Номер слайда 2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B08A1B16-C654-46D3-9217-55E02CBCF213}" type="slidenum">
              <a:rPr lang="ru-RU" altLang="ru-RU"/>
              <a:pPr/>
              <a:t>36</a:t>
            </a:fld>
            <a:endParaRPr lang="ru-RU" altLang="ru-RU"/>
          </a:p>
        </p:txBody>
      </p:sp>
      <p:sp>
        <p:nvSpPr>
          <p:cNvPr id="4" name="Текст 1"/>
          <p:cNvSpPr txBox="1">
            <a:spLocks/>
          </p:cNvSpPr>
          <p:nvPr/>
        </p:nvSpPr>
        <p:spPr bwMode="auto">
          <a:xfrm>
            <a:off x="534988" y="1709132"/>
            <a:ext cx="8353425" cy="8128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just">
              <a:buFontTx/>
              <a:buNone/>
              <a:defRPr/>
            </a:pPr>
            <a:r>
              <a:rPr lang="ru-RU" sz="16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 программы: </a:t>
            </a:r>
            <a:r>
              <a:rPr lang="ru-RU" sz="16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благоприятных условий для предпринимательской деятельности и устойчивого развития малого и среднего предпринимательства в Слюдянского муниципальном образовании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72743184"/>
              </p:ext>
            </p:extLst>
          </p:nvPr>
        </p:nvGraphicFramePr>
        <p:xfrm>
          <a:off x="1474056" y="2965031"/>
          <a:ext cx="6119812" cy="874712"/>
        </p:xfrm>
        <a:graphic>
          <a:graphicData uri="http://schemas.openxmlformats.org/drawingml/2006/table">
            <a:tbl>
              <a:tblPr/>
              <a:tblGrid>
                <a:gridCol w="15843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39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161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7951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2706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68580" marR="68580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План 2020г.,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т.р.</a:t>
                      </a:r>
                    </a:p>
                  </a:txBody>
                  <a:tcPr marL="68580" marR="68580" marT="0" marB="0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Фактическое исполнение 2020г.,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т.р.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Процент исполнения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765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Бюджет СМО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230</a:t>
                      </a:r>
                      <a:endParaRPr kumimoji="0" lang="ru-RU" alt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215</a:t>
                      </a:r>
                    </a:p>
                  </a:txBody>
                  <a:tcPr marL="68580" marR="68580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93,5%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val="2045493295"/>
              </p:ext>
            </p:extLst>
          </p:nvPr>
        </p:nvGraphicFramePr>
        <p:xfrm>
          <a:off x="2411760" y="3789040"/>
          <a:ext cx="3960440" cy="25922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ransition spd="slow">
    <p:wheel spokes="1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Номер слайда 2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24AE928B-AD3C-4095-87B8-85C99C01D6AF}" type="slidenum">
              <a:rPr lang="ru-RU" altLang="ru-RU"/>
              <a:pPr/>
              <a:t>37</a:t>
            </a:fld>
            <a:endParaRPr lang="ru-RU" altLang="ru-RU"/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4279787564"/>
              </p:ext>
            </p:extLst>
          </p:nvPr>
        </p:nvGraphicFramePr>
        <p:xfrm>
          <a:off x="251520" y="260648"/>
          <a:ext cx="8640960" cy="63367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 spd="slow">
    <p:wheel spokes="1"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Заголовок 1"/>
          <p:cNvSpPr>
            <a:spLocks noGrp="1"/>
          </p:cNvSpPr>
          <p:nvPr>
            <p:ph type="title"/>
          </p:nvPr>
        </p:nvSpPr>
        <p:spPr>
          <a:xfrm>
            <a:off x="179512" y="209551"/>
            <a:ext cx="8708901" cy="1112838"/>
          </a:xfrm>
        </p:spPr>
        <p:txBody>
          <a:bodyPr/>
          <a:lstStyle/>
          <a:p>
            <a:pPr lvl="0">
              <a:lnSpc>
                <a:spcPct val="100000"/>
              </a:lnSpc>
              <a:spcAft>
                <a:spcPts val="0"/>
              </a:spcAft>
            </a:pPr>
            <a:r>
              <a:rPr lang="ru-RU" altLang="ru-RU" sz="2400" b="1" dirty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Источники финансирования программы «Совершенствование механизмов управления Слюдянским муниципальным образованием на 2019 – 2024 годы»</a:t>
            </a:r>
            <a:endParaRPr lang="ru-RU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6323" name="Номер слайда 2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B08A1B16-C654-46D3-9217-55E02CBCF213}" type="slidenum">
              <a:rPr lang="ru-RU" altLang="ru-RU"/>
              <a:pPr/>
              <a:t>38</a:t>
            </a:fld>
            <a:endParaRPr lang="ru-RU" altLang="ru-RU"/>
          </a:p>
        </p:txBody>
      </p:sp>
      <p:sp>
        <p:nvSpPr>
          <p:cNvPr id="4" name="Текст 1"/>
          <p:cNvSpPr txBox="1">
            <a:spLocks/>
          </p:cNvSpPr>
          <p:nvPr/>
        </p:nvSpPr>
        <p:spPr bwMode="auto">
          <a:xfrm>
            <a:off x="534988" y="1409983"/>
            <a:ext cx="8353425" cy="8128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just">
              <a:buFontTx/>
              <a:buNone/>
              <a:defRPr/>
            </a:pPr>
            <a:r>
              <a:rPr lang="ru-RU" sz="14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 программы: </a:t>
            </a:r>
            <a:r>
              <a:rPr lang="ru-RU" sz="14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совершенствование механизмов управления Слюдянским муниципальным образованием</a:t>
            </a:r>
          </a:p>
        </p:txBody>
      </p:sp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val="2845426661"/>
              </p:ext>
            </p:extLst>
          </p:nvPr>
        </p:nvGraphicFramePr>
        <p:xfrm>
          <a:off x="2267744" y="3717032"/>
          <a:ext cx="3960440" cy="25922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01226417"/>
              </p:ext>
            </p:extLst>
          </p:nvPr>
        </p:nvGraphicFramePr>
        <p:xfrm>
          <a:off x="1139825" y="2022347"/>
          <a:ext cx="6480175" cy="1588581"/>
        </p:xfrm>
        <a:graphic>
          <a:graphicData uri="http://schemas.openxmlformats.org/drawingml/2006/table">
            <a:tbl>
              <a:tblPr/>
              <a:tblGrid>
                <a:gridCol w="24241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509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557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4936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9072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68591" marR="68591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План 2020г.,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т.р.</a:t>
                      </a:r>
                    </a:p>
                  </a:txBody>
                  <a:tcPr marL="68591" marR="68591" marT="0" marB="0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Фактическое исполнение 2020г.,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т.р.</a:t>
                      </a:r>
                    </a:p>
                  </a:txBody>
                  <a:tcPr marL="68591" marR="68591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Процент исполнения</a:t>
                      </a:r>
                    </a:p>
                  </a:txBody>
                  <a:tcPr marL="68591" marR="68591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188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Итого:</a:t>
                      </a:r>
                    </a:p>
                  </a:txBody>
                  <a:tcPr marL="68591" marR="68591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38 914</a:t>
                      </a:r>
                    </a:p>
                  </a:txBody>
                  <a:tcPr marL="68591" marR="68591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36 684</a:t>
                      </a:r>
                    </a:p>
                  </a:txBody>
                  <a:tcPr marL="68591" marR="68591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94,3%</a:t>
                      </a:r>
                    </a:p>
                  </a:txBody>
                  <a:tcPr marL="68591" marR="68591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188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Областной бюджет</a:t>
                      </a:r>
                    </a:p>
                  </a:txBody>
                  <a:tcPr marL="68591" marR="68591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68591" marR="68591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68591" marR="68591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100%</a:t>
                      </a:r>
                    </a:p>
                  </a:txBody>
                  <a:tcPr marL="68591" marR="68591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188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Бюджет СМО</a:t>
                      </a:r>
                    </a:p>
                  </a:txBody>
                  <a:tcPr marL="68591" marR="68591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38 913</a:t>
                      </a:r>
                    </a:p>
                  </a:txBody>
                  <a:tcPr marL="68591" marR="68591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36 683</a:t>
                      </a:r>
                    </a:p>
                  </a:txBody>
                  <a:tcPr marL="68591" marR="68591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94,3%</a:t>
                      </a:r>
                    </a:p>
                  </a:txBody>
                  <a:tcPr marL="68591" marR="68591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0441578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95897297"/>
      </p:ext>
    </p:extLst>
  </p:cSld>
  <p:clrMapOvr>
    <a:masterClrMapping/>
  </p:clrMapOvr>
  <p:transition spd="slow">
    <p:wheel spokes="1"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B0E7376-691D-422C-BE01-04D3AC428F1D}" type="slidenum">
              <a:rPr lang="ru-RU" altLang="ru-RU" smtClean="0"/>
              <a:pPr>
                <a:defRPr/>
              </a:pPr>
              <a:t>39</a:t>
            </a:fld>
            <a:endParaRPr lang="ru-RU" altLang="ru-RU"/>
          </a:p>
        </p:txBody>
      </p:sp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val="2377709075"/>
              </p:ext>
            </p:extLst>
          </p:nvPr>
        </p:nvGraphicFramePr>
        <p:xfrm>
          <a:off x="4291190" y="873608"/>
          <a:ext cx="4524019" cy="59843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179511" y="116632"/>
            <a:ext cx="87724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ru-RU" b="1" dirty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Структура расходов по программе «Совершенствование механизмов управления Слюдянским муниципальным образованием на 2015 – 2020 годы», т.р.</a:t>
            </a:r>
            <a:endParaRPr lang="ru-RU" dirty="0"/>
          </a:p>
        </p:txBody>
      </p:sp>
      <p:graphicFrame>
        <p:nvGraphicFramePr>
          <p:cNvPr id="8" name="Диаграмма 7">
            <a:extLst>
              <a:ext uri="{FF2B5EF4-FFF2-40B4-BE49-F238E27FC236}">
                <a16:creationId xmlns:a16="http://schemas.microsoft.com/office/drawing/2014/main" id="{08F2E886-125B-499F-9290-348B7F7AB65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08901824"/>
              </p:ext>
            </p:extLst>
          </p:nvPr>
        </p:nvGraphicFramePr>
        <p:xfrm>
          <a:off x="41737" y="873608"/>
          <a:ext cx="4524019" cy="59843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848565771"/>
      </p:ext>
    </p:extLst>
  </p:cSld>
  <p:clrMapOvr>
    <a:masterClrMapping/>
  </p:clrMapOvr>
  <p:transition spd="med">
    <p:dissolv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Заголовок 2"/>
          <p:cNvSpPr>
            <a:spLocks noGrp="1"/>
          </p:cNvSpPr>
          <p:nvPr>
            <p:ph type="title"/>
          </p:nvPr>
        </p:nvSpPr>
        <p:spPr>
          <a:xfrm>
            <a:off x="971550" y="255588"/>
            <a:ext cx="7200900" cy="966787"/>
          </a:xfrm>
        </p:spPr>
        <p:txBody>
          <a:bodyPr/>
          <a:lstStyle/>
          <a:p>
            <a:r>
              <a:rPr lang="ru-RU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Состав доходов бюджета Слюдянского муниципального образования по видам доходов за 2020 год </a:t>
            </a:r>
          </a:p>
        </p:txBody>
      </p:sp>
      <p:sp>
        <p:nvSpPr>
          <p:cNvPr id="5124" name="Номер слайда 3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ADDE41BC-DA12-489D-A0C7-51D31DDC36E6}" type="slidenum">
              <a:rPr lang="ru-RU" altLang="ru-RU"/>
              <a:pPr/>
              <a:t>4</a:t>
            </a:fld>
            <a:endParaRPr lang="ru-RU" altLang="ru-RU"/>
          </a:p>
        </p:txBody>
      </p:sp>
      <p:grpSp>
        <p:nvGrpSpPr>
          <p:cNvPr id="5125" name="Группа 8"/>
          <p:cNvGrpSpPr>
            <a:grpSpLocks/>
          </p:cNvGrpSpPr>
          <p:nvPr/>
        </p:nvGrpSpPr>
        <p:grpSpPr bwMode="auto">
          <a:xfrm>
            <a:off x="361658" y="1088108"/>
            <a:ext cx="8449431" cy="2988973"/>
            <a:chOff x="426513" y="2652300"/>
            <a:chExt cx="9069516" cy="2990544"/>
          </a:xfrm>
        </p:grpSpPr>
        <p:sp>
          <p:nvSpPr>
            <p:cNvPr id="10" name="Полилиния 9"/>
            <p:cNvSpPr/>
            <p:nvPr/>
          </p:nvSpPr>
          <p:spPr>
            <a:xfrm>
              <a:off x="426513" y="4415492"/>
              <a:ext cx="1314038" cy="1201064"/>
            </a:xfrm>
            <a:custGeom>
              <a:avLst/>
              <a:gdLst>
                <a:gd name="connsiteX0" fmla="*/ 0 w 1702424"/>
                <a:gd name="connsiteY0" fmla="*/ 786983 h 1573965"/>
                <a:gd name="connsiteX1" fmla="*/ 851212 w 1702424"/>
                <a:gd name="connsiteY1" fmla="*/ 0 h 1573965"/>
                <a:gd name="connsiteX2" fmla="*/ 1702424 w 1702424"/>
                <a:gd name="connsiteY2" fmla="*/ 786983 h 1573965"/>
                <a:gd name="connsiteX3" fmla="*/ 851212 w 1702424"/>
                <a:gd name="connsiteY3" fmla="*/ 1573966 h 1573965"/>
                <a:gd name="connsiteX4" fmla="*/ 0 w 1702424"/>
                <a:gd name="connsiteY4" fmla="*/ 786983 h 15739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02424" h="1573965">
                  <a:moveTo>
                    <a:pt x="0" y="786983"/>
                  </a:moveTo>
                  <a:cubicBezTo>
                    <a:pt x="0" y="352344"/>
                    <a:pt x="381101" y="0"/>
                    <a:pt x="851212" y="0"/>
                  </a:cubicBezTo>
                  <a:cubicBezTo>
                    <a:pt x="1321323" y="0"/>
                    <a:pt x="1702424" y="352344"/>
                    <a:pt x="1702424" y="786983"/>
                  </a:cubicBezTo>
                  <a:cubicBezTo>
                    <a:pt x="1702424" y="1221622"/>
                    <a:pt x="1321323" y="1573966"/>
                    <a:pt x="851212" y="1573966"/>
                  </a:cubicBezTo>
                  <a:cubicBezTo>
                    <a:pt x="381101" y="1573966"/>
                    <a:pt x="0" y="1221622"/>
                    <a:pt x="0" y="786983"/>
                  </a:cubicBezTo>
                  <a:close/>
                </a:path>
              </a:pathLst>
            </a:custGeom>
            <a:solidFill>
              <a:srgbClr val="99CCFF"/>
            </a:solidFill>
            <a:scene3d>
              <a:camera prst="orthographicFront"/>
              <a:lightRig rig="threePt" dir="t">
                <a:rot lat="0" lon="0" rev="7500000"/>
              </a:lightRig>
            </a:scene3d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5">
                <a:hueOff val="0"/>
                <a:satOff val="0"/>
                <a:lumOff val="0"/>
                <a:alphaOff val="0"/>
              </a:schemeClr>
            </a:fillRef>
            <a:effectRef idx="2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lIns="267094" tIns="248282" rIns="267094" bIns="248282" spcCol="1270" anchor="ctr"/>
            <a:lstStyle/>
            <a:p>
              <a:pPr algn="ctr" defTabSz="6223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ru-RU" sz="1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Налоговые доходы </a:t>
              </a:r>
            </a:p>
            <a:p>
              <a:pPr algn="ctr" defTabSz="6223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ru-RU" sz="10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61 456 т.р.</a:t>
              </a:r>
            </a:p>
          </p:txBody>
        </p:sp>
        <p:sp>
          <p:nvSpPr>
            <p:cNvPr id="12" name="Полилиния 11"/>
            <p:cNvSpPr/>
            <p:nvPr/>
          </p:nvSpPr>
          <p:spPr>
            <a:xfrm>
              <a:off x="4427906" y="2980373"/>
              <a:ext cx="1606520" cy="1425831"/>
            </a:xfrm>
            <a:custGeom>
              <a:avLst/>
              <a:gdLst>
                <a:gd name="connsiteX0" fmla="*/ 0 w 2247414"/>
                <a:gd name="connsiteY0" fmla="*/ 1021545 h 2043089"/>
                <a:gd name="connsiteX1" fmla="*/ 1123707 w 2247414"/>
                <a:gd name="connsiteY1" fmla="*/ 0 h 2043089"/>
                <a:gd name="connsiteX2" fmla="*/ 2247414 w 2247414"/>
                <a:gd name="connsiteY2" fmla="*/ 1021545 h 2043089"/>
                <a:gd name="connsiteX3" fmla="*/ 1123707 w 2247414"/>
                <a:gd name="connsiteY3" fmla="*/ 2043090 h 2043089"/>
                <a:gd name="connsiteX4" fmla="*/ 0 w 2247414"/>
                <a:gd name="connsiteY4" fmla="*/ 1021545 h 20430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47414" h="2043089">
                  <a:moveTo>
                    <a:pt x="0" y="1021545"/>
                  </a:moveTo>
                  <a:cubicBezTo>
                    <a:pt x="0" y="457361"/>
                    <a:pt x="503101" y="0"/>
                    <a:pt x="1123707" y="0"/>
                  </a:cubicBezTo>
                  <a:cubicBezTo>
                    <a:pt x="1744313" y="0"/>
                    <a:pt x="2247414" y="457361"/>
                    <a:pt x="2247414" y="1021545"/>
                  </a:cubicBezTo>
                  <a:cubicBezTo>
                    <a:pt x="2247414" y="1585729"/>
                    <a:pt x="1744313" y="2043090"/>
                    <a:pt x="1123707" y="2043090"/>
                  </a:cubicBezTo>
                  <a:cubicBezTo>
                    <a:pt x="503101" y="2043090"/>
                    <a:pt x="0" y="1585729"/>
                    <a:pt x="0" y="1021545"/>
                  </a:cubicBezTo>
                  <a:close/>
                </a:path>
              </a:pathLst>
            </a:custGeom>
            <a:solidFill>
              <a:srgbClr val="FFFF00"/>
            </a:solidFill>
            <a:scene3d>
              <a:camera prst="orthographicFront"/>
              <a:lightRig rig="threePt" dir="t">
                <a:rot lat="0" lon="0" rev="7500000"/>
              </a:lightRig>
            </a:scene3d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5">
                <a:hueOff val="-3772694"/>
                <a:satOff val="-10856"/>
                <a:lumOff val="-4706"/>
                <a:alphaOff val="0"/>
              </a:schemeClr>
            </a:fillRef>
            <a:effectRef idx="2">
              <a:schemeClr val="accent5">
                <a:hueOff val="-3772694"/>
                <a:satOff val="-10856"/>
                <a:lumOff val="-4706"/>
                <a:alphaOff val="0"/>
              </a:schemeClr>
            </a:effectRef>
            <a:fontRef idx="minor">
              <a:schemeClr val="lt1"/>
            </a:fontRef>
          </p:style>
          <p:txBody>
            <a:bodyPr lIns="349446" tIns="319523" rIns="349446" bIns="319523" spcCol="1270" anchor="ctr"/>
            <a:lstStyle/>
            <a:p>
              <a:pPr algn="ctr" defTabSz="7112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ru-RU" sz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Безвозмездные поступления</a:t>
              </a:r>
            </a:p>
            <a:p>
              <a:pPr algn="ctr" defTabSz="7112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ru-RU" sz="12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76 480 т.р</a:t>
              </a:r>
              <a:r>
                <a:rPr lang="ru-RU" sz="105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13" name="Полилиния 12"/>
            <p:cNvSpPr/>
            <p:nvPr/>
          </p:nvSpPr>
          <p:spPr>
            <a:xfrm>
              <a:off x="3420304" y="3329161"/>
              <a:ext cx="606125" cy="592162"/>
            </a:xfrm>
            <a:custGeom>
              <a:avLst/>
              <a:gdLst>
                <a:gd name="connsiteX0" fmla="*/ 53810 w 405962"/>
                <a:gd name="connsiteY0" fmla="*/ 155240 h 405962"/>
                <a:gd name="connsiteX1" fmla="*/ 155240 w 405962"/>
                <a:gd name="connsiteY1" fmla="*/ 155240 h 405962"/>
                <a:gd name="connsiteX2" fmla="*/ 155240 w 405962"/>
                <a:gd name="connsiteY2" fmla="*/ 53810 h 405962"/>
                <a:gd name="connsiteX3" fmla="*/ 250722 w 405962"/>
                <a:gd name="connsiteY3" fmla="*/ 53810 h 405962"/>
                <a:gd name="connsiteX4" fmla="*/ 250722 w 405962"/>
                <a:gd name="connsiteY4" fmla="*/ 155240 h 405962"/>
                <a:gd name="connsiteX5" fmla="*/ 352152 w 405962"/>
                <a:gd name="connsiteY5" fmla="*/ 155240 h 405962"/>
                <a:gd name="connsiteX6" fmla="*/ 352152 w 405962"/>
                <a:gd name="connsiteY6" fmla="*/ 250722 h 405962"/>
                <a:gd name="connsiteX7" fmla="*/ 250722 w 405962"/>
                <a:gd name="connsiteY7" fmla="*/ 250722 h 405962"/>
                <a:gd name="connsiteX8" fmla="*/ 250722 w 405962"/>
                <a:gd name="connsiteY8" fmla="*/ 352152 h 405962"/>
                <a:gd name="connsiteX9" fmla="*/ 155240 w 405962"/>
                <a:gd name="connsiteY9" fmla="*/ 352152 h 405962"/>
                <a:gd name="connsiteX10" fmla="*/ 155240 w 405962"/>
                <a:gd name="connsiteY10" fmla="*/ 250722 h 405962"/>
                <a:gd name="connsiteX11" fmla="*/ 53810 w 405962"/>
                <a:gd name="connsiteY11" fmla="*/ 250722 h 405962"/>
                <a:gd name="connsiteX12" fmla="*/ 53810 w 405962"/>
                <a:gd name="connsiteY12" fmla="*/ 155240 h 405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05962" h="405962">
                  <a:moveTo>
                    <a:pt x="53810" y="155240"/>
                  </a:moveTo>
                  <a:lnTo>
                    <a:pt x="155240" y="155240"/>
                  </a:lnTo>
                  <a:lnTo>
                    <a:pt x="155240" y="53810"/>
                  </a:lnTo>
                  <a:lnTo>
                    <a:pt x="250722" y="53810"/>
                  </a:lnTo>
                  <a:lnTo>
                    <a:pt x="250722" y="155240"/>
                  </a:lnTo>
                  <a:lnTo>
                    <a:pt x="352152" y="155240"/>
                  </a:lnTo>
                  <a:lnTo>
                    <a:pt x="352152" y="250722"/>
                  </a:lnTo>
                  <a:lnTo>
                    <a:pt x="250722" y="250722"/>
                  </a:lnTo>
                  <a:lnTo>
                    <a:pt x="250722" y="352152"/>
                  </a:lnTo>
                  <a:lnTo>
                    <a:pt x="155240" y="352152"/>
                  </a:lnTo>
                  <a:lnTo>
                    <a:pt x="155240" y="250722"/>
                  </a:lnTo>
                  <a:lnTo>
                    <a:pt x="53810" y="250722"/>
                  </a:lnTo>
                  <a:lnTo>
                    <a:pt x="53810" y="15524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scene3d>
              <a:camera prst="orthographicFront"/>
              <a:lightRig rig="threePt" dir="t">
                <a:rot lat="0" lon="0" rev="7500000"/>
              </a:lightRig>
            </a:scene3d>
            <a:sp3d z="-70000" extrusionH="63500" prstMaterial="matte">
              <a:bevelT w="25400" h="6350" prst="relaxedInset"/>
              <a:contourClr>
                <a:schemeClr val="bg1"/>
              </a:contourClr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5659041"/>
                <a:satOff val="-16284"/>
                <a:lumOff val="-7058"/>
                <a:alphaOff val="0"/>
              </a:schemeClr>
            </a:fillRef>
            <a:effectRef idx="2">
              <a:schemeClr val="accent5">
                <a:hueOff val="-5659041"/>
                <a:satOff val="-16284"/>
                <a:lumOff val="-7058"/>
                <a:alphaOff val="0"/>
              </a:schemeClr>
            </a:effectRef>
            <a:fontRef idx="minor">
              <a:schemeClr val="lt1"/>
            </a:fontRef>
          </p:style>
          <p:txBody>
            <a:bodyPr lIns="53810" tIns="155240" rIns="53810" bIns="155240" spcCol="1270" anchor="ctr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ru-RU" sz="1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" name="Полилиния 13"/>
            <p:cNvSpPr/>
            <p:nvPr/>
          </p:nvSpPr>
          <p:spPr>
            <a:xfrm>
              <a:off x="2519472" y="4448866"/>
              <a:ext cx="1351017" cy="1193978"/>
            </a:xfrm>
            <a:custGeom>
              <a:avLst/>
              <a:gdLst>
                <a:gd name="connsiteX0" fmla="*/ 0 w 1302866"/>
                <a:gd name="connsiteY0" fmla="*/ 669470 h 1338940"/>
                <a:gd name="connsiteX1" fmla="*/ 651433 w 1302866"/>
                <a:gd name="connsiteY1" fmla="*/ 0 h 1338940"/>
                <a:gd name="connsiteX2" fmla="*/ 1302866 w 1302866"/>
                <a:gd name="connsiteY2" fmla="*/ 669470 h 1338940"/>
                <a:gd name="connsiteX3" fmla="*/ 651433 w 1302866"/>
                <a:gd name="connsiteY3" fmla="*/ 1338940 h 1338940"/>
                <a:gd name="connsiteX4" fmla="*/ 0 w 1302866"/>
                <a:gd name="connsiteY4" fmla="*/ 669470 h 1338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02866" h="1338940">
                  <a:moveTo>
                    <a:pt x="0" y="669470"/>
                  </a:moveTo>
                  <a:cubicBezTo>
                    <a:pt x="0" y="299732"/>
                    <a:pt x="291656" y="0"/>
                    <a:pt x="651433" y="0"/>
                  </a:cubicBezTo>
                  <a:cubicBezTo>
                    <a:pt x="1011210" y="0"/>
                    <a:pt x="1302866" y="299732"/>
                    <a:pt x="1302866" y="669470"/>
                  </a:cubicBezTo>
                  <a:cubicBezTo>
                    <a:pt x="1302866" y="1039208"/>
                    <a:pt x="1011210" y="1338940"/>
                    <a:pt x="651433" y="1338940"/>
                  </a:cubicBezTo>
                  <a:cubicBezTo>
                    <a:pt x="291656" y="1338940"/>
                    <a:pt x="0" y="1039208"/>
                    <a:pt x="0" y="669470"/>
                  </a:cubicBezTo>
                  <a:close/>
                </a:path>
              </a:pathLst>
            </a:custGeom>
            <a:solidFill>
              <a:srgbClr val="92D050"/>
            </a:solidFill>
            <a:scene3d>
              <a:camera prst="orthographicFront"/>
              <a:lightRig rig="threePt" dir="t">
                <a:rot lat="0" lon="0" rev="7500000"/>
              </a:lightRig>
            </a:scene3d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5">
                <a:hueOff val="-7545388"/>
                <a:satOff val="-21713"/>
                <a:lumOff val="-9411"/>
                <a:alphaOff val="0"/>
              </a:schemeClr>
            </a:fillRef>
            <a:effectRef idx="2">
              <a:schemeClr val="accent5">
                <a:hueOff val="-7545388"/>
                <a:satOff val="-21713"/>
                <a:lumOff val="-9411"/>
                <a:alphaOff val="0"/>
              </a:schemeClr>
            </a:effectRef>
            <a:fontRef idx="minor">
              <a:schemeClr val="lt1"/>
            </a:fontRef>
          </p:style>
          <p:txBody>
            <a:bodyPr lIns="206040" tIns="211323" rIns="206040" bIns="211323" spcCol="1270" anchor="ctr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ru-RU" sz="105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Неналоговые доходы </a:t>
              </a:r>
            </a:p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ru-RU" sz="105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5 602 т.р.</a:t>
              </a:r>
            </a:p>
          </p:txBody>
        </p:sp>
        <p:sp>
          <p:nvSpPr>
            <p:cNvPr id="15" name="Полилиния 14"/>
            <p:cNvSpPr/>
            <p:nvPr/>
          </p:nvSpPr>
          <p:spPr>
            <a:xfrm>
              <a:off x="6208123" y="3364253"/>
              <a:ext cx="455561" cy="620607"/>
            </a:xfrm>
            <a:custGeom>
              <a:avLst/>
              <a:gdLst>
                <a:gd name="connsiteX0" fmla="*/ 53810 w 405962"/>
                <a:gd name="connsiteY0" fmla="*/ 83628 h 405962"/>
                <a:gd name="connsiteX1" fmla="*/ 352152 w 405962"/>
                <a:gd name="connsiteY1" fmla="*/ 83628 h 405962"/>
                <a:gd name="connsiteX2" fmla="*/ 352152 w 405962"/>
                <a:gd name="connsiteY2" fmla="*/ 179110 h 405962"/>
                <a:gd name="connsiteX3" fmla="*/ 53810 w 405962"/>
                <a:gd name="connsiteY3" fmla="*/ 179110 h 405962"/>
                <a:gd name="connsiteX4" fmla="*/ 53810 w 405962"/>
                <a:gd name="connsiteY4" fmla="*/ 83628 h 405962"/>
                <a:gd name="connsiteX5" fmla="*/ 53810 w 405962"/>
                <a:gd name="connsiteY5" fmla="*/ 226852 h 405962"/>
                <a:gd name="connsiteX6" fmla="*/ 352152 w 405962"/>
                <a:gd name="connsiteY6" fmla="*/ 226852 h 405962"/>
                <a:gd name="connsiteX7" fmla="*/ 352152 w 405962"/>
                <a:gd name="connsiteY7" fmla="*/ 322334 h 405962"/>
                <a:gd name="connsiteX8" fmla="*/ 53810 w 405962"/>
                <a:gd name="connsiteY8" fmla="*/ 322334 h 405962"/>
                <a:gd name="connsiteX9" fmla="*/ 53810 w 405962"/>
                <a:gd name="connsiteY9" fmla="*/ 226852 h 405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05962" h="405962">
                  <a:moveTo>
                    <a:pt x="53810" y="83628"/>
                  </a:moveTo>
                  <a:lnTo>
                    <a:pt x="352152" y="83628"/>
                  </a:lnTo>
                  <a:lnTo>
                    <a:pt x="352152" y="179110"/>
                  </a:lnTo>
                  <a:lnTo>
                    <a:pt x="53810" y="179110"/>
                  </a:lnTo>
                  <a:lnTo>
                    <a:pt x="53810" y="83628"/>
                  </a:lnTo>
                  <a:close/>
                  <a:moveTo>
                    <a:pt x="53810" y="226852"/>
                  </a:moveTo>
                  <a:lnTo>
                    <a:pt x="352152" y="226852"/>
                  </a:lnTo>
                  <a:lnTo>
                    <a:pt x="352152" y="322334"/>
                  </a:lnTo>
                  <a:lnTo>
                    <a:pt x="53810" y="322334"/>
                  </a:lnTo>
                  <a:lnTo>
                    <a:pt x="53810" y="226852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scene3d>
              <a:camera prst="orthographicFront"/>
              <a:lightRig rig="threePt" dir="t">
                <a:rot lat="0" lon="0" rev="7500000"/>
              </a:lightRig>
            </a:scene3d>
            <a:sp3d z="-70000" extrusionH="63500" prstMaterial="matte">
              <a:bevelT w="25400" h="6350" prst="relaxedInset"/>
              <a:contourClr>
                <a:schemeClr val="bg1"/>
              </a:contourClr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11318081"/>
                <a:satOff val="-32569"/>
                <a:lumOff val="-14117"/>
                <a:alphaOff val="0"/>
              </a:schemeClr>
            </a:fillRef>
            <a:effectRef idx="2">
              <a:schemeClr val="accent5">
                <a:hueOff val="-11318081"/>
                <a:satOff val="-32569"/>
                <a:lumOff val="-14117"/>
                <a:alphaOff val="0"/>
              </a:schemeClr>
            </a:effectRef>
            <a:fontRef idx="minor">
              <a:schemeClr val="lt1"/>
            </a:fontRef>
          </p:style>
          <p:txBody>
            <a:bodyPr lIns="53810" tIns="83628" rIns="53810" bIns="83628" spcCol="1270" anchor="ctr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ru-RU" sz="1200" dirty="0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" name="Полилиния 15"/>
            <p:cNvSpPr/>
            <p:nvPr/>
          </p:nvSpPr>
          <p:spPr>
            <a:xfrm>
              <a:off x="6837382" y="2652300"/>
              <a:ext cx="2658647" cy="2307850"/>
            </a:xfrm>
            <a:custGeom>
              <a:avLst/>
              <a:gdLst>
                <a:gd name="connsiteX0" fmla="*/ 0 w 3226848"/>
                <a:gd name="connsiteY0" fmla="*/ 1155789 h 2311577"/>
                <a:gd name="connsiteX1" fmla="*/ 1613424 w 3226848"/>
                <a:gd name="connsiteY1" fmla="*/ 0 h 2311577"/>
                <a:gd name="connsiteX2" fmla="*/ 3226848 w 3226848"/>
                <a:gd name="connsiteY2" fmla="*/ 1155789 h 2311577"/>
                <a:gd name="connsiteX3" fmla="*/ 1613424 w 3226848"/>
                <a:gd name="connsiteY3" fmla="*/ 2311578 h 2311577"/>
                <a:gd name="connsiteX4" fmla="*/ 0 w 3226848"/>
                <a:gd name="connsiteY4" fmla="*/ 1155789 h 2311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26848" h="2311577">
                  <a:moveTo>
                    <a:pt x="0" y="1155789"/>
                  </a:moveTo>
                  <a:cubicBezTo>
                    <a:pt x="0" y="517464"/>
                    <a:pt x="722355" y="0"/>
                    <a:pt x="1613424" y="0"/>
                  </a:cubicBezTo>
                  <a:cubicBezTo>
                    <a:pt x="2504493" y="0"/>
                    <a:pt x="3226848" y="517464"/>
                    <a:pt x="3226848" y="1155789"/>
                  </a:cubicBezTo>
                  <a:cubicBezTo>
                    <a:pt x="3226848" y="1794114"/>
                    <a:pt x="2504493" y="2311578"/>
                    <a:pt x="1613424" y="2311578"/>
                  </a:cubicBezTo>
                  <a:cubicBezTo>
                    <a:pt x="722355" y="2311578"/>
                    <a:pt x="0" y="1794114"/>
                    <a:pt x="0" y="1155789"/>
                  </a:cubicBezTo>
                  <a:close/>
                </a:path>
              </a:pathLst>
            </a:custGeom>
            <a:solidFill>
              <a:srgbClr val="FF0000"/>
            </a:solidFill>
            <a:scene3d>
              <a:camera prst="orthographicFront"/>
              <a:lightRig rig="threePt" dir="t">
                <a:rot lat="0" lon="0" rev="7500000"/>
              </a:lightRig>
            </a:scene3d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5">
                <a:hueOff val="-11318081"/>
                <a:satOff val="-32569"/>
                <a:lumOff val="-14117"/>
                <a:alphaOff val="0"/>
              </a:schemeClr>
            </a:fillRef>
            <a:effectRef idx="2">
              <a:schemeClr val="accent5">
                <a:hueOff val="-11318081"/>
                <a:satOff val="-32569"/>
                <a:lumOff val="-14117"/>
                <a:alphaOff val="0"/>
              </a:schemeClr>
            </a:effectRef>
            <a:fontRef idx="minor">
              <a:schemeClr val="lt1"/>
            </a:fontRef>
          </p:style>
          <p:txBody>
            <a:bodyPr lIns="497961" tIns="363923" rIns="497961" bIns="363923" spcCol="1270" anchor="ctr"/>
            <a:lstStyle/>
            <a:p>
              <a:pPr algn="ctr" defTabSz="8890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ru-RU" sz="2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Доходы бюджета </a:t>
              </a:r>
            </a:p>
            <a:p>
              <a:pPr algn="ctr" defTabSz="8890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ru-RU" sz="20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143 538 т.р.</a:t>
              </a:r>
            </a:p>
          </p:txBody>
        </p:sp>
      </p:grpSp>
      <p:sp>
        <p:nvSpPr>
          <p:cNvPr id="2051" name="Стрелка вниз 2050"/>
          <p:cNvSpPr/>
          <p:nvPr/>
        </p:nvSpPr>
        <p:spPr>
          <a:xfrm>
            <a:off x="558006" y="4067343"/>
            <a:ext cx="827088" cy="266712"/>
          </a:xfrm>
          <a:prstGeom prst="downArrow">
            <a:avLst/>
          </a:prstGeom>
          <a:solidFill>
            <a:schemeClr val="accent5">
              <a:lumMod val="50000"/>
            </a:schemeClr>
          </a:soli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ru-RU" dirty="0"/>
          </a:p>
        </p:txBody>
      </p:sp>
      <p:sp>
        <p:nvSpPr>
          <p:cNvPr id="62" name="Овал 61"/>
          <p:cNvSpPr/>
          <p:nvPr/>
        </p:nvSpPr>
        <p:spPr>
          <a:xfrm>
            <a:off x="31751" y="6181264"/>
            <a:ext cx="1873250" cy="565617"/>
          </a:xfrm>
          <a:prstGeom prst="ellipse">
            <a:avLst/>
          </a:prstGeom>
          <a:solidFill>
            <a:srgbClr val="99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5136" name="TextBox 63"/>
          <p:cNvSpPr txBox="1">
            <a:spLocks noChangeArrowheads="1"/>
          </p:cNvSpPr>
          <p:nvPr/>
        </p:nvSpPr>
        <p:spPr bwMode="auto">
          <a:xfrm>
            <a:off x="-77787" y="6232488"/>
            <a:ext cx="20605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Сельскохозяйственный налог </a:t>
            </a:r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2 т.р.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6" name="Стрелка вниз 2050"/>
          <p:cNvSpPr/>
          <p:nvPr/>
        </p:nvSpPr>
        <p:spPr>
          <a:xfrm>
            <a:off x="4452536" y="3015053"/>
            <a:ext cx="827088" cy="400299"/>
          </a:xfrm>
          <a:prstGeom prst="downArrow">
            <a:avLst/>
          </a:prstGeom>
          <a:solidFill>
            <a:schemeClr val="accent5">
              <a:lumMod val="50000"/>
            </a:schemeClr>
          </a:soli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ru-RU" dirty="0"/>
          </a:p>
        </p:txBody>
      </p:sp>
      <p:sp>
        <p:nvSpPr>
          <p:cNvPr id="72" name="Овал 71"/>
          <p:cNvSpPr/>
          <p:nvPr/>
        </p:nvSpPr>
        <p:spPr>
          <a:xfrm>
            <a:off x="1968285" y="6232240"/>
            <a:ext cx="1990725" cy="533583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5150" name="TextBox 74"/>
          <p:cNvSpPr txBox="1">
            <a:spLocks noChangeArrowheads="1"/>
          </p:cNvSpPr>
          <p:nvPr/>
        </p:nvSpPr>
        <p:spPr bwMode="auto">
          <a:xfrm>
            <a:off x="1980659" y="6276978"/>
            <a:ext cx="20240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Прочие неналоговые доходы </a:t>
            </a:r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60 т.р.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6" name="Овал 75"/>
          <p:cNvSpPr/>
          <p:nvPr/>
        </p:nvSpPr>
        <p:spPr>
          <a:xfrm>
            <a:off x="3992563" y="3611563"/>
            <a:ext cx="1919287" cy="620281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78" name="Овал 77"/>
          <p:cNvSpPr/>
          <p:nvPr/>
        </p:nvSpPr>
        <p:spPr>
          <a:xfrm>
            <a:off x="4000500" y="4316884"/>
            <a:ext cx="1919288" cy="551457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79" name="Овал 78"/>
          <p:cNvSpPr/>
          <p:nvPr/>
        </p:nvSpPr>
        <p:spPr>
          <a:xfrm>
            <a:off x="4000500" y="4920034"/>
            <a:ext cx="1919288" cy="53140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5155" name="TextBox 25"/>
          <p:cNvSpPr txBox="1">
            <a:spLocks noChangeArrowheads="1"/>
          </p:cNvSpPr>
          <p:nvPr/>
        </p:nvSpPr>
        <p:spPr bwMode="auto">
          <a:xfrm>
            <a:off x="4118590" y="3767111"/>
            <a:ext cx="168592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Дотации </a:t>
            </a:r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31 240 т.р.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56" name="TextBox 81"/>
          <p:cNvSpPr txBox="1">
            <a:spLocks noChangeArrowheads="1"/>
          </p:cNvSpPr>
          <p:nvPr/>
        </p:nvSpPr>
        <p:spPr bwMode="auto">
          <a:xfrm>
            <a:off x="4021848" y="4434484"/>
            <a:ext cx="193833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Субсидии </a:t>
            </a:r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44 313 т.р.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57" name="TextBox 82"/>
          <p:cNvSpPr txBox="1">
            <a:spLocks noChangeArrowheads="1"/>
          </p:cNvSpPr>
          <p:nvPr/>
        </p:nvSpPr>
        <p:spPr bwMode="auto">
          <a:xfrm>
            <a:off x="4087690" y="5035269"/>
            <a:ext cx="183515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Субвенции </a:t>
            </a:r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126 т.р.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" name="Диаграмма 8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90370649"/>
              </p:ext>
            </p:extLst>
          </p:nvPr>
        </p:nvGraphicFramePr>
        <p:xfrm>
          <a:off x="6290468" y="3283978"/>
          <a:ext cx="2659063" cy="33184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2" name="Овал 41"/>
          <p:cNvSpPr/>
          <p:nvPr/>
        </p:nvSpPr>
        <p:spPr>
          <a:xfrm>
            <a:off x="26779" y="5563535"/>
            <a:ext cx="1873250" cy="565617"/>
          </a:xfrm>
          <a:prstGeom prst="ellipse">
            <a:avLst/>
          </a:prstGeom>
          <a:solidFill>
            <a:srgbClr val="99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43" name="TextBox 62"/>
          <p:cNvSpPr txBox="1">
            <a:spLocks noChangeArrowheads="1"/>
          </p:cNvSpPr>
          <p:nvPr/>
        </p:nvSpPr>
        <p:spPr bwMode="auto">
          <a:xfrm>
            <a:off x="50800" y="5651916"/>
            <a:ext cx="187483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Налоги на имущество </a:t>
            </a:r>
          </a:p>
          <a:p>
            <a:pPr algn="ctr"/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12 896 т.р.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5" name="Овал 44"/>
          <p:cNvSpPr/>
          <p:nvPr/>
        </p:nvSpPr>
        <p:spPr>
          <a:xfrm>
            <a:off x="15876" y="4371604"/>
            <a:ext cx="1873250" cy="565617"/>
          </a:xfrm>
          <a:prstGeom prst="ellipse">
            <a:avLst/>
          </a:prstGeom>
          <a:solidFill>
            <a:srgbClr val="99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46" name="Овал 45"/>
          <p:cNvSpPr/>
          <p:nvPr/>
        </p:nvSpPr>
        <p:spPr>
          <a:xfrm>
            <a:off x="-3175" y="4954285"/>
            <a:ext cx="1873250" cy="565617"/>
          </a:xfrm>
          <a:prstGeom prst="ellipse">
            <a:avLst/>
          </a:prstGeom>
          <a:solidFill>
            <a:srgbClr val="99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47" name="TextBox 8"/>
          <p:cNvSpPr txBox="1">
            <a:spLocks noChangeArrowheads="1"/>
          </p:cNvSpPr>
          <p:nvPr/>
        </p:nvSpPr>
        <p:spPr bwMode="auto">
          <a:xfrm>
            <a:off x="49181" y="5023121"/>
            <a:ext cx="187642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Акцизы по подакцизным товарам  </a:t>
            </a:r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6 351 т.р.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8" name="Шестиугольник 4"/>
          <p:cNvSpPr/>
          <p:nvPr/>
        </p:nvSpPr>
        <p:spPr>
          <a:xfrm>
            <a:off x="78580" y="4385662"/>
            <a:ext cx="1835150" cy="522288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lIns="15240" tIns="15240" rIns="15240" bIns="15240" spcCol="1270" anchor="ctr"/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  <a:defRPr/>
            </a:pP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Налог на доходы физических</a:t>
            </a:r>
            <a:r>
              <a:rPr lang="en-US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лиц                 </a:t>
            </a:r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42 207 т.р.</a:t>
            </a:r>
            <a:endParaRPr lang="ru-RU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Овал 48"/>
          <p:cNvSpPr/>
          <p:nvPr/>
        </p:nvSpPr>
        <p:spPr>
          <a:xfrm>
            <a:off x="1954902" y="5598577"/>
            <a:ext cx="1990725" cy="574210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51" name="Овал 50"/>
          <p:cNvSpPr/>
          <p:nvPr/>
        </p:nvSpPr>
        <p:spPr>
          <a:xfrm>
            <a:off x="1992666" y="4964511"/>
            <a:ext cx="1990725" cy="596084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52" name="TextBox 73"/>
          <p:cNvSpPr txBox="1">
            <a:spLocks noChangeArrowheads="1"/>
          </p:cNvSpPr>
          <p:nvPr/>
        </p:nvSpPr>
        <p:spPr bwMode="auto">
          <a:xfrm>
            <a:off x="1994609" y="5598577"/>
            <a:ext cx="2024062" cy="600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ru-RU" sz="1100" dirty="0">
                <a:latin typeface="Times New Roman" pitchFamily="18" charset="0"/>
                <a:cs typeface="Times New Roman" pitchFamily="18" charset="0"/>
              </a:rPr>
              <a:t>Штрафы, санкции, возмещение ущерба</a:t>
            </a:r>
          </a:p>
          <a:p>
            <a:pPr algn="ctr"/>
            <a:r>
              <a:rPr lang="ru-RU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100" b="1" dirty="0">
                <a:latin typeface="Times New Roman" pitchFamily="18" charset="0"/>
                <a:cs typeface="Times New Roman" pitchFamily="18" charset="0"/>
              </a:rPr>
              <a:t>74 т.р.</a:t>
            </a:r>
            <a:endParaRPr lang="ru-RU" sz="11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4" name="Овал 53"/>
          <p:cNvSpPr/>
          <p:nvPr/>
        </p:nvSpPr>
        <p:spPr>
          <a:xfrm>
            <a:off x="2001838" y="4373370"/>
            <a:ext cx="1990725" cy="551457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55" name="TextBox 72"/>
          <p:cNvSpPr txBox="1">
            <a:spLocks noChangeArrowheads="1"/>
          </p:cNvSpPr>
          <p:nvPr/>
        </p:nvSpPr>
        <p:spPr bwMode="auto">
          <a:xfrm>
            <a:off x="1963373" y="5065316"/>
            <a:ext cx="2117725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ru-RU" sz="1000" dirty="0">
                <a:latin typeface="Times New Roman" pitchFamily="18" charset="0"/>
                <a:cs typeface="Times New Roman" pitchFamily="18" charset="0"/>
              </a:rPr>
              <a:t>Доходы от оказания платных услуг и компенсации затрат</a:t>
            </a:r>
          </a:p>
          <a:p>
            <a:pPr algn="ctr"/>
            <a:r>
              <a:rPr lang="ru-RU" sz="1000" b="1" dirty="0">
                <a:latin typeface="Times New Roman" pitchFamily="18" charset="0"/>
                <a:cs typeface="Times New Roman" pitchFamily="18" charset="0"/>
              </a:rPr>
              <a:t>3 242 т.р.</a:t>
            </a:r>
            <a:endParaRPr lang="ru-RU" sz="1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6" name="TextBox 22"/>
          <p:cNvSpPr txBox="1">
            <a:spLocks noChangeArrowheads="1"/>
          </p:cNvSpPr>
          <p:nvPr/>
        </p:nvSpPr>
        <p:spPr bwMode="auto">
          <a:xfrm>
            <a:off x="2022112" y="4448823"/>
            <a:ext cx="20240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Доходы от использования имущества </a:t>
            </a:r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2 226т.р.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7" name="Стрелка вниз 56"/>
          <p:cNvSpPr/>
          <p:nvPr/>
        </p:nvSpPr>
        <p:spPr>
          <a:xfrm>
            <a:off x="2527301" y="4078080"/>
            <a:ext cx="827088" cy="249899"/>
          </a:xfrm>
          <a:prstGeom prst="downArrow">
            <a:avLst/>
          </a:prstGeom>
          <a:solidFill>
            <a:schemeClr val="accent5">
              <a:lumMod val="50000"/>
            </a:schemeClr>
          </a:soli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ru-RU" dirty="0"/>
          </a:p>
        </p:txBody>
      </p:sp>
      <p:sp>
        <p:nvSpPr>
          <p:cNvPr id="58" name="Полилиния 57"/>
          <p:cNvSpPr/>
          <p:nvPr/>
        </p:nvSpPr>
        <p:spPr bwMode="auto">
          <a:xfrm>
            <a:off x="1122242" y="1345318"/>
            <a:ext cx="1505542" cy="1459663"/>
          </a:xfrm>
          <a:custGeom>
            <a:avLst/>
            <a:gdLst>
              <a:gd name="connsiteX0" fmla="*/ 0 w 1302866"/>
              <a:gd name="connsiteY0" fmla="*/ 669470 h 1338940"/>
              <a:gd name="connsiteX1" fmla="*/ 651433 w 1302866"/>
              <a:gd name="connsiteY1" fmla="*/ 0 h 1338940"/>
              <a:gd name="connsiteX2" fmla="*/ 1302866 w 1302866"/>
              <a:gd name="connsiteY2" fmla="*/ 669470 h 1338940"/>
              <a:gd name="connsiteX3" fmla="*/ 651433 w 1302866"/>
              <a:gd name="connsiteY3" fmla="*/ 1338940 h 1338940"/>
              <a:gd name="connsiteX4" fmla="*/ 0 w 1302866"/>
              <a:gd name="connsiteY4" fmla="*/ 669470 h 1338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02866" h="1338940">
                <a:moveTo>
                  <a:pt x="0" y="669470"/>
                </a:moveTo>
                <a:cubicBezTo>
                  <a:pt x="0" y="299732"/>
                  <a:pt x="291656" y="0"/>
                  <a:pt x="651433" y="0"/>
                </a:cubicBezTo>
                <a:cubicBezTo>
                  <a:pt x="1011210" y="0"/>
                  <a:pt x="1302866" y="299732"/>
                  <a:pt x="1302866" y="669470"/>
                </a:cubicBezTo>
                <a:cubicBezTo>
                  <a:pt x="1302866" y="1039208"/>
                  <a:pt x="1011210" y="1338940"/>
                  <a:pt x="651433" y="1338940"/>
                </a:cubicBezTo>
                <a:cubicBezTo>
                  <a:pt x="291656" y="1338940"/>
                  <a:pt x="0" y="1039208"/>
                  <a:pt x="0" y="669470"/>
                </a:cubicBezTo>
                <a:close/>
              </a:path>
            </a:pathLst>
          </a:custGeom>
          <a:solidFill>
            <a:srgbClr val="FFC000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5">
              <a:hueOff val="-7545388"/>
              <a:satOff val="-21713"/>
              <a:lumOff val="-9411"/>
              <a:alphaOff val="0"/>
            </a:schemeClr>
          </a:fillRef>
          <a:effectRef idx="2">
            <a:schemeClr val="accent5">
              <a:hueOff val="-7545388"/>
              <a:satOff val="-21713"/>
              <a:lumOff val="-9411"/>
              <a:alphaOff val="0"/>
            </a:schemeClr>
          </a:effectRef>
          <a:fontRef idx="minor">
            <a:schemeClr val="lt1"/>
          </a:fontRef>
        </p:style>
        <p:txBody>
          <a:bodyPr lIns="206040" tIns="211323" rIns="206040" bIns="211323" spcCol="1270" anchor="ctr"/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  <a:defRPr/>
            </a:pP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Налоговые и неналоговые доходы </a:t>
            </a:r>
          </a:p>
          <a:p>
            <a:pPr algn="ctr" defTabSz="533400">
              <a:lnSpc>
                <a:spcPct val="90000"/>
              </a:lnSpc>
              <a:spcAft>
                <a:spcPct val="35000"/>
              </a:spcAft>
              <a:defRPr/>
            </a:pPr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67 058 т.р.</a:t>
            </a:r>
          </a:p>
        </p:txBody>
      </p:sp>
      <p:sp>
        <p:nvSpPr>
          <p:cNvPr id="59" name="Стрелка вниз 58"/>
          <p:cNvSpPr/>
          <p:nvPr/>
        </p:nvSpPr>
        <p:spPr>
          <a:xfrm rot="1970421">
            <a:off x="1020316" y="2685695"/>
            <a:ext cx="717622" cy="291621"/>
          </a:xfrm>
          <a:prstGeom prst="downArrow">
            <a:avLst/>
          </a:prstGeom>
          <a:solidFill>
            <a:schemeClr val="accent5">
              <a:lumMod val="50000"/>
            </a:schemeClr>
          </a:soli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ru-RU" dirty="0"/>
          </a:p>
        </p:txBody>
      </p:sp>
      <p:sp>
        <p:nvSpPr>
          <p:cNvPr id="63" name="Стрелка вниз 62"/>
          <p:cNvSpPr/>
          <p:nvPr/>
        </p:nvSpPr>
        <p:spPr>
          <a:xfrm rot="19670294">
            <a:off x="2055332" y="2684030"/>
            <a:ext cx="717622" cy="288866"/>
          </a:xfrm>
          <a:prstGeom prst="downArrow">
            <a:avLst/>
          </a:prstGeom>
          <a:solidFill>
            <a:schemeClr val="accent5">
              <a:lumMod val="50000"/>
            </a:schemeClr>
          </a:soli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ru-RU" dirty="0"/>
          </a:p>
        </p:txBody>
      </p:sp>
      <p:sp>
        <p:nvSpPr>
          <p:cNvPr id="40" name="Овал 39">
            <a:extLst>
              <a:ext uri="{FF2B5EF4-FFF2-40B4-BE49-F238E27FC236}">
                <a16:creationId xmlns:a16="http://schemas.microsoft.com/office/drawing/2014/main" id="{1A0FC347-4C42-4AC5-9914-0F09B5ACF47C}"/>
              </a:ext>
            </a:extLst>
          </p:cNvPr>
          <p:cNvSpPr/>
          <p:nvPr/>
        </p:nvSpPr>
        <p:spPr>
          <a:xfrm>
            <a:off x="4035849" y="5508439"/>
            <a:ext cx="1919288" cy="53140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41" name="TextBox 82">
            <a:extLst>
              <a:ext uri="{FF2B5EF4-FFF2-40B4-BE49-F238E27FC236}">
                <a16:creationId xmlns:a16="http://schemas.microsoft.com/office/drawing/2014/main" id="{4486E3F8-CF70-4A86-BBAD-5FBC60E4B1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9987" y="5635641"/>
            <a:ext cx="183515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Прочие МБТ </a:t>
            </a:r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802 т.р.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4" name="Овал 43">
            <a:extLst>
              <a:ext uri="{FF2B5EF4-FFF2-40B4-BE49-F238E27FC236}">
                <a16:creationId xmlns:a16="http://schemas.microsoft.com/office/drawing/2014/main" id="{0A6068F6-85C4-4575-BCEB-6B1D49448963}"/>
              </a:ext>
            </a:extLst>
          </p:cNvPr>
          <p:cNvSpPr/>
          <p:nvPr/>
        </p:nvSpPr>
        <p:spPr>
          <a:xfrm>
            <a:off x="4059439" y="6109224"/>
            <a:ext cx="1919288" cy="656033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50" name="TextBox 82">
            <a:extLst>
              <a:ext uri="{FF2B5EF4-FFF2-40B4-BE49-F238E27FC236}">
                <a16:creationId xmlns:a16="http://schemas.microsoft.com/office/drawing/2014/main" id="{30555B04-6CBC-42D5-B3AB-01E343723A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51179" y="6110857"/>
            <a:ext cx="183515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Возврат остатков субсидий, субвенций и иных МБТ </a:t>
            </a:r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-1 т.р.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split orient="vert"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7EA73D1D-2A29-4F57-A34A-B908B9DB1F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B0E7376-691D-422C-BE01-04D3AC428F1D}" type="slidenum">
              <a:rPr lang="ru-RU" altLang="ru-RU" smtClean="0"/>
              <a:pPr>
                <a:defRPr/>
              </a:pPr>
              <a:t>40</a:t>
            </a:fld>
            <a:endParaRPr lang="ru-RU" altLang="ru-RU"/>
          </a:p>
        </p:txBody>
      </p:sp>
      <p:graphicFrame>
        <p:nvGraphicFramePr>
          <p:cNvPr id="6" name="Схема 5">
            <a:extLst>
              <a:ext uri="{FF2B5EF4-FFF2-40B4-BE49-F238E27FC236}">
                <a16:creationId xmlns:a16="http://schemas.microsoft.com/office/drawing/2014/main" id="{4FB10198-8C68-4D93-9C2B-63B19F71A8F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8805980"/>
              </p:ext>
            </p:extLst>
          </p:nvPr>
        </p:nvGraphicFramePr>
        <p:xfrm>
          <a:off x="323528" y="507624"/>
          <a:ext cx="8496944" cy="63367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704280212"/>
      </p:ext>
    </p:extLst>
  </p:cSld>
  <p:clrMapOvr>
    <a:masterClrMapping/>
  </p:clrMapOvr>
  <p:transition spd="med">
    <p:dissolv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Заголовок 1"/>
          <p:cNvSpPr>
            <a:spLocks noGrp="1"/>
          </p:cNvSpPr>
          <p:nvPr>
            <p:ph type="title"/>
          </p:nvPr>
        </p:nvSpPr>
        <p:spPr>
          <a:xfrm>
            <a:off x="489865" y="153492"/>
            <a:ext cx="8229600" cy="1032371"/>
          </a:xfrm>
        </p:spPr>
        <p:txBody>
          <a:bodyPr/>
          <a:lstStyle/>
          <a:p>
            <a:r>
              <a:rPr lang="ru-RU" altLang="ru-RU" sz="2000" b="1" dirty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Источники финансирования программы «Развитие культуры, досуга, физической культуры и спорта в Слюдянском муниципальном образовании на 2019 – 2024 гг.»</a:t>
            </a:r>
          </a:p>
        </p:txBody>
      </p:sp>
      <p:sp>
        <p:nvSpPr>
          <p:cNvPr id="60419" name="Номер слайда 2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ABE41E42-1BC2-4FC4-B640-03DA82E5C43E}" type="slidenum">
              <a:rPr lang="ru-RU" altLang="ru-RU"/>
              <a:pPr/>
              <a:t>41</a:t>
            </a:fld>
            <a:endParaRPr lang="ru-RU" altLang="ru-RU"/>
          </a:p>
        </p:txBody>
      </p:sp>
      <p:sp>
        <p:nvSpPr>
          <p:cNvPr id="4" name="Текст 1"/>
          <p:cNvSpPr txBox="1">
            <a:spLocks/>
          </p:cNvSpPr>
          <p:nvPr/>
        </p:nvSpPr>
        <p:spPr bwMode="auto">
          <a:xfrm>
            <a:off x="427952" y="1330757"/>
            <a:ext cx="8353425" cy="1195387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2776538" indent="-2776538" algn="just">
              <a:buFontTx/>
              <a:buNone/>
              <a:defRPr/>
            </a:pPr>
            <a:r>
              <a:rPr lang="ru-RU" sz="16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 программы: </a:t>
            </a:r>
          </a:p>
          <a:p>
            <a:pPr marL="0" indent="0" algn="just">
              <a:buFontTx/>
              <a:buNone/>
              <a:defRPr/>
            </a:pPr>
            <a:r>
              <a:rPr lang="ru-RU" sz="16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культуры и спорта, сохранение единого культурного пространства Слюдянского муниципального образования, способствующее гармоничному развитию личности, реализации ее духовного потенциала, всестороннему удовлетворению культурных потребностей и повышению качества жизни жителей города Слюдянка.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68166769"/>
              </p:ext>
            </p:extLst>
          </p:nvPr>
        </p:nvGraphicFramePr>
        <p:xfrm>
          <a:off x="1331640" y="3046511"/>
          <a:ext cx="6119812" cy="746205"/>
        </p:xfrm>
        <a:graphic>
          <a:graphicData uri="http://schemas.openxmlformats.org/drawingml/2006/table">
            <a:tbl>
              <a:tblPr/>
              <a:tblGrid>
                <a:gridCol w="15843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39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161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7951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9855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68580" marR="68580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План 2020г., т.р.</a:t>
                      </a:r>
                    </a:p>
                  </a:txBody>
                  <a:tcPr marL="68580" marR="68580" marT="0" marB="0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Фактическое исполнение 2020г., т.р.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Процент исполнения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765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Бюджет СМО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11 954</a:t>
                      </a:r>
                      <a:endParaRPr kumimoji="0" lang="ru-RU" alt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10 081</a:t>
                      </a:r>
                    </a:p>
                  </a:txBody>
                  <a:tcPr marL="68580" marR="68580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84,3%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val="1266028597"/>
              </p:ext>
            </p:extLst>
          </p:nvPr>
        </p:nvGraphicFramePr>
        <p:xfrm>
          <a:off x="1403648" y="3913797"/>
          <a:ext cx="3960440" cy="29442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5868144" y="4500558"/>
            <a:ext cx="302433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течение 2020 года было проведено: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64 культурно-массовых мероприятий;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63 спортивных мероприятий. </a:t>
            </a:r>
          </a:p>
        </p:txBody>
      </p:sp>
    </p:spTree>
  </p:cSld>
  <p:clrMapOvr>
    <a:masterClrMapping/>
  </p:clrMapOvr>
  <p:transition spd="med">
    <p:dissolv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19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561975"/>
          </a:xfrm>
        </p:spPr>
        <p:txBody>
          <a:bodyPr/>
          <a:lstStyle/>
          <a:p>
            <a:r>
              <a:rPr lang="ru-RU" alt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Спортивные мероприятия</a:t>
            </a:r>
            <a:endParaRPr lang="en-US" alt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2467" name="Номер слайда 2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66BE6154-9A5D-46D8-8F06-2AE343072918}" type="slidenum">
              <a:rPr lang="en-US" altLang="ru-RU"/>
              <a:pPr/>
              <a:t>42</a:t>
            </a:fld>
            <a:endParaRPr lang="en-US" altLang="ru-RU"/>
          </a:p>
        </p:txBody>
      </p:sp>
      <p:sp>
        <p:nvSpPr>
          <p:cNvPr id="62470" name="TextBox 1"/>
          <p:cNvSpPr txBox="1">
            <a:spLocks noChangeArrowheads="1"/>
          </p:cNvSpPr>
          <p:nvPr/>
        </p:nvSpPr>
        <p:spPr bwMode="auto">
          <a:xfrm>
            <a:off x="754063" y="846138"/>
            <a:ext cx="360191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ru-RU" altLang="ru-RU" sz="1600" b="1" i="1" dirty="0">
                <a:latin typeface="Times New Roman" pitchFamily="18" charset="0"/>
                <a:cs typeface="Times New Roman" pitchFamily="18" charset="0"/>
              </a:rPr>
              <a:t>Приобретение новой формы</a:t>
            </a:r>
          </a:p>
        </p:txBody>
      </p:sp>
      <p:sp>
        <p:nvSpPr>
          <p:cNvPr id="62471" name="TextBox 3"/>
          <p:cNvSpPr txBox="1">
            <a:spLocks noChangeArrowheads="1"/>
          </p:cNvSpPr>
          <p:nvPr/>
        </p:nvSpPr>
        <p:spPr bwMode="auto">
          <a:xfrm>
            <a:off x="5126038" y="846138"/>
            <a:ext cx="3024187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ru-RU" altLang="ru-RU" sz="1600" b="1" i="1" dirty="0">
                <a:latin typeface="Times New Roman" pitchFamily="18" charset="0"/>
                <a:cs typeface="Times New Roman" pitchFamily="18" charset="0"/>
              </a:rPr>
              <a:t>Кубок главы</a:t>
            </a:r>
          </a:p>
        </p:txBody>
      </p:sp>
      <p:sp>
        <p:nvSpPr>
          <p:cNvPr id="62473" name="TextBox 3"/>
          <p:cNvSpPr txBox="1">
            <a:spLocks noChangeArrowheads="1"/>
          </p:cNvSpPr>
          <p:nvPr/>
        </p:nvSpPr>
        <p:spPr bwMode="auto">
          <a:xfrm>
            <a:off x="5391150" y="3768725"/>
            <a:ext cx="25908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ru-RU" altLang="ru-RU" sz="1600" b="1" i="1">
                <a:latin typeface="Times New Roman" pitchFamily="18" charset="0"/>
                <a:cs typeface="Times New Roman" pitchFamily="18" charset="0"/>
              </a:rPr>
              <a:t>Турнир по шахматам</a:t>
            </a:r>
          </a:p>
        </p:txBody>
      </p:sp>
      <p:sp>
        <p:nvSpPr>
          <p:cNvPr id="13" name="TextBox 3"/>
          <p:cNvSpPr txBox="1">
            <a:spLocks noChangeArrowheads="1"/>
          </p:cNvSpPr>
          <p:nvPr/>
        </p:nvSpPr>
        <p:spPr bwMode="auto">
          <a:xfrm>
            <a:off x="1039666" y="3791198"/>
            <a:ext cx="302827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ru-RU" altLang="ru-RU" sz="1600" b="1" i="1" dirty="0">
                <a:latin typeface="Times New Roman" pitchFamily="18" charset="0"/>
                <a:cs typeface="Times New Roman" pitchFamily="18" charset="0"/>
              </a:rPr>
              <a:t>ГТО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38511F17-FF84-4666-AD6A-3236985ABED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22567" y="4226232"/>
            <a:ext cx="2927386" cy="2195539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C83D510D-D9B5-4A8C-A079-4911CD80CFB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40554" y="4226232"/>
            <a:ext cx="2927387" cy="2195540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4C621EB5-C540-4400-8A16-3EABAB682E3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07628" y="1340768"/>
            <a:ext cx="2980901" cy="2235676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24569667-E04F-447C-971C-EBC73A1FD99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09526" y="1343509"/>
            <a:ext cx="3190301" cy="2195539"/>
          </a:xfrm>
          <a:prstGeom prst="rect">
            <a:avLst/>
          </a:prstGeom>
        </p:spPr>
      </p:pic>
    </p:spTree>
  </p:cSld>
  <p:clrMapOvr>
    <a:masterClrMapping/>
  </p:clrMapOvr>
  <p:transition spd="slow">
    <p:split orient="vert"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Номер слайда 3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AAEA25D5-F7CD-4D91-8706-482D2E6ABDC1}" type="slidenum">
              <a:rPr lang="ru-RU" altLang="ru-RU"/>
              <a:pPr/>
              <a:t>43</a:t>
            </a:fld>
            <a:endParaRPr lang="ru-RU" altLang="ru-RU"/>
          </a:p>
        </p:txBody>
      </p:sp>
      <p:sp>
        <p:nvSpPr>
          <p:cNvPr id="63496" name="TextBox 9"/>
          <p:cNvSpPr txBox="1">
            <a:spLocks noChangeArrowheads="1"/>
          </p:cNvSpPr>
          <p:nvPr/>
        </p:nvSpPr>
        <p:spPr bwMode="auto">
          <a:xfrm>
            <a:off x="2066925" y="3341925"/>
            <a:ext cx="46799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ru-RU" altLang="ru-RU" b="1" i="1" dirty="0">
                <a:latin typeface="Times New Roman" pitchFamily="18" charset="0"/>
                <a:cs typeface="Times New Roman" pitchFamily="18" charset="0"/>
              </a:rPr>
              <a:t>День победы</a:t>
            </a:r>
          </a:p>
        </p:txBody>
      </p:sp>
      <p:sp>
        <p:nvSpPr>
          <p:cNvPr id="14" name="TextBox 7"/>
          <p:cNvSpPr txBox="1">
            <a:spLocks noChangeArrowheads="1"/>
          </p:cNvSpPr>
          <p:nvPr/>
        </p:nvSpPr>
        <p:spPr bwMode="auto">
          <a:xfrm>
            <a:off x="517580" y="355890"/>
            <a:ext cx="33131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ru-RU" altLang="ru-RU" b="1" i="1" dirty="0">
                <a:latin typeface="Times New Roman" pitchFamily="18" charset="0"/>
                <a:cs typeface="Times New Roman" pitchFamily="18" charset="0"/>
              </a:rPr>
              <a:t>Широкая масленица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35526BE-40EC-452B-9FA8-28F8DF19EA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27584" y="986963"/>
            <a:ext cx="2940427" cy="2011042"/>
          </a:xfrm>
          <a:prstGeom prst="rect">
            <a:avLst/>
          </a:prstGeom>
        </p:spPr>
      </p:pic>
      <p:sp>
        <p:nvSpPr>
          <p:cNvPr id="15" name="TextBox 7">
            <a:extLst>
              <a:ext uri="{FF2B5EF4-FFF2-40B4-BE49-F238E27FC236}">
                <a16:creationId xmlns:a16="http://schemas.microsoft.com/office/drawing/2014/main" id="{AB23D403-DA8C-43EF-9F6F-A4C8535802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90317" y="348847"/>
            <a:ext cx="274591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ru-RU" altLang="ru-RU" b="1" i="1" dirty="0">
                <a:latin typeface="Times New Roman" pitchFamily="18" charset="0"/>
                <a:cs typeface="Times New Roman" pitchFamily="18" charset="0"/>
              </a:rPr>
              <a:t>Крещение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0F6F5F78-586E-4EC0-AC57-BDA16FCF399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72000" y="4030660"/>
            <a:ext cx="3482719" cy="2304256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85A0921F-68CF-46D2-8887-BA1E1CA29D2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7200" y="4035685"/>
            <a:ext cx="3376873" cy="2234511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888F7DE8-4C13-47CA-B70B-EEFB4FC68A5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90317" y="986963"/>
            <a:ext cx="2745915" cy="2031090"/>
          </a:xfrm>
          <a:prstGeom prst="rect">
            <a:avLst/>
          </a:prstGeom>
        </p:spPr>
      </p:pic>
    </p:spTree>
  </p:cSld>
  <p:clrMapOvr>
    <a:masterClrMapping/>
  </p:clrMapOvr>
  <p:transition spd="med">
    <p:dissolv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Заголовок 1"/>
          <p:cNvSpPr>
            <a:spLocks noGrp="1"/>
          </p:cNvSpPr>
          <p:nvPr>
            <p:ph type="title"/>
          </p:nvPr>
        </p:nvSpPr>
        <p:spPr>
          <a:xfrm>
            <a:off x="107504" y="90262"/>
            <a:ext cx="8996933" cy="1059210"/>
          </a:xfrm>
        </p:spPr>
        <p:txBody>
          <a:bodyPr/>
          <a:lstStyle/>
          <a:p>
            <a:r>
              <a:rPr lang="ru-RU" altLang="ru-RU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9. </a:t>
            </a:r>
            <a:r>
              <a:rPr lang="ru-RU" altLang="ru-RU" sz="20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Программа «Формирование современной городской среды на территории Слюдянского муниципального образования» на 2018-2024 годы </a:t>
            </a:r>
            <a:br>
              <a:rPr lang="ru-RU" altLang="ru-RU" sz="22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200" b="1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(исполнено 11 444 т.р. (100%))</a:t>
            </a:r>
            <a:endParaRPr lang="ru-RU" altLang="ru-RU" sz="2200" dirty="0">
              <a:solidFill>
                <a:srgbClr val="80008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6323" name="Номер слайда 2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B08A1B16-C654-46D3-9217-55E02CBCF213}" type="slidenum">
              <a:rPr lang="ru-RU" altLang="ru-RU"/>
              <a:pPr/>
              <a:t>44</a:t>
            </a:fld>
            <a:endParaRPr lang="ru-RU" altLang="ru-RU"/>
          </a:p>
        </p:txBody>
      </p:sp>
      <p:sp>
        <p:nvSpPr>
          <p:cNvPr id="4" name="Текст 1"/>
          <p:cNvSpPr txBox="1">
            <a:spLocks/>
          </p:cNvSpPr>
          <p:nvPr/>
        </p:nvSpPr>
        <p:spPr bwMode="auto">
          <a:xfrm>
            <a:off x="467544" y="1143835"/>
            <a:ext cx="8353425" cy="99978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just">
              <a:buFontTx/>
              <a:buNone/>
              <a:defRPr/>
            </a:pPr>
            <a:r>
              <a:rPr lang="ru-RU" sz="16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 программы: </a:t>
            </a:r>
          </a:p>
          <a:p>
            <a:pPr marL="0" indent="0" algn="just">
              <a:buFontTx/>
              <a:buNone/>
              <a:defRPr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качества и комфорта городской среды на  территории Слюдянского муниципального образования</a:t>
            </a:r>
            <a:endParaRPr lang="ru-RU" sz="1800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39826588"/>
              </p:ext>
            </p:extLst>
          </p:nvPr>
        </p:nvGraphicFramePr>
        <p:xfrm>
          <a:off x="1259632" y="2219047"/>
          <a:ext cx="6025727" cy="1494568"/>
        </p:xfrm>
        <a:graphic>
          <a:graphicData uri="http://schemas.openxmlformats.org/drawingml/2006/table">
            <a:tbl>
              <a:tblPr/>
              <a:tblGrid>
                <a:gridCol w="22547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614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5211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5741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9107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68597" marR="68597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План 2020г.,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т.р.</a:t>
                      </a:r>
                    </a:p>
                  </a:txBody>
                  <a:tcPr marL="68597" marR="68597" marT="0" marB="0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Фактическое исполнение 2020г.,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т.р.</a:t>
                      </a:r>
                    </a:p>
                  </a:txBody>
                  <a:tcPr marL="68597" marR="6859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Процент исполнения</a:t>
                      </a:r>
                    </a:p>
                  </a:txBody>
                  <a:tcPr marL="68597" marR="6859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791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Итого:</a:t>
                      </a:r>
                    </a:p>
                  </a:txBody>
                  <a:tcPr marL="68597" marR="6859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11 444</a:t>
                      </a:r>
                    </a:p>
                  </a:txBody>
                  <a:tcPr marL="68597" marR="6859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11 444</a:t>
                      </a:r>
                    </a:p>
                  </a:txBody>
                  <a:tcPr marL="68597" marR="6859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100%</a:t>
                      </a:r>
                    </a:p>
                  </a:txBody>
                  <a:tcPr marL="68597" marR="6859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791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Федеральный бюджет</a:t>
                      </a:r>
                    </a:p>
                  </a:txBody>
                  <a:tcPr marL="68597" marR="6859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8 731</a:t>
                      </a:r>
                    </a:p>
                  </a:txBody>
                  <a:tcPr marL="68597" marR="6859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8 731</a:t>
                      </a:r>
                    </a:p>
                  </a:txBody>
                  <a:tcPr marL="68597" marR="6859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alt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97" marR="6859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791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Областной бюджет</a:t>
                      </a:r>
                    </a:p>
                  </a:txBody>
                  <a:tcPr marL="68597" marR="6859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2 069</a:t>
                      </a:r>
                    </a:p>
                  </a:txBody>
                  <a:tcPr marL="68597" marR="68597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2 069</a:t>
                      </a:r>
                    </a:p>
                  </a:txBody>
                  <a:tcPr marL="68597" marR="68597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alt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97" marR="6859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4791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Бюджет СМО</a:t>
                      </a:r>
                    </a:p>
                  </a:txBody>
                  <a:tcPr marL="68597" marR="6859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643</a:t>
                      </a:r>
                    </a:p>
                  </a:txBody>
                  <a:tcPr marL="68597" marR="68597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643</a:t>
                      </a:r>
                    </a:p>
                  </a:txBody>
                  <a:tcPr marL="68597" marR="68597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97" marR="6859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9" name="Диаграмма 8"/>
          <p:cNvGraphicFramePr/>
          <p:nvPr>
            <p:extLst>
              <p:ext uri="{D42A27DB-BD31-4B8C-83A1-F6EECF244321}">
                <p14:modId xmlns:p14="http://schemas.microsoft.com/office/powerpoint/2010/main" val="3086368895"/>
              </p:ext>
            </p:extLst>
          </p:nvPr>
        </p:nvGraphicFramePr>
        <p:xfrm>
          <a:off x="1475656" y="3379832"/>
          <a:ext cx="5328592" cy="2537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" name="Текст 1"/>
          <p:cNvSpPr txBox="1">
            <a:spLocks/>
          </p:cNvSpPr>
          <p:nvPr/>
        </p:nvSpPr>
        <p:spPr bwMode="auto">
          <a:xfrm>
            <a:off x="267302" y="5917232"/>
            <a:ext cx="8569449" cy="655985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2870200" indent="-2870200" algn="just">
              <a:buFontTx/>
              <a:buNone/>
              <a:defRPr/>
            </a:pPr>
            <a:r>
              <a:rPr lang="ru-RU" sz="1400" b="1" i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Перечень проведенных мероприятий :</a:t>
            </a:r>
          </a:p>
          <a:p>
            <a:pPr marL="177800" indent="-177800" algn="just">
              <a:buFontTx/>
              <a:buNone/>
              <a:defRPr/>
            </a:pPr>
            <a:r>
              <a:rPr lang="ru-RU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Проведено благоустройство общественной территории площадь «Большая» </a:t>
            </a:r>
            <a:endParaRPr lang="ru-RU" sz="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">
            <a:extLst>
              <a:ext uri="{FF2B5EF4-FFF2-40B4-BE49-F238E27FC236}">
                <a16:creationId xmlns:a16="http://schemas.microsoft.com/office/drawing/2014/main" id="{9ED52F42-B739-418D-9169-C41A1691E36D}"/>
              </a:ext>
            </a:extLst>
          </p:cNvPr>
          <p:cNvSpPr txBox="1"/>
          <p:nvPr/>
        </p:nvSpPr>
        <p:spPr>
          <a:xfrm>
            <a:off x="3514609" y="3808709"/>
            <a:ext cx="1515771" cy="285305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12 296 т.р.</a:t>
            </a:r>
          </a:p>
        </p:txBody>
      </p:sp>
    </p:spTree>
    <p:extLst>
      <p:ext uri="{BB962C8B-B14F-4D97-AF65-F5344CB8AC3E}">
        <p14:creationId xmlns:p14="http://schemas.microsoft.com/office/powerpoint/2010/main" val="592668896"/>
      </p:ext>
    </p:extLst>
  </p:cSld>
  <p:clrMapOvr>
    <a:masterClrMapping/>
  </p:clrMapOvr>
  <p:transition spd="slow">
    <p:wheel spokes="1"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B0E7376-691D-422C-BE01-04D3AC428F1D}" type="slidenum">
              <a:rPr lang="ru-RU" altLang="ru-RU" smtClean="0"/>
              <a:pPr>
                <a:defRPr/>
              </a:pPr>
              <a:t>45</a:t>
            </a:fld>
            <a:endParaRPr lang="ru-RU" altLang="ru-RU"/>
          </a:p>
        </p:txBody>
      </p:sp>
      <p:sp>
        <p:nvSpPr>
          <p:cNvPr id="8" name="TextBox 7"/>
          <p:cNvSpPr txBox="1"/>
          <p:nvPr/>
        </p:nvSpPr>
        <p:spPr>
          <a:xfrm>
            <a:off x="872449" y="204502"/>
            <a:ext cx="75983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Благоустройство общественной территории площадь «Большая»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DCD0AF87-F1A9-422F-96D9-5187D61627B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3568" y="1170491"/>
            <a:ext cx="3197178" cy="2397884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7138E134-4791-4A5A-ACF3-5C6C78A847C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71635" y="1187259"/>
            <a:ext cx="3197178" cy="2397884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D0C4E096-0BBE-4B13-9B17-15C7561B012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411760" y="3834068"/>
            <a:ext cx="3735143" cy="2801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9486867"/>
      </p:ext>
    </p:extLst>
  </p:cSld>
  <p:clrMapOvr>
    <a:masterClrMapping/>
  </p:clrMapOvr>
  <p:transition spd="med">
    <p:dissolv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Заголовок 1"/>
          <p:cNvSpPr>
            <a:spLocks noGrp="1"/>
          </p:cNvSpPr>
          <p:nvPr>
            <p:ph type="title"/>
          </p:nvPr>
        </p:nvSpPr>
        <p:spPr>
          <a:xfrm>
            <a:off x="35818" y="-22051"/>
            <a:ext cx="8996933" cy="1466352"/>
          </a:xfrm>
        </p:spPr>
        <p:txBody>
          <a:bodyPr/>
          <a:lstStyle/>
          <a:p>
            <a:r>
              <a:rPr lang="ru-RU" altLang="ru-RU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10. </a:t>
            </a:r>
            <a:r>
              <a:rPr lang="ru-RU" altLang="ru-RU" sz="20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Программа «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Комплексное и устойчивое развитие градостроительной деятельности и земельных отношений на территории Слюдянского муниципального образования»</a:t>
            </a:r>
            <a:r>
              <a:rPr lang="ru-RU" altLang="ru-RU" sz="20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на 2019 – 2024 годы</a:t>
            </a:r>
            <a:br>
              <a:rPr lang="ru-RU" altLang="ru-RU" sz="22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200" b="1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(исполнено 30 т.р. (13%) от плана 230 т.р.)</a:t>
            </a:r>
            <a:endParaRPr lang="ru-RU" altLang="ru-RU" sz="2200" dirty="0">
              <a:solidFill>
                <a:srgbClr val="80008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6323" name="Номер слайда 2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B08A1B16-C654-46D3-9217-55E02CBCF213}" type="slidenum">
              <a:rPr lang="ru-RU" altLang="ru-RU"/>
              <a:pPr/>
              <a:t>46</a:t>
            </a:fld>
            <a:endParaRPr lang="ru-RU" altLang="ru-RU"/>
          </a:p>
        </p:txBody>
      </p:sp>
      <p:sp>
        <p:nvSpPr>
          <p:cNvPr id="4" name="Текст 1"/>
          <p:cNvSpPr txBox="1">
            <a:spLocks/>
          </p:cNvSpPr>
          <p:nvPr/>
        </p:nvSpPr>
        <p:spPr bwMode="auto">
          <a:xfrm>
            <a:off x="467544" y="1384820"/>
            <a:ext cx="8353425" cy="99978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just">
              <a:buFontTx/>
              <a:buNone/>
              <a:defRPr/>
            </a:pPr>
            <a:r>
              <a:rPr lang="ru-RU" sz="16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 программы: </a:t>
            </a:r>
          </a:p>
          <a:p>
            <a:pPr marL="0" indent="0" algn="just">
              <a:buFontTx/>
              <a:buNone/>
              <a:defRPr/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условий для эффективного использования земельных участков Слюдянского муниципального образования</a:t>
            </a:r>
            <a:endParaRPr lang="ru-RU" sz="1600" b="1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53405165"/>
              </p:ext>
            </p:extLst>
          </p:nvPr>
        </p:nvGraphicFramePr>
        <p:xfrm>
          <a:off x="1259632" y="2376389"/>
          <a:ext cx="6025726" cy="1110831"/>
        </p:xfrm>
        <a:graphic>
          <a:graphicData uri="http://schemas.openxmlformats.org/drawingml/2006/table">
            <a:tbl>
              <a:tblPr/>
              <a:tblGrid>
                <a:gridCol w="22547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614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5211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5741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4470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68597" marR="68597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План 2020г.,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т.р.</a:t>
                      </a:r>
                    </a:p>
                  </a:txBody>
                  <a:tcPr marL="68597" marR="68597" marT="0" marB="0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Фактическое исполнение 2020г.,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т.р.</a:t>
                      </a:r>
                    </a:p>
                  </a:txBody>
                  <a:tcPr marL="68597" marR="6859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Процент исполнения</a:t>
                      </a:r>
                    </a:p>
                  </a:txBody>
                  <a:tcPr marL="68597" marR="6859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453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Итого:</a:t>
                      </a:r>
                    </a:p>
                  </a:txBody>
                  <a:tcPr marL="68597" marR="6859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230</a:t>
                      </a:r>
                    </a:p>
                  </a:txBody>
                  <a:tcPr marL="68597" marR="6859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</a:t>
                      </a:r>
                    </a:p>
                  </a:txBody>
                  <a:tcPr marL="68597" marR="6859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13%</a:t>
                      </a:r>
                    </a:p>
                  </a:txBody>
                  <a:tcPr marL="68597" marR="6859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337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Бюджет СМО</a:t>
                      </a:r>
                    </a:p>
                  </a:txBody>
                  <a:tcPr marL="68597" marR="6859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230</a:t>
                      </a:r>
                    </a:p>
                  </a:txBody>
                  <a:tcPr marL="68597" marR="6859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</a:t>
                      </a:r>
                    </a:p>
                  </a:txBody>
                  <a:tcPr marL="68597" marR="6859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13%</a:t>
                      </a:r>
                    </a:p>
                  </a:txBody>
                  <a:tcPr marL="68597" marR="6859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9" name="Диаграмма 8"/>
          <p:cNvGraphicFramePr/>
          <p:nvPr>
            <p:extLst>
              <p:ext uri="{D42A27DB-BD31-4B8C-83A1-F6EECF244321}">
                <p14:modId xmlns:p14="http://schemas.microsoft.com/office/powerpoint/2010/main" val="2698656916"/>
              </p:ext>
            </p:extLst>
          </p:nvPr>
        </p:nvGraphicFramePr>
        <p:xfrm>
          <a:off x="1475656" y="3379832"/>
          <a:ext cx="5328592" cy="2537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265967658"/>
      </p:ext>
    </p:extLst>
  </p:cSld>
  <p:clrMapOvr>
    <a:masterClrMapping/>
  </p:clrMapOvr>
  <p:transition spd="slow">
    <p:wheel spokes="1"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Заголовок 1"/>
          <p:cNvSpPr>
            <a:spLocks noGrp="1"/>
          </p:cNvSpPr>
          <p:nvPr>
            <p:ph type="title"/>
          </p:nvPr>
        </p:nvSpPr>
        <p:spPr>
          <a:xfrm>
            <a:off x="73533" y="0"/>
            <a:ext cx="8996933" cy="1394522"/>
          </a:xfrm>
        </p:spPr>
        <p:txBody>
          <a:bodyPr/>
          <a:lstStyle/>
          <a:p>
            <a:r>
              <a:rPr lang="ru-RU" altLang="ru-RU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11. </a:t>
            </a:r>
            <a:r>
              <a:rPr lang="ru-RU" altLang="ru-RU" sz="20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Программа «Повышение качества управления муниципальным имуществом Слюдянского муниципального образования» на 2019 – 2024 годы</a:t>
            </a:r>
            <a:br>
              <a:rPr lang="ru-RU" altLang="ru-RU" sz="22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200" b="1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(исполнено 8 383 т.р. (95,8%) от плана 8 752 т.р.)</a:t>
            </a:r>
            <a:endParaRPr lang="ru-RU" altLang="ru-RU" sz="2200" dirty="0">
              <a:solidFill>
                <a:srgbClr val="80008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6323" name="Номер слайда 2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B08A1B16-C654-46D3-9217-55E02CBCF213}" type="slidenum">
              <a:rPr lang="ru-RU" altLang="ru-RU"/>
              <a:pPr/>
              <a:t>47</a:t>
            </a:fld>
            <a:endParaRPr lang="ru-RU" altLang="ru-RU"/>
          </a:p>
        </p:txBody>
      </p:sp>
      <p:sp>
        <p:nvSpPr>
          <p:cNvPr id="4" name="Текст 1"/>
          <p:cNvSpPr txBox="1">
            <a:spLocks/>
          </p:cNvSpPr>
          <p:nvPr/>
        </p:nvSpPr>
        <p:spPr bwMode="auto">
          <a:xfrm>
            <a:off x="429257" y="1276290"/>
            <a:ext cx="8353425" cy="2141149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just">
              <a:buFontTx/>
              <a:buNone/>
              <a:defRPr/>
            </a:pPr>
            <a:r>
              <a:rPr lang="ru-RU" sz="15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Цели программы: </a:t>
            </a:r>
          </a:p>
          <a:p>
            <a:pPr algn="just">
              <a:defRPr/>
            </a:pP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Эффективное и рациональное использование муниципального имущества</a:t>
            </a:r>
          </a:p>
          <a:p>
            <a:pPr algn="just">
              <a:defRPr/>
            </a:pPr>
            <a:r>
              <a:rPr lang="ru-RU" sz="15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целостной системы учета объектов недвижимости муниципальной собственности</a:t>
            </a:r>
          </a:p>
          <a:p>
            <a:pPr algn="just">
              <a:defRPr/>
            </a:pPr>
            <a:r>
              <a:rPr lang="ru-RU" sz="15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эффективного управления объектами недвижимости</a:t>
            </a:r>
          </a:p>
          <a:p>
            <a:pPr algn="just">
              <a:defRPr/>
            </a:pPr>
            <a:r>
              <a:rPr lang="ru-RU" sz="15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Увеличение доходов бюджета поселения</a:t>
            </a:r>
          </a:p>
          <a:p>
            <a:pPr algn="just">
              <a:defRPr/>
            </a:pPr>
            <a:r>
              <a:rPr lang="ru-RU" sz="15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Совершенствование учета муниципального имущества.</a:t>
            </a: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83844195"/>
              </p:ext>
            </p:extLst>
          </p:nvPr>
        </p:nvGraphicFramePr>
        <p:xfrm>
          <a:off x="983072" y="3229177"/>
          <a:ext cx="6025727" cy="998744"/>
        </p:xfrm>
        <a:graphic>
          <a:graphicData uri="http://schemas.openxmlformats.org/drawingml/2006/table">
            <a:tbl>
              <a:tblPr/>
              <a:tblGrid>
                <a:gridCol w="22547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614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5211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5741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9107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68597" marR="68597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План 2020г.,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т.р.</a:t>
                      </a:r>
                    </a:p>
                  </a:txBody>
                  <a:tcPr marL="68597" marR="68597" marT="0" marB="0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Фактическое исполнение 2020г.,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т.р.</a:t>
                      </a:r>
                    </a:p>
                  </a:txBody>
                  <a:tcPr marL="68597" marR="6859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Процент исполнения</a:t>
                      </a:r>
                    </a:p>
                  </a:txBody>
                  <a:tcPr marL="68597" marR="6859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791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Итого:</a:t>
                      </a:r>
                    </a:p>
                  </a:txBody>
                  <a:tcPr marL="68597" marR="6859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8 752</a:t>
                      </a:r>
                    </a:p>
                  </a:txBody>
                  <a:tcPr marL="68597" marR="6859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8 383</a:t>
                      </a:r>
                    </a:p>
                  </a:txBody>
                  <a:tcPr marL="68597" marR="6859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95,8%</a:t>
                      </a:r>
                    </a:p>
                  </a:txBody>
                  <a:tcPr marL="68597" marR="6859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791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Бюджет СМО</a:t>
                      </a:r>
                    </a:p>
                  </a:txBody>
                  <a:tcPr marL="68597" marR="6859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8 752</a:t>
                      </a:r>
                    </a:p>
                  </a:txBody>
                  <a:tcPr marL="68597" marR="68597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8 383</a:t>
                      </a:r>
                    </a:p>
                  </a:txBody>
                  <a:tcPr marL="68597" marR="68597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95,8%</a:t>
                      </a:r>
                    </a:p>
                  </a:txBody>
                  <a:tcPr marL="68597" marR="6859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9" name="Диаграмма 8"/>
          <p:cNvGraphicFramePr/>
          <p:nvPr>
            <p:extLst>
              <p:ext uri="{D42A27DB-BD31-4B8C-83A1-F6EECF244321}">
                <p14:modId xmlns:p14="http://schemas.microsoft.com/office/powerpoint/2010/main" val="2900857781"/>
              </p:ext>
            </p:extLst>
          </p:nvPr>
        </p:nvGraphicFramePr>
        <p:xfrm>
          <a:off x="1403648" y="3945950"/>
          <a:ext cx="5328592" cy="2537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299090100"/>
      </p:ext>
    </p:extLst>
  </p:cSld>
  <p:clrMapOvr>
    <a:masterClrMapping/>
  </p:clrMapOvr>
  <p:transition spd="slow">
    <p:wheel spokes="1"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Заголовок 1"/>
          <p:cNvSpPr>
            <a:spLocks noGrp="1"/>
          </p:cNvSpPr>
          <p:nvPr>
            <p:ph type="title"/>
          </p:nvPr>
        </p:nvSpPr>
        <p:spPr>
          <a:xfrm>
            <a:off x="-10126" y="80571"/>
            <a:ext cx="9144000" cy="684134"/>
          </a:xfrm>
        </p:spPr>
        <p:txBody>
          <a:bodyPr/>
          <a:lstStyle/>
          <a:p>
            <a:r>
              <a:rPr lang="ru-RU" altLang="ru-RU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12.</a:t>
            </a:r>
            <a:r>
              <a:rPr lang="ru-RU" altLang="ru-RU" sz="2200" b="1" dirty="0">
                <a:latin typeface="Times New Roman" pitchFamily="18" charset="0"/>
                <a:cs typeface="Times New Roman" pitchFamily="18" charset="0"/>
              </a:rPr>
              <a:t> Непрограммные мероприятия</a:t>
            </a:r>
            <a:r>
              <a:rPr lang="ru-RU" altLang="ru-RU" sz="2200" dirty="0">
                <a:latin typeface="Times New Roman" pitchFamily="18" charset="0"/>
                <a:cs typeface="Times New Roman" pitchFamily="18" charset="0"/>
              </a:rPr>
              <a:t>, </a:t>
            </a:r>
            <a:br>
              <a:rPr lang="ru-RU" altLang="ru-RU" sz="2200" dirty="0"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200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altLang="ru-RU" sz="2200" b="1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исполнено 4 147  т.р</a:t>
            </a:r>
            <a:r>
              <a:rPr lang="ru-RU" altLang="ru-RU" sz="2200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. (</a:t>
            </a:r>
            <a:r>
              <a:rPr lang="ru-RU" altLang="ru-RU" sz="2200" b="1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92%) от плана 4 509 т.р.)</a:t>
            </a:r>
          </a:p>
        </p:txBody>
      </p:sp>
      <p:sp>
        <p:nvSpPr>
          <p:cNvPr id="64515" name="Номер слайда 2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57C49B96-B7EB-44B6-882A-493E41199AB6}" type="slidenum">
              <a:rPr lang="ru-RU" altLang="ru-RU"/>
              <a:pPr/>
              <a:t>48</a:t>
            </a:fld>
            <a:endParaRPr lang="ru-RU" altLang="ru-RU"/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3816201241"/>
              </p:ext>
            </p:extLst>
          </p:nvPr>
        </p:nvGraphicFramePr>
        <p:xfrm>
          <a:off x="827584" y="769456"/>
          <a:ext cx="7560840" cy="47477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4517" name="TextBox 4"/>
          <p:cNvSpPr txBox="1">
            <a:spLocks noChangeArrowheads="1"/>
          </p:cNvSpPr>
          <p:nvPr/>
        </p:nvSpPr>
        <p:spPr bwMode="auto">
          <a:xfrm>
            <a:off x="859712" y="1313579"/>
            <a:ext cx="10080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b="1" dirty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1 415</a:t>
            </a:r>
          </a:p>
        </p:txBody>
      </p:sp>
      <p:sp>
        <p:nvSpPr>
          <p:cNvPr id="64518" name="TextBox 5"/>
          <p:cNvSpPr txBox="1">
            <a:spLocks noChangeArrowheads="1"/>
          </p:cNvSpPr>
          <p:nvPr/>
        </p:nvSpPr>
        <p:spPr bwMode="auto">
          <a:xfrm>
            <a:off x="1237797" y="2388482"/>
            <a:ext cx="10080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b="1" dirty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1 133</a:t>
            </a:r>
          </a:p>
        </p:txBody>
      </p:sp>
      <p:sp>
        <p:nvSpPr>
          <p:cNvPr id="64519" name="TextBox 6"/>
          <p:cNvSpPr txBox="1">
            <a:spLocks noChangeArrowheads="1"/>
          </p:cNvSpPr>
          <p:nvPr/>
        </p:nvSpPr>
        <p:spPr bwMode="auto">
          <a:xfrm>
            <a:off x="859712" y="4593379"/>
            <a:ext cx="10287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b="1" dirty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1 599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409591" y="3442173"/>
            <a:ext cx="7299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ru-RU" b="1" dirty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0</a:t>
            </a:r>
          </a:p>
        </p:txBody>
      </p:sp>
      <p:graphicFrame>
        <p:nvGraphicFramePr>
          <p:cNvPr id="10" name="Диаграмма 9"/>
          <p:cNvGraphicFramePr/>
          <p:nvPr>
            <p:extLst>
              <p:ext uri="{D42A27DB-BD31-4B8C-83A1-F6EECF244321}">
                <p14:modId xmlns:p14="http://schemas.microsoft.com/office/powerpoint/2010/main" val="1779351607"/>
              </p:ext>
            </p:extLst>
          </p:nvPr>
        </p:nvGraphicFramePr>
        <p:xfrm>
          <a:off x="2245860" y="5111133"/>
          <a:ext cx="3960440" cy="19548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</p:cSld>
  <p:clrMapOvr>
    <a:masterClrMapping/>
  </p:clrMapOvr>
  <p:transition spd="slow">
    <p:circle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Номер слайда 1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64A1684A-05C6-4123-BCB7-BB33587AD5DC}" type="slidenum">
              <a:rPr lang="ru-RU" altLang="ru-RU"/>
              <a:pPr/>
              <a:t>49</a:t>
            </a:fld>
            <a:endParaRPr lang="ru-RU" altLang="ru-RU"/>
          </a:p>
        </p:txBody>
      </p:sp>
      <p:sp>
        <p:nvSpPr>
          <p:cNvPr id="65539" name="Text Box 6"/>
          <p:cNvSpPr txBox="1">
            <a:spLocks noChangeArrowheads="1"/>
          </p:cNvSpPr>
          <p:nvPr/>
        </p:nvSpPr>
        <p:spPr bwMode="auto">
          <a:xfrm>
            <a:off x="107950" y="1268413"/>
            <a:ext cx="8785225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altLang="ru-RU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</a:t>
            </a:r>
          </a:p>
          <a:p>
            <a:pPr algn="ctr" eaLnBrk="1" hangingPunct="1">
              <a:spcBef>
                <a:spcPct val="50000"/>
              </a:spcBef>
            </a:pPr>
            <a:r>
              <a:rPr lang="ru-RU" altLang="ru-RU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</a:t>
            </a:r>
          </a:p>
          <a:p>
            <a:pPr algn="ctr" eaLnBrk="1" hangingPunct="1">
              <a:spcBef>
                <a:spcPct val="50000"/>
              </a:spcBef>
            </a:pPr>
            <a:r>
              <a:rPr lang="ru-RU" altLang="ru-RU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ВНИМАНИЕ!</a:t>
            </a:r>
          </a:p>
        </p:txBody>
      </p:sp>
    </p:spTree>
  </p:cSld>
  <p:clrMapOvr>
    <a:masterClrMapping/>
  </p:clrMapOvr>
  <p:transition spd="slow">
    <p:blinds dir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91"/>
            <a:ext cx="8229600" cy="970608"/>
          </a:xfrm>
        </p:spPr>
        <p:txBody>
          <a:bodyPr/>
          <a:lstStyle/>
          <a:p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Структура исполнения доходов бюджета Слюдянского муниципального образования в 2020 году (тыс. руб.)</a:t>
            </a:r>
            <a:endParaRPr lang="ru-RU" sz="2000" dirty="0"/>
          </a:p>
        </p:txBody>
      </p:sp>
      <p:graphicFrame>
        <p:nvGraphicFramePr>
          <p:cNvPr id="9" name="Объект 8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452626342"/>
              </p:ext>
            </p:extLst>
          </p:nvPr>
        </p:nvGraphicFramePr>
        <p:xfrm>
          <a:off x="324000" y="1844824"/>
          <a:ext cx="8507288" cy="47811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B9BAF16-915C-4E0C-B9F0-DB8D2C08C201}" type="slidenum">
              <a:rPr lang="ru-RU" altLang="ru-RU" smtClean="0"/>
              <a:pPr>
                <a:defRPr/>
              </a:pPr>
              <a:t>5</a:t>
            </a:fld>
            <a:endParaRPr lang="ru-RU" altLang="ru-RU"/>
          </a:p>
        </p:txBody>
      </p:sp>
      <p:sp>
        <p:nvSpPr>
          <p:cNvPr id="4" name="Овал 3"/>
          <p:cNvSpPr/>
          <p:nvPr/>
        </p:nvSpPr>
        <p:spPr>
          <a:xfrm>
            <a:off x="1691680" y="1107075"/>
            <a:ext cx="5544616" cy="620173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Общий объем доходов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143 538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т.р.</a:t>
            </a:r>
          </a:p>
        </p:txBody>
      </p:sp>
    </p:spTree>
    <p:extLst>
      <p:ext uri="{BB962C8B-B14F-4D97-AF65-F5344CB8AC3E}">
        <p14:creationId xmlns:p14="http://schemas.microsoft.com/office/powerpoint/2010/main" val="1311899782"/>
      </p:ext>
    </p:extLst>
  </p:cSld>
  <p:clrMapOvr>
    <a:masterClrMapping/>
  </p:clrMapOvr>
  <p:transition spd="med">
    <p:dissolv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B9BAF16-915C-4E0C-B9F0-DB8D2C08C201}" type="slidenum">
              <a:rPr lang="ru-RU" altLang="ru-RU" smtClean="0"/>
              <a:pPr>
                <a:defRPr/>
              </a:pPr>
              <a:t>6</a:t>
            </a:fld>
            <a:endParaRPr lang="ru-RU" altLang="ru-RU" dirty="0"/>
          </a:p>
        </p:txBody>
      </p:sp>
      <p:graphicFrame>
        <p:nvGraphicFramePr>
          <p:cNvPr id="6" name="Объект 3"/>
          <p:cNvGraphicFramePr>
            <a:graphicFrameLocks noGrp="1"/>
          </p:cNvGraphicFramePr>
          <p:nvPr>
            <p:ph sz="quarter" idx="4294967295"/>
            <p:extLst>
              <p:ext uri="{D42A27DB-BD31-4B8C-83A1-F6EECF244321}">
                <p14:modId xmlns:p14="http://schemas.microsoft.com/office/powerpoint/2010/main" val="2817039370"/>
              </p:ext>
            </p:extLst>
          </p:nvPr>
        </p:nvGraphicFramePr>
        <p:xfrm>
          <a:off x="179512" y="980728"/>
          <a:ext cx="8712968" cy="51845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xtBox 5"/>
          <p:cNvSpPr txBox="1">
            <a:spLocks noChangeArrowheads="1"/>
          </p:cNvSpPr>
          <p:nvPr/>
        </p:nvSpPr>
        <p:spPr bwMode="auto">
          <a:xfrm>
            <a:off x="566738" y="260350"/>
            <a:ext cx="814705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Динамика исполнения налоговых и неналоговых доходов бюджета Слюдянского муниципального образования в 2020 году, тыс. руб.</a:t>
            </a:r>
          </a:p>
        </p:txBody>
      </p:sp>
    </p:spTree>
    <p:extLst>
      <p:ext uri="{BB962C8B-B14F-4D97-AF65-F5344CB8AC3E}">
        <p14:creationId xmlns:p14="http://schemas.microsoft.com/office/powerpoint/2010/main" val="807264594"/>
      </p:ext>
    </p:extLst>
  </p:cSld>
  <p:clrMapOvr>
    <a:masterClrMapping/>
  </p:clrMapOvr>
  <p:transition spd="med">
    <p:dissolv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B9BAF16-915C-4E0C-B9F0-DB8D2C08C201}" type="slidenum">
              <a:rPr lang="ru-RU" altLang="ru-RU" smtClean="0"/>
              <a:pPr>
                <a:defRPr/>
              </a:pPr>
              <a:t>7</a:t>
            </a:fld>
            <a:endParaRPr lang="ru-RU" altLang="ru-RU"/>
          </a:p>
        </p:txBody>
      </p:sp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166143187"/>
              </p:ext>
            </p:extLst>
          </p:nvPr>
        </p:nvGraphicFramePr>
        <p:xfrm>
          <a:off x="270139" y="1268760"/>
          <a:ext cx="4104456" cy="48245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827584" y="260648"/>
            <a:ext cx="74888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Доля налоговых и неналоговых доходов </a:t>
            </a:r>
          </a:p>
          <a:p>
            <a:pPr algn="ctr"/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за 2019 – 2020 годы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06143" y="5929090"/>
            <a:ext cx="81729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Наибольший удельный вес в структуре налоговых и неналоговых поступлений доходной части бюджета занимает налог на доходы физических лиц (НДФЛ).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66183" y="5181092"/>
            <a:ext cx="33123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Общий объем налоговых и неналоговых доходов составил 66 672 тыс.руб.</a:t>
            </a:r>
          </a:p>
        </p:txBody>
      </p:sp>
      <p:graphicFrame>
        <p:nvGraphicFramePr>
          <p:cNvPr id="10" name="Диаграмма 9">
            <a:extLst>
              <a:ext uri="{FF2B5EF4-FFF2-40B4-BE49-F238E27FC236}">
                <a16:creationId xmlns:a16="http://schemas.microsoft.com/office/drawing/2014/main" id="{D2D2E219-28D6-4724-B40F-749B4E5B622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33960421"/>
              </p:ext>
            </p:extLst>
          </p:nvPr>
        </p:nvGraphicFramePr>
        <p:xfrm>
          <a:off x="4500972" y="1268760"/>
          <a:ext cx="4104456" cy="48245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609851391"/>
      </p:ext>
    </p:extLst>
  </p:cSld>
  <p:clrMapOvr>
    <a:masterClrMapping/>
  </p:clrMapOvr>
  <p:transition spd="med">
    <p:dissolv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/>
          <a:lstStyle/>
          <a:p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Налог на доходы физических лиц в 2019 – 2020 годах, тыс. руб.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Объект 7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025992483"/>
              </p:ext>
            </p:extLst>
          </p:nvPr>
        </p:nvGraphicFramePr>
        <p:xfrm>
          <a:off x="195864" y="1277987"/>
          <a:ext cx="440499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B9BAF16-915C-4E0C-B9F0-DB8D2C08C201}" type="slidenum">
              <a:rPr lang="ru-RU" altLang="ru-RU" smtClean="0"/>
              <a:pPr>
                <a:defRPr/>
              </a:pPr>
              <a:t>8</a:t>
            </a:fld>
            <a:endParaRPr lang="ru-RU" altLang="ru-RU"/>
          </a:p>
        </p:txBody>
      </p:sp>
      <p:sp>
        <p:nvSpPr>
          <p:cNvPr id="6" name="TextBox 5"/>
          <p:cNvSpPr txBox="1"/>
          <p:nvPr/>
        </p:nvSpPr>
        <p:spPr>
          <a:xfrm>
            <a:off x="5004048" y="1986696"/>
            <a:ext cx="3816423" cy="4401205"/>
          </a:xfrm>
          <a:prstGeom prst="rect">
            <a:avLst/>
          </a:prstGeom>
          <a:noFill/>
        </p:spPr>
        <p:txBody>
          <a:bodyPr wrap="square" lIns="90000" rtlCol="0">
            <a:spAutoFit/>
          </a:bodyPr>
          <a:lstStyle/>
          <a:p>
            <a:pPr algn="just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Исполнение по году составило 102,1%. НДФЛ является основным налогом в составе налоговых и неналоговых доходов и составляет 62,9% от фактических поступлений. В сравнении с прошлым годом наблюдается положительный рост налога на сумму 1 587 тыс. руб. или на 3,9%. </a:t>
            </a:r>
          </a:p>
          <a:p>
            <a:pPr algn="just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Прирост налога обеспечен поступлением в конце года налога от отдельных предприятий и организаций с начисленной зарплаты за декабрь месяц, в том числе от предприятий железнодорожного транспорта. Также выплата дивидендов по году работникам предприятий ООО «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СтатусСиб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и АО «Дорожник» привела к незначительному перевыполнению и положительно повлияло на исполнение.</a:t>
            </a:r>
          </a:p>
          <a:p>
            <a:pPr algn="just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Темп роста поступлений НДФЛ в течение последних лет соответствует среднему темпу роста реальной заработной платы.</a:t>
            </a:r>
          </a:p>
          <a:p>
            <a:pPr algn="just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</a:p>
        </p:txBody>
      </p:sp>
      <p:sp>
        <p:nvSpPr>
          <p:cNvPr id="7" name="Стрелка вправо 6"/>
          <p:cNvSpPr/>
          <p:nvPr/>
        </p:nvSpPr>
        <p:spPr>
          <a:xfrm rot="20452028">
            <a:off x="1629403" y="1163792"/>
            <a:ext cx="2050170" cy="825712"/>
          </a:xfrm>
          <a:prstGeom prst="right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+1 587 или +3,9%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5530943"/>
      </p:ext>
    </p:extLst>
  </p:cSld>
  <p:clrMapOvr>
    <a:masterClrMapping/>
  </p:clrMapOvr>
  <p:transition spd="med">
    <p:dissolv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Заголовок 1"/>
          <p:cNvSpPr>
            <a:spLocks noGrp="1"/>
          </p:cNvSpPr>
          <p:nvPr>
            <p:ph type="title"/>
          </p:nvPr>
        </p:nvSpPr>
        <p:spPr>
          <a:xfrm>
            <a:off x="457200" y="115888"/>
            <a:ext cx="8229600" cy="779462"/>
          </a:xfrm>
        </p:spPr>
        <p:txBody>
          <a:bodyPr/>
          <a:lstStyle/>
          <a:p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Акцизы по подакцизным товарам (продукции) производимым на территории Российской Федерации</a:t>
            </a:r>
          </a:p>
        </p:txBody>
      </p:sp>
      <p:sp>
        <p:nvSpPr>
          <p:cNvPr id="9219" name="Номер слайда 4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FC2431AC-9CAB-480A-B5EA-0BFC6E9CA059}" type="slidenum">
              <a:rPr lang="ru-RU" altLang="ru-RU"/>
              <a:pPr/>
              <a:t>9</a:t>
            </a:fld>
            <a:endParaRPr lang="ru-RU" altLang="ru-RU" dirty="0"/>
          </a:p>
        </p:txBody>
      </p:sp>
      <p:sp>
        <p:nvSpPr>
          <p:cNvPr id="21" name="Двойная стрелка влево/вправо 3"/>
          <p:cNvSpPr/>
          <p:nvPr/>
        </p:nvSpPr>
        <p:spPr>
          <a:xfrm>
            <a:off x="3564384" y="2276872"/>
            <a:ext cx="1906588" cy="979488"/>
          </a:xfrm>
          <a:prstGeom prst="leftRightArrow">
            <a:avLst/>
          </a:prstGeom>
          <a:solidFill>
            <a:schemeClr val="bg1">
              <a:lumMod val="75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Снижение </a:t>
            </a:r>
          </a:p>
          <a:p>
            <a:pPr algn="ctr">
              <a:defRPr/>
            </a:pPr>
            <a:r>
              <a:rPr lang="ru-RU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-7,6%</a:t>
            </a:r>
          </a:p>
        </p:txBody>
      </p:sp>
      <p:graphicFrame>
        <p:nvGraphicFramePr>
          <p:cNvPr id="24" name="Схема 23"/>
          <p:cNvGraphicFramePr/>
          <p:nvPr>
            <p:extLst>
              <p:ext uri="{D42A27DB-BD31-4B8C-83A1-F6EECF244321}">
                <p14:modId xmlns:p14="http://schemas.microsoft.com/office/powerpoint/2010/main" val="2481025960"/>
              </p:ext>
            </p:extLst>
          </p:nvPr>
        </p:nvGraphicFramePr>
        <p:xfrm>
          <a:off x="4676172" y="1920337"/>
          <a:ext cx="4471580" cy="37220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224" name="TextBox 27"/>
          <p:cNvSpPr txBox="1">
            <a:spLocks noChangeArrowheads="1"/>
          </p:cNvSpPr>
          <p:nvPr/>
        </p:nvSpPr>
        <p:spPr bwMode="auto">
          <a:xfrm>
            <a:off x="6263468" y="3585368"/>
            <a:ext cx="12969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ru-RU" b="1" dirty="0">
                <a:latin typeface="Times New Roman" pitchFamily="18" charset="0"/>
                <a:cs typeface="Times New Roman" pitchFamily="18" charset="0"/>
              </a:rPr>
              <a:t>6 351т.р.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187624" y="1196752"/>
            <a:ext cx="17996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2019 год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012160" y="1196752"/>
            <a:ext cx="17996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2020 год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958593" y="4960614"/>
            <a:ext cx="316894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Непростые условия замедления экономического роста ввиду пандемии привели к снижению цены и неустойчивости стоимости ставки акцизов отдельных видов подакцизной продукции, тем самым отрицательно повлияли на процент исполнения и снижения роста.</a:t>
            </a:r>
          </a:p>
        </p:txBody>
      </p:sp>
      <p:graphicFrame>
        <p:nvGraphicFramePr>
          <p:cNvPr id="14" name="Схема 13">
            <a:extLst>
              <a:ext uri="{FF2B5EF4-FFF2-40B4-BE49-F238E27FC236}">
                <a16:creationId xmlns:a16="http://schemas.microsoft.com/office/drawing/2014/main" id="{644033DE-0F1B-4BA8-A90D-E12EEADE893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22719388"/>
              </p:ext>
            </p:extLst>
          </p:nvPr>
        </p:nvGraphicFramePr>
        <p:xfrm>
          <a:off x="-33564" y="1909273"/>
          <a:ext cx="4471580" cy="37220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15" name="TextBox 27">
            <a:extLst>
              <a:ext uri="{FF2B5EF4-FFF2-40B4-BE49-F238E27FC236}">
                <a16:creationId xmlns:a16="http://schemas.microsoft.com/office/drawing/2014/main" id="{0E1D458C-538A-4D8F-8C54-04976FA310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53732" y="3585368"/>
            <a:ext cx="12969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ru-RU" b="1" dirty="0">
                <a:latin typeface="Times New Roman" pitchFamily="18" charset="0"/>
                <a:cs typeface="Times New Roman" pitchFamily="18" charset="0"/>
              </a:rPr>
              <a:t>6 878т.р.</a:t>
            </a:r>
          </a:p>
        </p:txBody>
      </p:sp>
    </p:spTree>
  </p:cSld>
  <p:clrMapOvr>
    <a:masterClrMapping/>
  </p:clrMapOvr>
  <p:transition spd="med">
    <p:dissolve/>
  </p:transition>
</p:sld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16480</TotalTime>
  <Words>4458</Words>
  <Application>Microsoft Office PowerPoint</Application>
  <PresentationFormat>Экран (4:3)</PresentationFormat>
  <Paragraphs>698</Paragraphs>
  <Slides>49</Slides>
  <Notes>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49</vt:i4>
      </vt:variant>
    </vt:vector>
  </HeadingPairs>
  <TitlesOfParts>
    <vt:vector size="53" baseType="lpstr">
      <vt:lpstr>Arial</vt:lpstr>
      <vt:lpstr>Calibri</vt:lpstr>
      <vt:lpstr>Times New Roman</vt:lpstr>
      <vt:lpstr>Оформление по умолчанию</vt:lpstr>
      <vt:lpstr>Презентация PowerPoint</vt:lpstr>
      <vt:lpstr>Бюджет Слюдянского муниципального образования на 2020 год                                        утвержден решением Думы Слюдянского муниципального образования от 23 декабря 2019 года № 97 IV-ГД «О бюджете СМО на 2020 год и на плановый период 2021 – 2022 годов»  </vt:lpstr>
      <vt:lpstr>Презентация PowerPoint</vt:lpstr>
      <vt:lpstr>Состав доходов бюджета Слюдянского муниципального образования по видам доходов за 2020 год </vt:lpstr>
      <vt:lpstr>Структура исполнения доходов бюджета Слюдянского муниципального образования в 2020 году (тыс. руб.)</vt:lpstr>
      <vt:lpstr>Презентация PowerPoint</vt:lpstr>
      <vt:lpstr>Презентация PowerPoint</vt:lpstr>
      <vt:lpstr>Налог на доходы физических лиц в 2019 – 2020 годах, тыс. руб.</vt:lpstr>
      <vt:lpstr>Акцизы по подакцизным товарам (продукции) производимым на территории Российской Федерации</vt:lpstr>
      <vt:lpstr>Презентация PowerPoint</vt:lpstr>
      <vt:lpstr>Презентация PowerPoint</vt:lpstr>
      <vt:lpstr>Презентация PowerPoint</vt:lpstr>
      <vt:lpstr>Презентация PowerPoint</vt:lpstr>
      <vt:lpstr>Штрафы, санкции, возмещение ущерба  в 2019 – 2020 годах (тыс. руб.)</vt:lpstr>
      <vt:lpstr>Динамика безвозмездных поступлений в 2019 – 2020 годах (тыс. руб.)</vt:lpstr>
      <vt:lpstr>Безвозмездные поступления</vt:lpstr>
      <vt:lpstr>Состав расходов бюджета Слюдянского муниципального образования 2020г.</vt:lpstr>
      <vt:lpstr>Структура расходов бюджета Слюдянского муниципального образования</vt:lpstr>
      <vt:lpstr>Доля программных и непрограммных мероприятий в бюджете Слюдянского муниципального образования в 2020 году. (тыс. руб.)</vt:lpstr>
      <vt:lpstr>Презентация PowerPoint</vt:lpstr>
      <vt:lpstr>Источники финансирования расходов по программе «Развитие жилищно-коммунального хозяйства Слюдянского муниципального образования на 2019 – 2024 годы»</vt:lpstr>
      <vt:lpstr>Выполненные мероприятия</vt:lpstr>
      <vt:lpstr>Презентация PowerPoint</vt:lpstr>
      <vt:lpstr>Презентация PowerPoint</vt:lpstr>
      <vt:lpstr>Презентация PowerPoint</vt:lpstr>
      <vt:lpstr>Источники финансирования программы «Доступное жильё на территории Слюдянского муниципального образования на 2019-2024 гг.»</vt:lpstr>
      <vt:lpstr>Презентация PowerPoint</vt:lpstr>
      <vt:lpstr>Источники финансирования программы «Развитие транспортного комплекса и улично-дорожной сети Слюдянского муниципального образования на 2019 – 2024 годы»</vt:lpstr>
      <vt:lpstr>Презентация PowerPoint</vt:lpstr>
      <vt:lpstr>Презентация PowerPoint</vt:lpstr>
      <vt:lpstr>Источники финансирования программы «Благоустройство  Слюдянского муниципального образования на 2019 – 2024 годы"</vt:lpstr>
      <vt:lpstr>Выполненные мероприятия по реализации перечня народных инициатив (исполнено 10 099т.р. (100%), в том числе 9 291т.р. за счет средств бюджета Иркутской области)</vt:lpstr>
      <vt:lpstr>Презентация PowerPoint</vt:lpstr>
      <vt:lpstr>Источники финансирования программы «Безопасный город на 2019 - 2024гг.»</vt:lpstr>
      <vt:lpstr>Выполненные мероприятия</vt:lpstr>
      <vt:lpstr>6. Программа «Поддержка приоритетных отраслей экономики Слюдянского муниципального образования» на 2019 - 2024 годы (исполнено 215 т.р. (93,4%) от плана 230 т.р.)</vt:lpstr>
      <vt:lpstr>Презентация PowerPoint</vt:lpstr>
      <vt:lpstr>Источники финансирования программы «Совершенствование механизмов управления Слюдянским муниципальным образованием на 2019 – 2024 годы»</vt:lpstr>
      <vt:lpstr>Презентация PowerPoint</vt:lpstr>
      <vt:lpstr>Презентация PowerPoint</vt:lpstr>
      <vt:lpstr>Источники финансирования программы «Развитие культуры, досуга, физической культуры и спорта в Слюдянском муниципальном образовании на 2019 – 2024 гг.»</vt:lpstr>
      <vt:lpstr>Спортивные мероприятия</vt:lpstr>
      <vt:lpstr>Презентация PowerPoint</vt:lpstr>
      <vt:lpstr>9. Программа «Формирование современной городской среды на территории Слюдянского муниципального образования» на 2018-2024 годы  (исполнено 11 444 т.р. (100%))</vt:lpstr>
      <vt:lpstr>Презентация PowerPoint</vt:lpstr>
      <vt:lpstr>10. Программа «Комплексное и устойчивое развитие градостроительной деятельности и земельных отношений на территории Слюдянского муниципального образования» на 2019 – 2024 годы (исполнено 30 т.р. (13%) от плана 230 т.р.)</vt:lpstr>
      <vt:lpstr>11. Программа «Повышение качества управления муниципальным имуществом Слюдянского муниципального образования» на 2019 – 2024 годы (исполнено 8 383 т.р. (95,8%) от плана 8 752 т.р.)</vt:lpstr>
      <vt:lpstr>12. Непрограммные мероприятия,  (исполнено 4 147  т.р. (92%) от плана 4 509 т.р.)</vt:lpstr>
      <vt:lpstr>Презентация PowerPoint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Анна Олеговна Комиссарова</cp:lastModifiedBy>
  <cp:revision>973</cp:revision>
  <cp:lastPrinted>2021-05-11T08:17:56Z</cp:lastPrinted>
  <dcterms:created xsi:type="dcterms:W3CDTF">2014-03-19T09:08:37Z</dcterms:created>
  <dcterms:modified xsi:type="dcterms:W3CDTF">2021-05-24T06:27:38Z</dcterms:modified>
</cp:coreProperties>
</file>