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9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0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01" r:id="rId2"/>
    <p:sldId id="683" r:id="rId3"/>
    <p:sldId id="705" r:id="rId4"/>
    <p:sldId id="692" r:id="rId5"/>
    <p:sldId id="721" r:id="rId6"/>
    <p:sldId id="712" r:id="rId7"/>
    <p:sldId id="719" r:id="rId8"/>
    <p:sldId id="723" r:id="rId9"/>
    <p:sldId id="709" r:id="rId10"/>
    <p:sldId id="710" r:id="rId11"/>
    <p:sldId id="713" r:id="rId12"/>
    <p:sldId id="714" r:id="rId13"/>
    <p:sldId id="736" r:id="rId14"/>
    <p:sldId id="715" r:id="rId15"/>
    <p:sldId id="716" r:id="rId16"/>
    <p:sldId id="682" r:id="rId17"/>
    <p:sldId id="693" r:id="rId18"/>
    <p:sldId id="608" r:id="rId19"/>
    <p:sldId id="611" r:id="rId20"/>
    <p:sldId id="724" r:id="rId21"/>
    <p:sldId id="617" r:id="rId22"/>
    <p:sldId id="697" r:id="rId23"/>
    <p:sldId id="698" r:id="rId24"/>
    <p:sldId id="635" r:id="rId25"/>
    <p:sldId id="636" r:id="rId26"/>
    <p:sldId id="638" r:id="rId27"/>
    <p:sldId id="639" r:id="rId28"/>
    <p:sldId id="640" r:id="rId29"/>
    <p:sldId id="646" r:id="rId30"/>
    <p:sldId id="648" r:id="rId31"/>
    <p:sldId id="652" r:id="rId32"/>
    <p:sldId id="726" r:id="rId33"/>
    <p:sldId id="663" r:id="rId34"/>
    <p:sldId id="664" r:id="rId35"/>
    <p:sldId id="727" r:id="rId36"/>
    <p:sldId id="668" r:id="rId37"/>
    <p:sldId id="667" r:id="rId38"/>
    <p:sldId id="725" r:id="rId39"/>
    <p:sldId id="720" r:id="rId40"/>
    <p:sldId id="730" r:id="rId41"/>
    <p:sldId id="671" r:id="rId42"/>
    <p:sldId id="677" r:id="rId43"/>
    <p:sldId id="678" r:id="rId44"/>
    <p:sldId id="701" r:id="rId45"/>
    <p:sldId id="732" r:id="rId46"/>
    <p:sldId id="734" r:id="rId47"/>
    <p:sldId id="738" r:id="rId48"/>
    <p:sldId id="739" r:id="rId49"/>
    <p:sldId id="691" r:id="rId50"/>
    <p:sldId id="606" r:id="rId5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52AE89"/>
    <a:srgbClr val="3FE3F9"/>
    <a:srgbClr val="41A0F7"/>
    <a:srgbClr val="3399FF"/>
    <a:srgbClr val="800080"/>
    <a:srgbClr val="33CC33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27" autoAdjust="0"/>
  </p:normalViewPr>
  <p:slideViewPr>
    <p:cSldViewPr>
      <p:cViewPr varScale="1">
        <p:scale>
          <a:sx n="108" d="100"/>
          <a:sy n="108" d="100"/>
        </p:scale>
        <p:origin x="7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202724351916824E-2"/>
                  <c:y val="0.29267677633715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122493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A-43BF-8460-A67247121F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8.2858608960538743E-3"/>
                  <c:y val="0.33198052439292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178313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A-43BF-8460-A67247121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8973688"/>
        <c:axId val="1"/>
        <c:axId val="0"/>
      </c:bar3DChart>
      <c:catAx>
        <c:axId val="88973688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8973688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5437032226641773"/>
          <c:y val="0.83872363428838748"/>
          <c:w val="0.6670801201396217"/>
          <c:h val="0.14795566760845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9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100165341105885E-2"/>
          <c:y val="0.32527785761987899"/>
          <c:w val="0.8911805233904585"/>
          <c:h val="0.501875113425566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8.6455535441596135E-3"/>
                  <c:y val="8.629684942594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F-4675-912D-4B81EBD4576B}"/>
                </c:ext>
              </c:extLst>
            </c:dLbl>
            <c:dLbl>
              <c:idx val="1"/>
              <c:layout>
                <c:manualLayout>
                  <c:x val="6.4841651581196858E-3"/>
                  <c:y val="0.17963539030642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F-4675-912D-4B81EBD45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4042</c:v>
                </c:pt>
                <c:pt idx="1">
                  <c:v>8885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1-49DF-B50C-0477B5990C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D1-49DF-B50C-0477B5990C0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D1-49DF-B50C-0477B5990C03}"/>
              </c:ext>
            </c:extLst>
          </c:dPt>
          <c:dLbls>
            <c:dLbl>
              <c:idx val="0"/>
              <c:layout>
                <c:manualLayout>
                  <c:x val="1.2968330316239372E-2"/>
                  <c:y val="0.10124903817271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1-49DF-B50C-0477B5990C03}"/>
                </c:ext>
              </c:extLst>
            </c:dLbl>
            <c:dLbl>
              <c:idx val="1"/>
              <c:layout>
                <c:manualLayout>
                  <c:x val="1.1671497284615339E-2"/>
                  <c:y val="0.21556246836771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D1-49DF-B50C-0477B5990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4388</c:v>
                </c:pt>
                <c:pt idx="1">
                  <c:v>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D1-49DF-B50C-0477B5990C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307008"/>
        <c:axId val="87308544"/>
        <c:axId val="0"/>
      </c:bar3DChart>
      <c:catAx>
        <c:axId val="8730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308544"/>
        <c:crosses val="autoZero"/>
        <c:auto val="1"/>
        <c:lblAlgn val="ctr"/>
        <c:lblOffset val="100"/>
        <c:noMultiLvlLbl val="0"/>
      </c:catAx>
      <c:valAx>
        <c:axId val="87308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73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7394030400335"/>
          <c:y val="0.73914261135278747"/>
          <c:w val="0.13141159696852853"/>
          <c:h val="0.1811438639047080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65540670919612"/>
          <c:y val="5.7074061614263989E-2"/>
          <c:w val="0.47192029102193328"/>
          <c:h val="0.82656989502045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</a:rPr>
                      <a:t>31,4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1218</c:v>
                </c:pt>
                <c:pt idx="1">
                  <c:v>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F-4A46-B30B-56DB256E4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2019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8,6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1658</c:v>
                </c:pt>
                <c:pt idx="1">
                  <c:v>1238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6F-4A46-B30B-56DB256E4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8576"/>
        <c:axId val="100810112"/>
      </c:barChart>
      <c:catAx>
        <c:axId val="10080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810112"/>
        <c:crosses val="autoZero"/>
        <c:auto val="1"/>
        <c:lblAlgn val="ctr"/>
        <c:lblOffset val="100"/>
        <c:noMultiLvlLbl val="0"/>
      </c:catAx>
      <c:valAx>
        <c:axId val="100810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808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25781387815319E-2"/>
          <c:y val="0.1598764571705758"/>
          <c:w val="0.51224652003784654"/>
          <c:h val="0.60085943148239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2018</c:v>
                </c:pt>
                <c:pt idx="1">
                  <c:v>Факт 2019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2"/>
                <c:pt idx="0">
                  <c:v>195</c:v>
                </c:pt>
                <c:pt idx="1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D-4331-8E0C-D2135E635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00928896"/>
        <c:axId val="100938880"/>
      </c:barChart>
      <c:catAx>
        <c:axId val="10092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938880"/>
        <c:crosses val="autoZero"/>
        <c:auto val="1"/>
        <c:lblAlgn val="ctr"/>
        <c:lblOffset val="100"/>
        <c:noMultiLvlLbl val="0"/>
      </c:catAx>
      <c:valAx>
        <c:axId val="1009388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09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7793319413468"/>
          <c:y val="3.8687395172196763E-2"/>
          <c:w val="0.71310459579095264"/>
          <c:h val="0.9071912365121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100</c:v>
                </c:pt>
                <c:pt idx="1">
                  <c:v>27632</c:v>
                </c:pt>
                <c:pt idx="2">
                  <c:v>29823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1-4169-B23F-D7368AB99A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73</c:v>
                </c:pt>
                <c:pt idx="1">
                  <c:v>72831</c:v>
                </c:pt>
                <c:pt idx="2">
                  <c:v>38737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1-4169-B23F-D7368AB9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19136"/>
        <c:axId val="111020672"/>
      </c:barChart>
      <c:catAx>
        <c:axId val="111019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020672"/>
        <c:crosses val="autoZero"/>
        <c:auto val="1"/>
        <c:lblAlgn val="ctr"/>
        <c:lblOffset val="100"/>
        <c:noMultiLvlLbl val="0"/>
      </c:catAx>
      <c:valAx>
        <c:axId val="1110206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10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72816023364331"/>
          <c:y val="0.77111258745754718"/>
          <c:w val="0.18766230793476651"/>
          <c:h val="0.15593139399241762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00869738243114E-2"/>
          <c:y val="8.1011405634265052E-2"/>
          <c:w val="0.66847514005118847"/>
          <c:h val="0.8644229215631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1-C11D-4D90-884A-4CB31FC05259}"/>
              </c:ext>
            </c:extLst>
          </c:dPt>
          <c:dPt>
            <c:idx val="1"/>
            <c:bubble3D val="0"/>
            <c:explosion val="2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11D-4D90-884A-4CB31FC0525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C11D-4D90-884A-4CB31FC05259}"/>
              </c:ext>
            </c:extLst>
          </c:dPt>
          <c:dLbls>
            <c:dLbl>
              <c:idx val="2"/>
              <c:layout>
                <c:manualLayout>
                  <c:x val="8.9137645917457542E-2"/>
                  <c:y val="-1.34769817424891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D-4D90-884A-4CB31FC052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38737</c:v>
                </c:pt>
                <c:pt idx="1">
                  <c:v>72831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D-4D90-884A-4CB31FC052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5.2948959892410146E-4"/>
          <c:y val="0.78160609131779324"/>
          <c:w val="0.70324005986854954"/>
          <c:h val="0.19159335776097297"/>
        </c:manualLayout>
      </c:layout>
      <c:overlay val="0"/>
      <c:txPr>
        <a:bodyPr/>
        <a:lstStyle/>
        <a:p>
          <a:pPr>
            <a:defRPr sz="1399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Программнные 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0597155110811568E-3"/>
                  <c:y val="0.337512858004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A-4DBD-B474-11AEAF070D41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177061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A-4DBD-B474-11AEAF070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7511725750278957E-2"/>
                  <c:y val="-9.4207125134244438E-2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4A-4DBD-B474-11AEAF070D41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A-4DBD-B474-11AEAF070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5437029967213695"/>
          <c:y val="0.8387235258958967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0049747558913E-2"/>
          <c:y val="9.6840917186258466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Программнные 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0597155110811568E-3"/>
                  <c:y val="0.337512858004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2-4157-BBDB-92EDAA7808DF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116656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2-4157-BBDB-92EDAA7808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7511725750278957E-2"/>
                  <c:y val="-9.4207125134244438E-2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2-4157-BBDB-92EDAA7808DF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C2-4157-BBDB-92EDAA780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5437029967213695"/>
          <c:y val="0.8387235258958967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(181 347 т. р.)</a:t>
            </a:r>
          </a:p>
        </c:rich>
      </c:tx>
      <c:layout>
        <c:manualLayout>
          <c:xMode val="edge"/>
          <c:yMode val="edge"/>
          <c:x val="0.26533474375697835"/>
          <c:y val="6.2942328351513435E-2"/>
        </c:manualLayout>
      </c:layout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17581110801304"/>
          <c:y val="0"/>
          <c:w val="0.70085701937985589"/>
          <c:h val="0.909572077326743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 (181 347 т.р.)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3E-48E4-8932-6CBDF1197C9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B63E-48E4-8932-6CBDF1197C9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63E-48E4-8932-6CBDF1197C91}"/>
              </c:ext>
            </c:extLst>
          </c:dPt>
          <c:dPt>
            <c:idx val="3"/>
            <c:bubble3D val="0"/>
            <c:spPr>
              <a:solidFill>
                <a:srgbClr val="33CC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63E-48E4-8932-6CBDF1197C9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B63E-48E4-8932-6CBDF1197C91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B63E-48E4-8932-6CBDF1197C91}"/>
              </c:ext>
            </c:extLst>
          </c:dPt>
          <c:dPt>
            <c:idx val="6"/>
            <c:bubble3D val="0"/>
            <c:spPr>
              <a:solidFill>
                <a:srgbClr val="6064FC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B63E-48E4-8932-6CBDF1197C91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B63E-48E4-8932-6CBDF1197C91}"/>
              </c:ext>
            </c:extLst>
          </c:dPt>
          <c:dPt>
            <c:idx val="8"/>
            <c:bubble3D val="0"/>
            <c:spPr>
              <a:solidFill>
                <a:srgbClr val="80008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B63E-48E4-8932-6CBDF1197C91}"/>
              </c:ext>
            </c:extLst>
          </c:dPt>
          <c:dLbls>
            <c:dLbl>
              <c:idx val="0"/>
              <c:layout>
                <c:manualLayout>
                  <c:x val="-3.423725108311141E-2"/>
                  <c:y val="-4.58460977711669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E-48E4-8932-6CBDF1197C91}"/>
                </c:ext>
              </c:extLst>
            </c:dLbl>
            <c:dLbl>
              <c:idx val="1"/>
              <c:layout>
                <c:manualLayout>
                  <c:x val="-2.8935741411893114E-2"/>
                  <c:y val="3.78469270907111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E-48E4-8932-6CBDF1197C91}"/>
                </c:ext>
              </c:extLst>
            </c:dLbl>
            <c:dLbl>
              <c:idx val="2"/>
              <c:layout>
                <c:manualLayout>
                  <c:x val="4.5889958048628901E-2"/>
                  <c:y val="-3.20391078764697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E-48E4-8932-6CBDF1197C91}"/>
                </c:ext>
              </c:extLst>
            </c:dLbl>
            <c:dLbl>
              <c:idx val="3"/>
              <c:layout>
                <c:manualLayout>
                  <c:x val="5.278871391076116E-4"/>
                  <c:y val="-1.16190944881889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E-48E4-8932-6CBDF1197C91}"/>
                </c:ext>
              </c:extLst>
            </c:dLbl>
            <c:dLbl>
              <c:idx val="4"/>
              <c:layout>
                <c:manualLayout>
                  <c:x val="1.4957822792494281E-2"/>
                  <c:y val="-1.50775310478349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E-48E4-8932-6CBDF1197C91}"/>
                </c:ext>
              </c:extLst>
            </c:dLbl>
            <c:dLbl>
              <c:idx val="5"/>
              <c:layout>
                <c:manualLayout>
                  <c:x val="7.2110728346456696E-2"/>
                  <c:y val="6.468454724409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3E-48E4-8932-6CBDF1197C91}"/>
                </c:ext>
              </c:extLst>
            </c:dLbl>
            <c:dLbl>
              <c:idx val="6"/>
              <c:layout>
                <c:manualLayout>
                  <c:x val="5.5181545371437657E-2"/>
                  <c:y val="8.47396349813477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3E-48E4-8932-6CBDF1197C91}"/>
                </c:ext>
              </c:extLst>
            </c:dLbl>
            <c:dLbl>
              <c:idx val="7"/>
              <c:layout>
                <c:manualLayout>
                  <c:x val="-4.8989111071765387E-2"/>
                  <c:y val="6.7613337878358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3E-48E4-8932-6CBDF1197C91}"/>
                </c:ext>
              </c:extLst>
            </c:dLbl>
            <c:dLbl>
              <c:idx val="8"/>
              <c:layout>
                <c:manualLayout>
                  <c:x val="-6.4306085873499438E-2"/>
                  <c:y val="2.5312330150231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3E-48E4-8932-6CBDF1197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безопасности и правоохранительные органы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#,##0_ ;\-#,##0\ </c:formatCode>
                <c:ptCount val="10"/>
                <c:pt idx="0">
                  <c:v>43089</c:v>
                </c:pt>
                <c:pt idx="1">
                  <c:v>1806</c:v>
                </c:pt>
                <c:pt idx="2">
                  <c:v>13577</c:v>
                </c:pt>
                <c:pt idx="3">
                  <c:v>98013</c:v>
                </c:pt>
                <c:pt idx="4">
                  <c:v>608</c:v>
                </c:pt>
                <c:pt idx="5">
                  <c:v>14496</c:v>
                </c:pt>
                <c:pt idx="6">
                  <c:v>1254</c:v>
                </c:pt>
                <c:pt idx="7">
                  <c:v>7211</c:v>
                </c:pt>
                <c:pt idx="8">
                  <c:v>1</c:v>
                </c:pt>
                <c:pt idx="9">
                  <c:v>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63E-48E4-8932-6CBDF1197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 (120 327 т. р.)</a:t>
            </a:r>
          </a:p>
        </c:rich>
      </c:tx>
      <c:layout>
        <c:manualLayout>
          <c:xMode val="edge"/>
          <c:yMode val="edge"/>
          <c:x val="0.26533474375697835"/>
          <c:y val="6.2942328351513435E-2"/>
        </c:manualLayout>
      </c:layout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17581110801304"/>
          <c:y val="0"/>
          <c:w val="0.70085701937985589"/>
          <c:h val="0.909572077326743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 (120 327 т.р.)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C1-4D76-8451-84F532E28D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2C1-4D76-8451-84F532E28D0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2C1-4D76-8451-84F532E28D0C}"/>
              </c:ext>
            </c:extLst>
          </c:dPt>
          <c:dPt>
            <c:idx val="3"/>
            <c:bubble3D val="0"/>
            <c:spPr>
              <a:solidFill>
                <a:srgbClr val="33CC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2C1-4D76-8451-84F532E28D0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2C1-4D76-8451-84F532E28D0C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2C1-4D76-8451-84F532E28D0C}"/>
              </c:ext>
            </c:extLst>
          </c:dPt>
          <c:dPt>
            <c:idx val="6"/>
            <c:bubble3D val="0"/>
            <c:spPr>
              <a:solidFill>
                <a:srgbClr val="6064FC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32C1-4D76-8451-84F532E28D0C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32C1-4D76-8451-84F532E28D0C}"/>
              </c:ext>
            </c:extLst>
          </c:dPt>
          <c:dPt>
            <c:idx val="8"/>
            <c:bubble3D val="0"/>
            <c:spPr>
              <a:solidFill>
                <a:srgbClr val="80008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32C1-4D76-8451-84F532E28D0C}"/>
              </c:ext>
            </c:extLst>
          </c:dPt>
          <c:dLbls>
            <c:dLbl>
              <c:idx val="0"/>
              <c:layout>
                <c:manualLayout>
                  <c:x val="-5.5560273027183736E-3"/>
                  <c:y val="-5.05313105019597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1-4D76-8451-84F532E28D0C}"/>
                </c:ext>
              </c:extLst>
            </c:dLbl>
            <c:dLbl>
              <c:idx val="1"/>
              <c:layout>
                <c:manualLayout>
                  <c:x val="-2.8935741411893114E-2"/>
                  <c:y val="3.78469270907111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C1-4D76-8451-84F532E28D0C}"/>
                </c:ext>
              </c:extLst>
            </c:dLbl>
            <c:dLbl>
              <c:idx val="2"/>
              <c:layout>
                <c:manualLayout>
                  <c:x val="4.5889958048628901E-2"/>
                  <c:y val="-3.20391078764697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C1-4D76-8451-84F532E28D0C}"/>
                </c:ext>
              </c:extLst>
            </c:dLbl>
            <c:dLbl>
              <c:idx val="3"/>
              <c:layout>
                <c:manualLayout>
                  <c:x val="-1.4340611890196637E-2"/>
                  <c:y val="-5.1443451326911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C1-4D76-8451-84F532E28D0C}"/>
                </c:ext>
              </c:extLst>
            </c:dLbl>
            <c:dLbl>
              <c:idx val="4"/>
              <c:layout>
                <c:manualLayout>
                  <c:x val="1.4957822792494281E-2"/>
                  <c:y val="-1.50775310478349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C1-4D76-8451-84F532E28D0C}"/>
                </c:ext>
              </c:extLst>
            </c:dLbl>
            <c:dLbl>
              <c:idx val="5"/>
              <c:layout>
                <c:manualLayout>
                  <c:x val="7.2110728346456696E-2"/>
                  <c:y val="6.468454724409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C1-4D76-8451-84F532E28D0C}"/>
                </c:ext>
              </c:extLst>
            </c:dLbl>
            <c:dLbl>
              <c:idx val="6"/>
              <c:layout>
                <c:manualLayout>
                  <c:x val="5.5181545371437657E-2"/>
                  <c:y val="8.47396349813477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C1-4D76-8451-84F532E28D0C}"/>
                </c:ext>
              </c:extLst>
            </c:dLbl>
            <c:dLbl>
              <c:idx val="7"/>
              <c:layout>
                <c:manualLayout>
                  <c:x val="-4.8989111071765387E-2"/>
                  <c:y val="6.7613337878358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C1-4D76-8451-84F532E28D0C}"/>
                </c:ext>
              </c:extLst>
            </c:dLbl>
            <c:dLbl>
              <c:idx val="8"/>
              <c:layout>
                <c:manualLayout>
                  <c:x val="-6.4306085873499438E-2"/>
                  <c:y val="2.5312330150231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2C1-4D76-8451-84F532E28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безопасности и правоохранительные органы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#\ ##0_ ;\-#\ ##0\ </c:formatCode>
                <c:ptCount val="10"/>
                <c:pt idx="0">
                  <c:v>39443</c:v>
                </c:pt>
                <c:pt idx="1">
                  <c:v>1025</c:v>
                </c:pt>
                <c:pt idx="2">
                  <c:v>9575</c:v>
                </c:pt>
                <c:pt idx="3">
                  <c:v>50155</c:v>
                </c:pt>
                <c:pt idx="4">
                  <c:v>764</c:v>
                </c:pt>
                <c:pt idx="5">
                  <c:v>12966</c:v>
                </c:pt>
                <c:pt idx="6">
                  <c:v>1129</c:v>
                </c:pt>
                <c:pt idx="7">
                  <c:v>4178</c:v>
                </c:pt>
                <c:pt idx="8">
                  <c:v>1</c:v>
                </c:pt>
                <c:pt idx="9">
                  <c:v>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2C1-4D76-8451-84F532E28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3.9279052280651594E-2"/>
          <c:y val="0.73175238761392081"/>
          <c:w val="0.85487256598058725"/>
          <c:h val="0.26824761238607925"/>
        </c:manualLayout>
      </c:layout>
      <c:overlay val="0"/>
      <c:txPr>
        <a:bodyPr/>
        <a:lstStyle/>
        <a:p>
          <a:pPr>
            <a:defRPr sz="8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92327248331625E-2"/>
          <c:y val="7.8831171584207341E-2"/>
          <c:w val="0.41312970875175831"/>
          <c:h val="0.57385210508499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</c:spPr>
            <c:extLst>
              <c:ext xmlns:c16="http://schemas.microsoft.com/office/drawing/2014/chart" uri="{C3380CC4-5D6E-409C-BE32-E72D297353CC}">
                <c16:uniqueId val="{00000001-C14F-41F3-B4A6-B362A103529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14F-41F3-B4A6-B362A1035293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4-C14F-41F3-B4A6-B362A103529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C14F-41F3-B4A6-B362A103529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C14F-41F3-B4A6-B362A1035293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A-C14F-41F3-B4A6-B362A1035293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C-C14F-41F3-B4A6-B362A1035293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C14F-41F3-B4A6-B362A1035293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0-C14F-41F3-B4A6-B362A1035293}"/>
              </c:ext>
            </c:extLst>
          </c:dPt>
          <c:dPt>
            <c:idx val="10"/>
            <c:bubble3D val="0"/>
            <c:spPr>
              <a:solidFill>
                <a:srgbClr val="52AE89"/>
              </a:solidFill>
            </c:spPr>
            <c:extLst>
              <c:ext xmlns:c16="http://schemas.microsoft.com/office/drawing/2014/chart" uri="{C3380CC4-5D6E-409C-BE32-E72D297353CC}">
                <c16:uniqueId val="{00000012-06F6-4FA8-9E5C-FEB9CEDDC004}"/>
              </c:ext>
            </c:extLst>
          </c:dPt>
          <c:dLbls>
            <c:dLbl>
              <c:idx val="0"/>
              <c:layout>
                <c:manualLayout>
                  <c:x val="8.8191330343796712E-2"/>
                  <c:y val="-0.1183638054191873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F-41F3-B4A6-B362A1035293}"/>
                </c:ext>
              </c:extLst>
            </c:dLbl>
            <c:dLbl>
              <c:idx val="1"/>
              <c:layout>
                <c:manualLayout>
                  <c:x val="0"/>
                  <c:y val="-3.249202501703181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F-41F3-B4A6-B362A1035293}"/>
                </c:ext>
              </c:extLst>
            </c:dLbl>
            <c:dLbl>
              <c:idx val="2"/>
              <c:layout>
                <c:manualLayout>
                  <c:x val="1.0463378176382657E-2"/>
                  <c:y val="-3.481288394681979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4F-41F3-B4A6-B362A1035293}"/>
                </c:ext>
              </c:extLst>
            </c:dLbl>
            <c:dLbl>
              <c:idx val="3"/>
              <c:layout>
                <c:manualLayout>
                  <c:x val="-2.7403769129370388E-17"/>
                  <c:y val="-3.579796088387588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4F-41F3-B4A6-B362A1035293}"/>
                </c:ext>
              </c:extLst>
            </c:dLbl>
            <c:dLbl>
              <c:idx val="4"/>
              <c:layout>
                <c:manualLayout>
                  <c:x val="-4.4843049327354258E-2"/>
                  <c:y val="-6.73049089638516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4F-41F3-B4A6-B362A1035293}"/>
                </c:ext>
              </c:extLst>
            </c:dLbl>
            <c:dLbl>
              <c:idx val="5"/>
              <c:layout>
                <c:manualLayout>
                  <c:x val="3.4379671150971597E-2"/>
                  <c:y val="-4.641717859575994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4F-41F3-B4A6-B362A1035293}"/>
                </c:ext>
              </c:extLst>
            </c:dLbl>
            <c:dLbl>
              <c:idx val="6"/>
              <c:layout>
                <c:manualLayout>
                  <c:x val="-0.13303437967115098"/>
                  <c:y val="3.945460180639573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4F-41F3-B4A6-B362A1035293}"/>
                </c:ext>
              </c:extLst>
            </c:dLbl>
            <c:dLbl>
              <c:idx val="7"/>
              <c:layout>
                <c:manualLayout>
                  <c:x val="-4.7832585949177879E-2"/>
                  <c:y val="6.034231748476795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4F-41F3-B4A6-B362A1035293}"/>
                </c:ext>
              </c:extLst>
            </c:dLbl>
            <c:dLbl>
              <c:idx val="8"/>
              <c:layout>
                <c:manualLayout>
                  <c:x val="-3.7369207772795274E-2"/>
                  <c:y val="3.7133742876607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4F-41F3-B4A6-B362A1035293}"/>
                </c:ext>
              </c:extLst>
            </c:dLbl>
            <c:dLbl>
              <c:idx val="9"/>
              <c:layout>
                <c:manualLayout>
                  <c:x val="-1.4947683109118636E-3"/>
                  <c:y val="8.819263933194340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7D-43B9-A1B3-1EADB0404A74}"/>
                </c:ext>
              </c:extLst>
            </c:dLbl>
            <c:dLbl>
              <c:idx val="10"/>
              <c:layout>
                <c:manualLayout>
                  <c:x val="-0.10612855007473844"/>
                  <c:y val="8.355092147236743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6F6-4FA8-9E5C-FEB9CEDDC004}"/>
                </c:ext>
              </c:extLst>
            </c:dLbl>
            <c:dLbl>
              <c:idx val="11"/>
              <c:layout>
                <c:manualLayout>
                  <c:x val="-0.18535127055306427"/>
                  <c:y val="5.105889645533562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F6-4FA8-9E5C-FEB9CEDDC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Муниципальная программа "Развитие жилищно-коммунального хозяйства Слюдянского муниципального образования  на 2019-2024 годы"</c:v>
                </c:pt>
                <c:pt idx="1">
                  <c:v>Муниципальная программа "Доступное жилье на территории Слюдянского муниципального образования  на 2019-2024 годы"</c:v>
                </c:pt>
                <c:pt idx="2">
                  <c:v>Муниципальная программа "Развитие транспортного комплекса и улично- дорожной сети Слюдянского муниципального образования на 2019-2024 годы"</c:v>
                </c:pt>
                <c:pt idx="3">
                  <c:v>Муниципальная программа "Благоустройство Слюдянского муниципального образования на 2019-2024 годы"</c:v>
                </c:pt>
                <c:pt idx="4">
                  <c:v>Муниципальная программа "Безопасный город на 2019-2024 годы"</c:v>
                </c:pt>
                <c:pt idx="5">
                  <c:v>Муниципальная программа "Поддержка приоритетных отраслей экономики Слюдянского муниципального образования  на 2019-2024 годы"</c:v>
                </c:pt>
                <c:pt idx="6">
                  <c:v>Муниципальная программа "Совершенствование механизмов управления Слюдянским муниципальным образованием на 2019-2024 годы"</c:v>
                </c:pt>
                <c:pt idx="7">
                  <c:v>Муниципальная программа "Развитие культуры, досуга, физической культуры и спорта Слюдянского муниципального образования на 2019-2024 годы"</c:v>
                </c:pt>
                <c:pt idx="8">
                  <c:v>Муниципальная программа "Формирование современной городской среды на территории Слюдянского муниципального образования" на 2018-2024 годы</c:v>
                </c:pt>
                <c:pt idx="9">
                  <c:v>Муниципальная программа "Комплексное и устойчивое развитие градостроительной деятельности и земельных отношений на территории Слюдянского муниципального образования" на 2019-2024 годы</c:v>
                </c:pt>
                <c:pt idx="10">
                  <c:v>Муниципальная программа "Повышение качества управления муниципальным имуществом Слюдянского муниципального образования" на 2019 – 2024 годы</c:v>
                </c:pt>
                <c:pt idx="11">
                  <c:v>Расходы по непрограммным мероприятиям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58755</c:v>
                </c:pt>
                <c:pt idx="1">
                  <c:v>6048</c:v>
                </c:pt>
                <c:pt idx="2">
                  <c:v>16751</c:v>
                </c:pt>
                <c:pt idx="3">
                  <c:v>23353</c:v>
                </c:pt>
                <c:pt idx="4">
                  <c:v>1606</c:v>
                </c:pt>
                <c:pt idx="5">
                  <c:v>30</c:v>
                </c:pt>
                <c:pt idx="6">
                  <c:v>39307</c:v>
                </c:pt>
                <c:pt idx="7">
                  <c:v>15750</c:v>
                </c:pt>
                <c:pt idx="8">
                  <c:v>12296</c:v>
                </c:pt>
                <c:pt idx="9">
                  <c:v>1013</c:v>
                </c:pt>
                <c:pt idx="10">
                  <c:v>2152.14</c:v>
                </c:pt>
                <c:pt idx="11">
                  <c:v>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14F-41F3-B4A6-B362A10352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8132951990866607"/>
          <c:y val="3.7024095998035135E-3"/>
          <c:w val="0.49284158986853099"/>
          <c:h val="0.9702606598695348"/>
        </c:manualLayout>
      </c:layout>
      <c:overlay val="0"/>
      <c:txPr>
        <a:bodyPr/>
        <a:lstStyle/>
        <a:p>
          <a:pPr>
            <a:defRPr sz="10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5602242633056697E-3"/>
                  <c:y val="0.2514913090121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120327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1-476A-BBC2-7D3216B08C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498312710911054E-2"/>
                  <c:y val="0.3176393108482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181347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1-476A-BBC2-7D3216B0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997" b="1"/>
            </a:pPr>
            <a:endParaRPr lang="ru-RU"/>
          </a:p>
        </c:txPr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33291976298238313"/>
          <c:y val="0.83872344261176146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46056396310232"/>
          <c:y val="5.4267474554109373E-2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48905</c:v>
                </c:pt>
                <c:pt idx="1">
                  <c:v>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1-4969-A6F1-6C2A9B21E6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9850</c:v>
                </c:pt>
                <c:pt idx="1">
                  <c:v>11155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1-4969-A6F1-6C2A9B21E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11741218914"/>
          <c:y val="0.78324668293076782"/>
          <c:w val="0.59242934359950339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23625716305275"/>
          <c:y val="0.14923555502380079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1964</c:v>
                </c:pt>
                <c:pt idx="1">
                  <c:v>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3-4266-A16D-286279B7E8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2632</c:v>
                </c:pt>
                <c:pt idx="1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3-4266-A16D-286279B7E8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F3-4266-A16D-286279B7E89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F3-4266-A16D-286279B7E8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1452</c:v>
                </c:pt>
                <c:pt idx="1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3-4266-A16D-286279B7E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59082324186"/>
          <c:y val="0.84203642615207996"/>
          <c:w val="0.89331740917675817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23625716305275"/>
          <c:y val="0.14923555502380079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доходов от уплаты акцизов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7303</c:v>
                </c:pt>
                <c:pt idx="1">
                  <c:v>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F-41B7-B2A3-0C3A02DD31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9448</c:v>
                </c:pt>
                <c:pt idx="1">
                  <c:v>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F-41B7-B2A3-0C3A02DD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59082324186"/>
          <c:y val="0.84203642615207996"/>
          <c:w val="0.89331740917675817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6403</c:v>
                </c:pt>
                <c:pt idx="1">
                  <c:v>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E-4ED0-BF1C-FA8D8BBDB0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16950</c:v>
                </c:pt>
                <c:pt idx="1">
                  <c:v>9160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E-4ED0-BF1C-FA8D8BBDB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11741218914"/>
          <c:y val="0.78324668293076782"/>
          <c:w val="0.59242934359950339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6.5114698002389036E-3"/>
                  <c:y val="-2.438633796699357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61716915644935"/>
                      <c:h val="0.1159084563755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1D3-49C2-ACED-2AD9AB637B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1606</c:v>
                </c:pt>
                <c:pt idx="1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3-49C2-ACED-2AD9AB637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11741218914"/>
          <c:y val="0.78324668293076782"/>
          <c:w val="0.59242934359950339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3.2557349001194964E-3"/>
                  <c:y val="-1.7070436576895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91001353821726E-2"/>
                      <c:h val="5.73812452547450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8F-469B-B997-DF17C6CA5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F-469B-B997-DF17C6CA5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11741218914"/>
          <c:y val="0.78324668293076782"/>
          <c:w val="0.59242934359950339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273858460171149E-2"/>
                  <c:y val="1.469744102507128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E-4638-A1B2-CE46A25CE4AC}"/>
                </c:ext>
              </c:extLst>
            </c:dLbl>
            <c:dLbl>
              <c:idx val="1"/>
              <c:layout>
                <c:manualLayout>
                  <c:x val="-2.570269970003336E-2"/>
                  <c:y val="-1.217110135910824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865156396764"/>
                      <c:h val="6.7179649791998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8F-469B-B997-DF17C6CA5A5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39306</c:v>
                </c:pt>
                <c:pt idx="1">
                  <c:v>39058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F-469B-B997-DF17C6CA5A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2826857621880397"/>
                  <c:y val="-5.389061709192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E-4638-A1B2-CE46A25CE4AC}"/>
                </c:ext>
              </c:extLst>
            </c:dLbl>
            <c:dLbl>
              <c:idx val="1"/>
              <c:layout>
                <c:manualLayout>
                  <c:x val="0.10261486097504317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E-4638-A1B2-CE46A25CE4A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0.7</c:v>
                </c:pt>
                <c:pt idx="1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E-4638-A1B2-CE46A25CE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11741218914"/>
          <c:y val="0.78324668293076782"/>
          <c:w val="0.77776560180181997"/>
          <c:h val="9.3683649347603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37494493281318E-2"/>
          <c:y val="6.3713740677415517E-2"/>
          <c:w val="0.82185163025196017"/>
          <c:h val="0.39927571498048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1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97-4FB3-875F-CE57D8B5A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D97-4FB3-875F-CE57D8B5AE06}"/>
              </c:ext>
            </c:extLst>
          </c:dPt>
          <c:dPt>
            <c:idx val="2"/>
            <c:bubble3D val="0"/>
            <c:explosion val="46"/>
            <c:spPr>
              <a:solidFill>
                <a:srgbClr val="33CC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D97-4FB3-875F-CE57D8B5AE06}"/>
              </c:ext>
            </c:extLst>
          </c:dPt>
          <c:dPt>
            <c:idx val="3"/>
            <c:bubble3D val="0"/>
            <c:explosion val="54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D97-4FB3-875F-CE57D8B5AE06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D97-4FB3-875F-CE57D8B5AE06}"/>
              </c:ext>
            </c:extLst>
          </c:dPt>
          <c:dPt>
            <c:idx val="5"/>
            <c:bubble3D val="0"/>
            <c:spPr>
              <a:solidFill>
                <a:srgbClr val="00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D97-4FB3-875F-CE57D8B5AE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D97-4FB3-875F-CE57D8B5AE06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97-4FB3-875F-CE57D8B5AE06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D97-4FB3-875F-CE57D8B5AE06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97-4FB3-875F-CE57D8B5AE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D97-4FB3-875F-CE57D8B5AE06}"/>
              </c:ext>
            </c:extLst>
          </c:dPt>
          <c:dPt>
            <c:idx val="11"/>
            <c:bubble3D val="0"/>
            <c:explosion val="55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D97-4FB3-875F-CE57D8B5AE0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361-4B63-AD48-23CB20EEFB9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6361-4B63-AD48-23CB20EEFB9B}"/>
              </c:ext>
            </c:extLst>
          </c:dPt>
          <c:dLbls>
            <c:dLbl>
              <c:idx val="0"/>
              <c:layout>
                <c:manualLayout>
                  <c:x val="0.10025598919898436"/>
                  <c:y val="4.9933437435672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97-4FB3-875F-CE57D8B5AE06}"/>
                </c:ext>
              </c:extLst>
            </c:dLbl>
            <c:dLbl>
              <c:idx val="1"/>
              <c:layout>
                <c:manualLayout>
                  <c:x val="4.9331446850393701E-2"/>
                  <c:y val="-3.6101469206124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97-4FB3-875F-CE57D8B5AE06}"/>
                </c:ext>
              </c:extLst>
            </c:dLbl>
            <c:dLbl>
              <c:idx val="4"/>
              <c:layout>
                <c:manualLayout>
                  <c:x val="6.0653259855893621E-2"/>
                  <c:y val="2.5292016553010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97-4FB3-875F-CE57D8B5AE06}"/>
                </c:ext>
              </c:extLst>
            </c:dLbl>
            <c:dLbl>
              <c:idx val="5"/>
              <c:layout>
                <c:manualLayout>
                  <c:x val="1.353558786698221E-3"/>
                  <c:y val="5.22364511825600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97-4FB3-875F-CE57D8B5AE06}"/>
                </c:ext>
              </c:extLst>
            </c:dLbl>
            <c:dLbl>
              <c:idx val="6"/>
              <c:layout>
                <c:manualLayout>
                  <c:x val="-4.08151795901023E-2"/>
                  <c:y val="1.719815639363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97-4FB3-875F-CE57D8B5AE06}"/>
                </c:ext>
              </c:extLst>
            </c:dLbl>
            <c:dLbl>
              <c:idx val="8"/>
              <c:layout>
                <c:manualLayout>
                  <c:x val="7.4010755181154547E-2"/>
                  <c:y val="2.06821216977787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97-4FB3-875F-CE57D8B5AE06}"/>
                </c:ext>
              </c:extLst>
            </c:dLbl>
            <c:dLbl>
              <c:idx val="9"/>
              <c:layout>
                <c:manualLayout>
                  <c:x val="3.1059972361538141E-2"/>
                  <c:y val="1.719815639363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97-4FB3-875F-CE57D8B5AE06}"/>
                </c:ext>
              </c:extLst>
            </c:dLbl>
            <c:dLbl>
              <c:idx val="10"/>
              <c:layout>
                <c:manualLayout>
                  <c:x val="1.5104697763342324E-2"/>
                  <c:y val="1.6249070734568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97-4FB3-875F-CE57D8B5AE06}"/>
                </c:ext>
              </c:extLst>
            </c:dLbl>
            <c:dLbl>
              <c:idx val="11"/>
              <c:layout>
                <c:manualLayout>
                  <c:x val="-7.9840141076115492E-2"/>
                  <c:y val="-3.04885418136723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97-4FB3-875F-CE57D8B5A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Заработная плата</c:v>
                </c:pt>
                <c:pt idx="1">
                  <c:v>Прочие выплаты</c:v>
                </c:pt>
                <c:pt idx="2">
                  <c:v>Начисления на выплаты по оплате труда</c:v>
                </c:pt>
                <c:pt idx="3">
                  <c:v>Услуги связи</c:v>
                </c:pt>
                <c:pt idx="4">
                  <c:v>Транспортные услуги</c:v>
                </c:pt>
                <c:pt idx="5">
                  <c:v>Коммунальные услуги</c:v>
                </c:pt>
                <c:pt idx="6">
                  <c:v>Работы, услуги по содержанию имущества</c:v>
                </c:pt>
                <c:pt idx="7">
                  <c:v>Прочие услуги, работы</c:v>
                </c:pt>
                <c:pt idx="8">
                  <c:v>Обслуживание муниципального долга</c:v>
                </c:pt>
                <c:pt idx="9">
                  <c:v>Безвозмездные перечисления некоммерческим организациям</c:v>
                </c:pt>
                <c:pt idx="10">
                  <c:v>Пенсии, пособия выплачиваемые организациям сектора государственного управления</c:v>
                </c:pt>
                <c:pt idx="11">
                  <c:v>Прочие расходы</c:v>
                </c:pt>
                <c:pt idx="12">
                  <c:v>Увеличение стоимоти основных средств</c:v>
                </c:pt>
                <c:pt idx="13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22686</c:v>
                </c:pt>
                <c:pt idx="1">
                  <c:v>5</c:v>
                </c:pt>
                <c:pt idx="2">
                  <c:v>7327</c:v>
                </c:pt>
                <c:pt idx="3">
                  <c:v>311</c:v>
                </c:pt>
                <c:pt idx="4">
                  <c:v>16</c:v>
                </c:pt>
                <c:pt idx="5">
                  <c:v>459</c:v>
                </c:pt>
                <c:pt idx="6">
                  <c:v>1534</c:v>
                </c:pt>
                <c:pt idx="7">
                  <c:v>2057</c:v>
                </c:pt>
                <c:pt idx="8">
                  <c:v>1</c:v>
                </c:pt>
                <c:pt idx="9">
                  <c:v>627</c:v>
                </c:pt>
                <c:pt idx="10">
                  <c:v>539</c:v>
                </c:pt>
                <c:pt idx="11">
                  <c:v>944</c:v>
                </c:pt>
                <c:pt idx="12">
                  <c:v>447</c:v>
                </c:pt>
                <c:pt idx="13">
                  <c:v>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7-4FB3-875F-CE57D8B5AE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26095513745634E-2"/>
          <c:y val="0.48029557555721619"/>
          <c:w val="0.95678400112820039"/>
          <c:h val="0.50697130134523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37494493281318E-2"/>
          <c:y val="6.3713740677415517E-2"/>
          <c:w val="0.82185163025196017"/>
          <c:h val="0.39927571498048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51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E7-4874-A51F-F12843033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E7-4874-A51F-F12843033B57}"/>
              </c:ext>
            </c:extLst>
          </c:dPt>
          <c:dPt>
            <c:idx val="2"/>
            <c:bubble3D val="0"/>
            <c:explosion val="46"/>
            <c:spPr>
              <a:solidFill>
                <a:srgbClr val="33CC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E7-4874-A51F-F12843033B57}"/>
              </c:ext>
            </c:extLst>
          </c:dPt>
          <c:dPt>
            <c:idx val="3"/>
            <c:bubble3D val="0"/>
            <c:explosion val="54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E7-4874-A51F-F12843033B57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AE7-4874-A51F-F12843033B57}"/>
              </c:ext>
            </c:extLst>
          </c:dPt>
          <c:dPt>
            <c:idx val="5"/>
            <c:bubble3D val="0"/>
            <c:spPr>
              <a:solidFill>
                <a:srgbClr val="00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E7-4874-A51F-F12843033B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AE7-4874-A51F-F12843033B57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AE7-4874-A51F-F12843033B57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AE7-4874-A51F-F12843033B57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AE7-4874-A51F-F12843033B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AE7-4874-A51F-F12843033B57}"/>
              </c:ext>
            </c:extLst>
          </c:dPt>
          <c:dPt>
            <c:idx val="11"/>
            <c:bubble3D val="0"/>
            <c:explosion val="55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AE7-4874-A51F-F12843033B57}"/>
              </c:ext>
            </c:extLst>
          </c:dPt>
          <c:dLbls>
            <c:dLbl>
              <c:idx val="0"/>
              <c:layout>
                <c:manualLayout>
                  <c:x val="0.10025598919898436"/>
                  <c:y val="4.9933437435672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7-4874-A51F-F12843033B57}"/>
                </c:ext>
              </c:extLst>
            </c:dLbl>
            <c:dLbl>
              <c:idx val="1"/>
              <c:layout>
                <c:manualLayout>
                  <c:x val="4.9331446850393701E-2"/>
                  <c:y val="-3.6101469206124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7-4874-A51F-F12843033B57}"/>
                </c:ext>
              </c:extLst>
            </c:dLbl>
            <c:dLbl>
              <c:idx val="4"/>
              <c:layout>
                <c:manualLayout>
                  <c:x val="6.0653259855893621E-2"/>
                  <c:y val="2.5292016553010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E7-4874-A51F-F12843033B57}"/>
                </c:ext>
              </c:extLst>
            </c:dLbl>
            <c:dLbl>
              <c:idx val="5"/>
              <c:layout>
                <c:manualLayout>
                  <c:x val="1.353558786698221E-3"/>
                  <c:y val="5.22364511825600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E7-4874-A51F-F12843033B57}"/>
                </c:ext>
              </c:extLst>
            </c:dLbl>
            <c:dLbl>
              <c:idx val="6"/>
              <c:layout>
                <c:manualLayout>
                  <c:x val="-4.08151795901023E-2"/>
                  <c:y val="1.719815639363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E7-4874-A51F-F12843033B57}"/>
                </c:ext>
              </c:extLst>
            </c:dLbl>
            <c:dLbl>
              <c:idx val="8"/>
              <c:layout>
                <c:manualLayout>
                  <c:x val="7.4010755181154547E-2"/>
                  <c:y val="2.06821216977787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AE7-4874-A51F-F12843033B57}"/>
                </c:ext>
              </c:extLst>
            </c:dLbl>
            <c:dLbl>
              <c:idx val="9"/>
              <c:layout>
                <c:manualLayout>
                  <c:x val="3.1059972361538141E-2"/>
                  <c:y val="1.719815639363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E7-4874-A51F-F12843033B57}"/>
                </c:ext>
              </c:extLst>
            </c:dLbl>
            <c:dLbl>
              <c:idx val="10"/>
              <c:layout>
                <c:manualLayout>
                  <c:x val="1.5104697763342324E-2"/>
                  <c:y val="1.6249070734568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AE7-4874-A51F-F12843033B57}"/>
                </c:ext>
              </c:extLst>
            </c:dLbl>
            <c:dLbl>
              <c:idx val="11"/>
              <c:layout>
                <c:manualLayout>
                  <c:x val="-7.9840141076115492E-2"/>
                  <c:y val="-3.04885418136723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AE7-4874-A51F-F12843033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Заработная плата</c:v>
                </c:pt>
                <c:pt idx="1">
                  <c:v>Прочие выплаты</c:v>
                </c:pt>
                <c:pt idx="2">
                  <c:v>Начисления на выплаты по оплате труда</c:v>
                </c:pt>
                <c:pt idx="3">
                  <c:v>Услуги связи</c:v>
                </c:pt>
                <c:pt idx="4">
                  <c:v>Транспортные услуги</c:v>
                </c:pt>
                <c:pt idx="5">
                  <c:v>Коммунальные услуги</c:v>
                </c:pt>
                <c:pt idx="6">
                  <c:v>Работы, услуги по содержанию имущества</c:v>
                </c:pt>
                <c:pt idx="7">
                  <c:v>Прочие услуги, работы</c:v>
                </c:pt>
                <c:pt idx="8">
                  <c:v>Пенсии, пособия выплачиваемые организациям сектора государственного управления</c:v>
                </c:pt>
                <c:pt idx="9">
                  <c:v>Прочие расходы</c:v>
                </c:pt>
                <c:pt idx="10">
                  <c:v>Увеличение стоимоти основных средств</c:v>
                </c:pt>
                <c:pt idx="11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21548</c:v>
                </c:pt>
                <c:pt idx="1">
                  <c:v>2</c:v>
                </c:pt>
                <c:pt idx="2">
                  <c:v>5940</c:v>
                </c:pt>
                <c:pt idx="3">
                  <c:v>288</c:v>
                </c:pt>
                <c:pt idx="4">
                  <c:v>2</c:v>
                </c:pt>
                <c:pt idx="5">
                  <c:v>584</c:v>
                </c:pt>
                <c:pt idx="6">
                  <c:v>1459</c:v>
                </c:pt>
                <c:pt idx="7">
                  <c:v>3915</c:v>
                </c:pt>
                <c:pt idx="8">
                  <c:v>379</c:v>
                </c:pt>
                <c:pt idx="9">
                  <c:v>1609</c:v>
                </c:pt>
                <c:pt idx="10">
                  <c:v>2616</c:v>
                </c:pt>
                <c:pt idx="11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AE7-4874-A51F-F12843033B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74309878008911E-2"/>
          <c:y val="0.47126007119854446"/>
          <c:w val="0.82082966495056719"/>
          <c:h val="0.52661774161853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муниципальное задание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273858460171149E-2"/>
                  <c:y val="1.469744102507128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2A-47E4-B5D8-C794F24E1A1F}"/>
                </c:ext>
              </c:extLst>
            </c:dLbl>
            <c:dLbl>
              <c:idx val="1"/>
              <c:layout>
                <c:manualLayout>
                  <c:x val="-2.570269970003336E-2"/>
                  <c:y val="-1.217110135910824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865156396764"/>
                      <c:h val="6.7179649791998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2A-47E4-B5D8-C794F24E1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12320</c:v>
                </c:pt>
                <c:pt idx="1">
                  <c:v>11129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2A-47E4-B5D8-C794F24E1A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 (культурно-массовые мероприятия)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2176</c:v>
                </c:pt>
                <c:pt idx="1">
                  <c:v>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2A-47E4-B5D8-C794F24E1A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 на иные цели (спортивные мероприятия)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2185514740786366"/>
                  <c:y val="-1.29406837775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2A-47E4-B5D8-C794F24E1A1F}"/>
                </c:ext>
              </c:extLst>
            </c:dLbl>
            <c:dLbl>
              <c:idx val="1"/>
              <c:layout>
                <c:manualLayout>
                  <c:x val="0.12185514740786377"/>
                  <c:y val="-8.62712251838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2A-47E4-B5D8-C794F24E1A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1254</c:v>
                </c:pt>
                <c:pt idx="1">
                  <c:v>1130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2A-47E4-B5D8-C794F24E1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650503479411377E-2"/>
          <c:y val="0.57188210187952393"/>
          <c:w val="0.86118562583955327"/>
          <c:h val="0.38066872426935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495398705083122E-2"/>
          <c:y val="1.2868320371054459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0596618336093821E-3"/>
                  <c:y val="0.1654713443065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8-4C10-933B-6A15A72F26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8.2488735871985561E-17"/>
                  <c:y val="0.27791570515509145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1345048404382"/>
                      <c:h val="0.10134023728603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-3034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8-4C10-933B-6A15A72F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low"/>
        <c:txPr>
          <a:bodyPr/>
          <a:lstStyle/>
          <a:p>
            <a:pPr>
              <a:defRPr sz="997" b="1"/>
            </a:pPr>
            <a:endParaRPr lang="ru-RU"/>
          </a:p>
        </c:txPr>
        <c:crossAx val="6771840"/>
        <c:crosses val="autoZero"/>
        <c:auto val="0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5437029967213695"/>
          <c:y val="0.8387235258958967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23625716305275"/>
          <c:y val="0.14923555502380079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10743</c:v>
                </c:pt>
                <c:pt idx="1">
                  <c:v>9190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5-4E4D-B460-C932010E9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725</c:v>
                </c:pt>
                <c:pt idx="1">
                  <c:v>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5-4E4D-B460-C932010E9F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55-4E4D-B460-C932010E9F1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5-4E4D-B460-C932010E9F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1355</c:v>
                </c:pt>
                <c:pt idx="1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5-4E4D-B460-C932010E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59082324186"/>
          <c:y val="0.84203642615207996"/>
          <c:w val="0.89331740917675817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23625716305275"/>
          <c:y val="0.14923555502380079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5-4E4D-B460-C932010E9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5-4E4D-B460-C932010E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59082324186"/>
          <c:y val="0.84203642615207996"/>
          <c:w val="0.89331740917675817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23625716305275"/>
          <c:y val="0.14923555502380079"/>
          <c:w val="0.81697866903677374"/>
          <c:h val="0.786898677924675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5-4E4D-B460-C932010E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59082324186"/>
          <c:y val="0.84203642615207996"/>
          <c:w val="0.89331740917675817"/>
          <c:h val="8.6477214782403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СМО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273858460171149E-2"/>
                  <c:y val="1.4697441025071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D7-4756-8B07-86EE98FC0B4B}"/>
                </c:ext>
              </c:extLst>
            </c:dLbl>
            <c:dLbl>
              <c:idx val="1"/>
              <c:layout>
                <c:manualLayout>
                  <c:x val="-2.570269970003336E-2"/>
                  <c:y val="-1.2171101359108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865156396764"/>
                      <c:h val="6.7179649791998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D7-4756-8B07-86EE98FC0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4286</c:v>
                </c:pt>
                <c:pt idx="1">
                  <c:v>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7-4756-8B07-86EE98FC0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796288"/>
        <c:axId val="570792680"/>
        <c:axId val="0"/>
      </c:bar3DChart>
      <c:catAx>
        <c:axId val="570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0792680"/>
        <c:crosses val="autoZero"/>
        <c:auto val="1"/>
        <c:lblAlgn val="ctr"/>
        <c:lblOffset val="100"/>
        <c:noMultiLvlLbl val="0"/>
      </c:catAx>
      <c:valAx>
        <c:axId val="570792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410217046590769E-2"/>
          <c:y val="0.73915436865039674"/>
          <c:w val="0.77776560180181997"/>
          <c:h val="9.3683649347603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6341212350426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0-003D-46E0-AD57-D5CB7178241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03D-46E0-AD57-D5CB7178241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003D-46E0-AD57-D5CB71782410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4174748774286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03D-46E0-AD57-D5CB71782410}"/>
                </c:ext>
              </c:extLst>
            </c:dLbl>
            <c:dLbl>
              <c:idx val="1"/>
              <c:layout>
                <c:manualLayout>
                  <c:x val="-7.6308835104696562E-2"/>
                  <c:y val="5.81514444244957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D-46E0-AD57-D5CB71782410}"/>
                </c:ext>
              </c:extLst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7010300244862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03D-46E0-AD57-D5CB7178241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61231</c:v>
                </c:pt>
                <c:pt idx="1">
                  <c:v>5441</c:v>
                </c:pt>
                <c:pt idx="2">
                  <c:v>111641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D-46E0-AD57-D5CB71782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24">
          <a:noFill/>
        </a:ln>
      </c:spPr>
    </c:plotArea>
    <c:legend>
      <c:legendPos val="r"/>
      <c:layout>
        <c:manualLayout>
          <c:xMode val="edge"/>
          <c:yMode val="edge"/>
          <c:x val="0"/>
          <c:y val="0.73340554627843257"/>
          <c:w val="0.78905826771653542"/>
          <c:h val="0.21423466437530736"/>
        </c:manualLayout>
      </c:layout>
      <c:overlay val="0"/>
      <c:txPr>
        <a:bodyPr/>
        <a:lstStyle/>
        <a:p>
          <a:pPr>
            <a:defRPr sz="1187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71837135406724E-2"/>
          <c:y val="2.3906487358948063E-2"/>
          <c:w val="0.81658020746447046"/>
          <c:h val="0.8652870483101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28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90-4C8C-9419-48B7D15483C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90-4C8C-9419-48B7D15483CF}"/>
              </c:ext>
            </c:extLst>
          </c:dPt>
          <c:dPt>
            <c:idx val="2"/>
            <c:bubble3D val="0"/>
            <c:explosion val="1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990-4C8C-9419-48B7D15483CF}"/>
              </c:ext>
            </c:extLst>
          </c:dPt>
          <c:dPt>
            <c:idx val="3"/>
            <c:bubble3D val="0"/>
            <c:explosion val="1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90-4C8C-9419-48B7D15483CF}"/>
              </c:ext>
            </c:extLst>
          </c:dPt>
          <c:dPt>
            <c:idx val="4"/>
            <c:bubble3D val="0"/>
            <c:explosion val="16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990-4C8C-9419-48B7D15483CF}"/>
              </c:ext>
            </c:extLst>
          </c:dPt>
          <c:dPt>
            <c:idx val="5"/>
            <c:bubble3D val="0"/>
            <c:explosion val="11"/>
            <c:spPr>
              <a:solidFill>
                <a:srgbClr val="33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990-4C8C-9419-48B7D15483CF}"/>
              </c:ext>
            </c:extLst>
          </c:dPt>
          <c:dPt>
            <c:idx val="6"/>
            <c:bubble3D val="0"/>
            <c:explosion val="14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990-4C8C-9419-48B7D15483CF}"/>
              </c:ext>
            </c:extLst>
          </c:dPt>
          <c:dPt>
            <c:idx val="7"/>
            <c:bubble3D val="0"/>
            <c:explosion val="12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990-4C8C-9419-48B7D15483CF}"/>
              </c:ext>
            </c:extLst>
          </c:dPt>
          <c:dPt>
            <c:idx val="8"/>
            <c:bubble3D val="0"/>
            <c:explosion val="11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990-4C8C-9419-48B7D15483CF}"/>
              </c:ext>
            </c:extLst>
          </c:dPt>
          <c:dPt>
            <c:idx val="9"/>
            <c:bubble3D val="0"/>
            <c:explosion val="7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90-4C8C-9419-48B7D15483CF}"/>
              </c:ext>
            </c:extLst>
          </c:dPt>
          <c:dLbls>
            <c:dLbl>
              <c:idx val="0"/>
              <c:layout>
                <c:manualLayout>
                  <c:x val="-0.16053470859338487"/>
                  <c:y val="-0.140118578687167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90-4C8C-9419-48B7D15483CF}"/>
                </c:ext>
              </c:extLst>
            </c:dLbl>
            <c:dLbl>
              <c:idx val="1"/>
              <c:layout>
                <c:manualLayout>
                  <c:x val="0.12644382087452535"/>
                  <c:y val="-0.110302085553433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40098701254736"/>
                      <c:h val="0.17593375957854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990-4C8C-9419-48B7D15483CF}"/>
                </c:ext>
              </c:extLst>
            </c:dLbl>
            <c:dLbl>
              <c:idx val="2"/>
              <c:layout>
                <c:manualLayout>
                  <c:x val="0.21352715459967961"/>
                  <c:y val="-1.72045138292651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90-4C8C-9419-48B7D15483CF}"/>
                </c:ext>
              </c:extLst>
            </c:dLbl>
            <c:dLbl>
              <c:idx val="3"/>
              <c:layout>
                <c:manualLayout>
                  <c:x val="0.11303038053960322"/>
                  <c:y val="-5.59677431836707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5043995219158"/>
                      <c:h val="0.14972739702275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90-4C8C-9419-48B7D15483CF}"/>
                </c:ext>
              </c:extLst>
            </c:dLbl>
            <c:dLbl>
              <c:idx val="4"/>
              <c:layout>
                <c:manualLayout>
                  <c:x val="0.23338553955149974"/>
                  <c:y val="7.016554039851256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367949927168329"/>
                      <c:h val="0.12050835691737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990-4C8C-9419-48B7D15483CF}"/>
                </c:ext>
              </c:extLst>
            </c:dLbl>
            <c:dLbl>
              <c:idx val="5"/>
              <c:layout>
                <c:manualLayout>
                  <c:x val="6.2337551050346482E-2"/>
                  <c:y val="2.659162720771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79166474674417"/>
                      <c:h val="0.17747481818624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990-4C8C-9419-48B7D15483CF}"/>
                </c:ext>
              </c:extLst>
            </c:dLbl>
            <c:dLbl>
              <c:idx val="6"/>
              <c:layout>
                <c:manualLayout>
                  <c:x val="-3.6867448239674028E-2"/>
                  <c:y val="4.064050562116186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032533046959267"/>
                      <c:h val="0.16153715994694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990-4C8C-9419-48B7D15483CF}"/>
                </c:ext>
              </c:extLst>
            </c:dLbl>
            <c:dLbl>
              <c:idx val="7"/>
              <c:layout>
                <c:manualLayout>
                  <c:x val="-0.26031104154461443"/>
                  <c:y val="2.613775951244988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777263447528754"/>
                      <c:h val="0.17952517072850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990-4C8C-9419-48B7D15483CF}"/>
                </c:ext>
              </c:extLst>
            </c:dLbl>
            <c:dLbl>
              <c:idx val="8"/>
              <c:layout>
                <c:manualLayout>
                  <c:x val="-0.16014915681707262"/>
                  <c:y val="-0.1405472431302313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717620468473619"/>
                      <c:h val="0.17894643712813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990-4C8C-9419-48B7D15483CF}"/>
                </c:ext>
              </c:extLst>
            </c:dLbl>
            <c:dLbl>
              <c:idx val="9"/>
              <c:layout>
                <c:manualLayout>
                  <c:x val="0.17652805453394782"/>
                  <c:y val="0.1061545296100565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27850755728501"/>
                      <c:h val="0.17363388438170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90-4C8C-9419-48B7D15483C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Сельскохозяйственный налог</c:v>
                </c:pt>
                <c:pt idx="5">
                  <c:v>Доходы от использования имущества</c:v>
                </c:pt>
                <c:pt idx="6">
                  <c:v>Штрафы, санкции, возмещение ущерба</c:v>
                </c:pt>
                <c:pt idx="7">
                  <c:v>Доходы от оказания платных услуг и компенсации затрат</c:v>
                </c:pt>
                <c:pt idx="8">
                  <c:v>Прочие неналоговые доходы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40620</c:v>
                </c:pt>
                <c:pt idx="1">
                  <c:v>6878</c:v>
                </c:pt>
                <c:pt idx="2">
                  <c:v>4388</c:v>
                </c:pt>
                <c:pt idx="3">
                  <c:v>9344</c:v>
                </c:pt>
                <c:pt idx="4">
                  <c:v>1</c:v>
                </c:pt>
                <c:pt idx="5">
                  <c:v>2896</c:v>
                </c:pt>
                <c:pt idx="6">
                  <c:v>387</c:v>
                </c:pt>
                <c:pt idx="7">
                  <c:v>1941</c:v>
                </c:pt>
                <c:pt idx="8">
                  <c:v>217</c:v>
                </c:pt>
                <c:pt idx="9">
                  <c:v>111641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0-4C8C-9419-48B7D1548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7852148659331"/>
          <c:y val="2.5357329123924501E-2"/>
          <c:w val="0.74986393569456478"/>
          <c:h val="0.9479413128695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1"/>
              <c:layout>
                <c:manualLayout>
                  <c:x val="-4.91335425241820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C-4DB3-9167-B67048EA79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195</c:v>
                </c:pt>
                <c:pt idx="1">
                  <c:v>0</c:v>
                </c:pt>
                <c:pt idx="2">
                  <c:v>3164</c:v>
                </c:pt>
                <c:pt idx="3">
                  <c:v>4042</c:v>
                </c:pt>
                <c:pt idx="4">
                  <c:v>8885</c:v>
                </c:pt>
                <c:pt idx="5">
                  <c:v>1</c:v>
                </c:pt>
                <c:pt idx="6">
                  <c:v>6162</c:v>
                </c:pt>
                <c:pt idx="7">
                  <c:v>38044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0-4B7C-AD08-5A16091920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387</c:v>
                </c:pt>
                <c:pt idx="1">
                  <c:v>1941</c:v>
                </c:pt>
                <c:pt idx="2">
                  <c:v>2896</c:v>
                </c:pt>
                <c:pt idx="3">
                  <c:v>4388</c:v>
                </c:pt>
                <c:pt idx="4">
                  <c:v>9344</c:v>
                </c:pt>
                <c:pt idx="5">
                  <c:v>1</c:v>
                </c:pt>
                <c:pt idx="6">
                  <c:v>6878</c:v>
                </c:pt>
                <c:pt idx="7">
                  <c:v>40620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0-4B7C-AD08-5A1609192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7008"/>
        <c:axId val="16668544"/>
      </c:barChart>
      <c:catAx>
        <c:axId val="16667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68544"/>
        <c:crosses val="autoZero"/>
        <c:auto val="1"/>
        <c:lblAlgn val="ctr"/>
        <c:lblOffset val="100"/>
        <c:noMultiLvlLbl val="0"/>
      </c:catAx>
      <c:valAx>
        <c:axId val="166685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6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14240061854011"/>
          <c:y val="0.25036319266995027"/>
          <c:w val="0.29986411493464171"/>
          <c:h val="0.1170012509434877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Структура налоговых и неналоговых доходов бюджета 2019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6422814619"/>
          <c:y val="0.27095123759051648"/>
          <c:w val="0.80692788520573733"/>
          <c:h val="0.66921420008058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бюджета 2019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A81-4230-A96E-50691EFFC85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A81-4230-A96E-50691EFFC85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A81-4230-A96E-50691EFFC85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A81-4230-A96E-50691EFFC850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09-3A81-4230-A96E-50691EFFC85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3A81-4230-A96E-50691EFFC85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3A81-4230-A96E-50691EFFC850}"/>
              </c:ext>
            </c:extLst>
          </c:dPt>
          <c:dLbls>
            <c:dLbl>
              <c:idx val="0"/>
              <c:layout>
                <c:manualLayout>
                  <c:x val="-0.22383254483846199"/>
                  <c:y val="-7.29837111464769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1-4230-A96E-50691EFFC850}"/>
                </c:ext>
              </c:extLst>
            </c:dLbl>
            <c:dLbl>
              <c:idx val="3"/>
              <c:layout>
                <c:manualLayout>
                  <c:x val="2.0965019481266212E-3"/>
                  <c:y val="-3.9686562604155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81-4230-A96E-50691EFFC850}"/>
                </c:ext>
              </c:extLst>
            </c:dLbl>
            <c:dLbl>
              <c:idx val="4"/>
              <c:layout>
                <c:manualLayout>
                  <c:x val="2.8824769957333891E-3"/>
                  <c:y val="-0.102650700502597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81-4230-A96E-50691EFFC850}"/>
                </c:ext>
              </c:extLst>
            </c:dLbl>
            <c:dLbl>
              <c:idx val="5"/>
              <c:layout>
                <c:manualLayout>
                  <c:x val="6.8384823713544499E-2"/>
                  <c:y val="-5.9990110225847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81-4230-A96E-50691EFFC850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 и компенсации затрат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0.60899999999999999</c:v>
                </c:pt>
                <c:pt idx="1">
                  <c:v>0.10299999999999999</c:v>
                </c:pt>
                <c:pt idx="2">
                  <c:v>0.14000000000000001</c:v>
                </c:pt>
                <c:pt idx="3">
                  <c:v>6.6000000000000003E-2</c:v>
                </c:pt>
                <c:pt idx="4">
                  <c:v>4.2999999999999997E-2</c:v>
                </c:pt>
                <c:pt idx="5">
                  <c:v>2.9000000000000001E-2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81-4230-A96E-50691EFFC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Структура налоговых и неналоговых доходов бюджета 2018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6422814619"/>
          <c:y val="0.27095123759051648"/>
          <c:w val="0.80692788520573733"/>
          <c:h val="0.66921420008058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бюджета 2018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12D-43A2-8A56-53B15ADF20B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12D-43A2-8A56-53B15ADF20B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12D-43A2-8A56-53B15ADF20B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12D-43A2-8A56-53B15ADF20BF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09-312D-43A2-8A56-53B15ADF20BF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312D-43A2-8A56-53B15ADF20BF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312D-43A2-8A56-53B15ADF20BF}"/>
              </c:ext>
            </c:extLst>
          </c:dPt>
          <c:dLbls>
            <c:dLbl>
              <c:idx val="0"/>
              <c:layout>
                <c:manualLayout>
                  <c:x val="-0.22383254483846199"/>
                  <c:y val="-7.29837111464769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D-43A2-8A56-53B15ADF20BF}"/>
                </c:ext>
              </c:extLst>
            </c:dLbl>
            <c:dLbl>
              <c:idx val="3"/>
              <c:layout>
                <c:manualLayout>
                  <c:x val="2.0965019481266212E-3"/>
                  <c:y val="-3.9686562604155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2D-43A2-8A56-53B15ADF20BF}"/>
                </c:ext>
              </c:extLst>
            </c:dLbl>
            <c:dLbl>
              <c:idx val="4"/>
              <c:layout>
                <c:manualLayout>
                  <c:x val="2.8824769957333891E-3"/>
                  <c:y val="-0.102650700502597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2D-43A2-8A56-53B15ADF20BF}"/>
                </c:ext>
              </c:extLst>
            </c:dLbl>
            <c:dLbl>
              <c:idx val="5"/>
              <c:layout>
                <c:manualLayout>
                  <c:x val="6.8384823713544499E-2"/>
                  <c:y val="-5.9990110225847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2D-43A2-8A56-53B15ADF20B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0.58599999999999997</c:v>
                </c:pt>
                <c:pt idx="1">
                  <c:v>9.5000000000000001E-2</c:v>
                </c:pt>
                <c:pt idx="2">
                  <c:v>0.13700000000000001</c:v>
                </c:pt>
                <c:pt idx="3">
                  <c:v>6.2E-2</c:v>
                </c:pt>
                <c:pt idx="4">
                  <c:v>4.9000000000000002E-2</c:v>
                </c:pt>
                <c:pt idx="5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2D-43A2-8A56-53B15ADF2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97127348756751E-2"/>
          <c:y val="3.0866359269839369E-2"/>
          <c:w val="0.93657193319394594"/>
          <c:h val="0.8674531806822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 года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C324-46F8-9119-7C7A26E09B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6F8-9119-7C7A26E09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2019 года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6F8-9119-7C7A26E09B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2019 года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4-46F8-9119-7C7A26E09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15961800"/>
        <c:axId val="815956224"/>
      </c:barChart>
      <c:catAx>
        <c:axId val="81596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5956224"/>
        <c:crosses val="autoZero"/>
        <c:auto val="1"/>
        <c:lblAlgn val="ctr"/>
        <c:lblOffset val="100"/>
        <c:noMultiLvlLbl val="0"/>
      </c:catAx>
      <c:valAx>
        <c:axId val="81595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9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3921B-E7E3-4A67-BF18-8824C21916F9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3 131т.р.</a:t>
          </a:r>
        </a:p>
      </dgm:t>
    </dgm:pt>
    <dgm:pt modelId="{7119F89C-CC76-461E-B3D4-71E16845FA3A}" type="parTrans" cxnId="{819942AD-61D0-42A3-A66F-8DE11B8884DC}">
      <dgm:prSet/>
      <dgm:spPr/>
      <dgm:t>
        <a:bodyPr/>
        <a:lstStyle/>
        <a:p>
          <a:endParaRPr lang="ru-RU"/>
        </a:p>
      </dgm:t>
    </dgm:pt>
    <dgm:pt modelId="{277C3188-BD67-4509-BBDE-425D928A6B78}" type="sibTrans" cxnId="{819942AD-61D0-42A3-A66F-8DE11B8884D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CAC2C0A-2363-4AED-B452-EDB613998F34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23т.р.</a:t>
          </a:r>
        </a:p>
      </dgm:t>
    </dgm:pt>
    <dgm:pt modelId="{7C2E4978-F39B-4538-9464-0AB3826E1162}" type="parTrans" cxnId="{71EC2D22-1AC5-4A5D-9598-2F27B1803CBF}">
      <dgm:prSet/>
      <dgm:spPr/>
      <dgm:t>
        <a:bodyPr/>
        <a:lstStyle/>
        <a:p>
          <a:endParaRPr lang="ru-RU"/>
        </a:p>
      </dgm:t>
    </dgm:pt>
    <dgm:pt modelId="{5AB97D58-D82A-4C60-B2C4-DDFD5AE1C664}" type="sibTrans" cxnId="{71EC2D22-1AC5-4A5D-9598-2F27B1803CB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FC9EB8-41A3-4E39-BDDA-EB32245205F7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-458 т.р</a:t>
          </a:r>
        </a:p>
      </dgm:t>
    </dgm:pt>
    <dgm:pt modelId="{8AAB37BB-3AA1-4D35-9155-D490408C447F}" type="parTrans" cxnId="{CF760274-9AC8-479C-8572-4D400B0A0CF0}">
      <dgm:prSet/>
      <dgm:spPr/>
      <dgm:t>
        <a:bodyPr/>
        <a:lstStyle/>
        <a:p>
          <a:endParaRPr lang="ru-RU"/>
        </a:p>
      </dgm:t>
    </dgm:pt>
    <dgm:pt modelId="{D0C400BA-082F-4A97-8E7A-864569A94238}" type="sibTrans" cxnId="{CF760274-9AC8-479C-8572-4D400B0A0CF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4 182т.р.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6AB09B43-FD44-4E86-B551-88E03063066E}" type="pres">
      <dgm:prSet presAssocID="{2713921B-E7E3-4A67-BF18-8824C21916F9}" presName="node" presStyleLbl="node1" presStyleIdx="0" presStyleCnt="4">
        <dgm:presLayoutVars>
          <dgm:bulletEnabled val="1"/>
        </dgm:presLayoutVars>
      </dgm:prSet>
      <dgm:spPr/>
    </dgm:pt>
    <dgm:pt modelId="{5CD83DF0-5235-43D2-81CE-D9F6941A0293}" type="pres">
      <dgm:prSet presAssocID="{2713921B-E7E3-4A67-BF18-8824C21916F9}" presName="spNode" presStyleCnt="0"/>
      <dgm:spPr/>
    </dgm:pt>
    <dgm:pt modelId="{B0762F29-E64A-422B-871B-A4CF5F97CD0B}" type="pres">
      <dgm:prSet presAssocID="{277C3188-BD67-4509-BBDE-425D928A6B78}" presName="sibTrans" presStyleLbl="sibTrans1D1" presStyleIdx="0" presStyleCnt="4"/>
      <dgm:spPr/>
    </dgm:pt>
    <dgm:pt modelId="{B0B96A19-63BE-4010-A54D-594FF80AE2F3}" type="pres">
      <dgm:prSet presAssocID="{5CAC2C0A-2363-4AED-B452-EDB613998F34}" presName="node" presStyleLbl="node1" presStyleIdx="1" presStyleCnt="4">
        <dgm:presLayoutVars>
          <dgm:bulletEnabled val="1"/>
        </dgm:presLayoutVars>
      </dgm:prSet>
      <dgm:spPr/>
    </dgm:pt>
    <dgm:pt modelId="{50324FCB-DDD8-45FC-BCF7-3B72C0DDBAD1}" type="pres">
      <dgm:prSet presAssocID="{5CAC2C0A-2363-4AED-B452-EDB613998F34}" presName="spNode" presStyleCnt="0"/>
      <dgm:spPr/>
    </dgm:pt>
    <dgm:pt modelId="{6471E7D8-2099-4752-B607-D64B043E9A84}" type="pres">
      <dgm:prSet presAssocID="{5AB97D58-D82A-4C60-B2C4-DDFD5AE1C664}" presName="sibTrans" presStyleLbl="sibTrans1D1" presStyleIdx="1" presStyleCnt="4"/>
      <dgm:spPr/>
    </dgm:pt>
    <dgm:pt modelId="{20F677EB-71DB-4CF9-96B9-60CABA54D2B5}" type="pres">
      <dgm:prSet presAssocID="{D1FC9EB8-41A3-4E39-BDDA-EB32245205F7}" presName="node" presStyleLbl="node1" presStyleIdx="2" presStyleCnt="4">
        <dgm:presLayoutVars>
          <dgm:bulletEnabled val="1"/>
        </dgm:presLayoutVars>
      </dgm:prSet>
      <dgm:spPr/>
    </dgm:pt>
    <dgm:pt modelId="{20C7CBDD-8814-4209-B0CA-6DA45AEE0860}" type="pres">
      <dgm:prSet presAssocID="{D1FC9EB8-41A3-4E39-BDDA-EB32245205F7}" presName="spNode" presStyleCnt="0"/>
      <dgm:spPr/>
    </dgm:pt>
    <dgm:pt modelId="{4E9A822B-CB10-4798-B731-5AFAD17D1A42}" type="pres">
      <dgm:prSet presAssocID="{D0C400BA-082F-4A97-8E7A-864569A94238}" presName="sibTrans" presStyleLbl="sibTrans1D1" presStyleIdx="2" presStyleCnt="4"/>
      <dgm:spPr/>
    </dgm:pt>
    <dgm:pt modelId="{8813C21D-91C9-4944-BA7D-AC23B41214FF}" type="pres">
      <dgm:prSet presAssocID="{31F23D74-3B1A-4AFD-8D05-A747A3230683}" presName="node" presStyleLbl="node1" presStyleIdx="3" presStyleCnt="4">
        <dgm:presLayoutVars>
          <dgm:bulletEnabled val="1"/>
        </dgm:presLayoutVars>
      </dgm:prSet>
      <dgm:spPr/>
    </dgm:pt>
    <dgm:pt modelId="{4DFCCE77-5505-4002-B9AE-4585C9CFEC8D}" type="pres">
      <dgm:prSet presAssocID="{31F23D74-3B1A-4AFD-8D05-A747A3230683}" presName="spNode" presStyleCnt="0"/>
      <dgm:spPr/>
    </dgm:pt>
    <dgm:pt modelId="{A46C5569-CF66-4B36-B1A5-2122A787B064}" type="pres">
      <dgm:prSet presAssocID="{3DE11F48-9F5E-4B2B-9813-44EA54DF140E}" presName="sibTrans" presStyleLbl="sibTrans1D1" presStyleIdx="3" presStyleCnt="4"/>
      <dgm:spPr/>
    </dgm:pt>
  </dgm:ptLst>
  <dgm:cxnLst>
    <dgm:cxn modelId="{97C0DA0C-12DB-42B9-AF5F-51F8F53A7F03}" type="presOf" srcId="{5AB97D58-D82A-4C60-B2C4-DDFD5AE1C664}" destId="{6471E7D8-2099-4752-B607-D64B043E9A84}" srcOrd="0" destOrd="0" presId="urn:microsoft.com/office/officeart/2005/8/layout/cycle6"/>
    <dgm:cxn modelId="{71EC2D22-1AC5-4A5D-9598-2F27B1803CBF}" srcId="{3106724F-9FCA-4009-BE31-A474C78C4B11}" destId="{5CAC2C0A-2363-4AED-B452-EDB613998F34}" srcOrd="1" destOrd="0" parTransId="{7C2E4978-F39B-4538-9464-0AB3826E1162}" sibTransId="{5AB97D58-D82A-4C60-B2C4-DDFD5AE1C664}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CF760274-9AC8-479C-8572-4D400B0A0CF0}" srcId="{3106724F-9FCA-4009-BE31-A474C78C4B11}" destId="{D1FC9EB8-41A3-4E39-BDDA-EB32245205F7}" srcOrd="2" destOrd="0" parTransId="{8AAB37BB-3AA1-4D35-9155-D490408C447F}" sibTransId="{D0C400BA-082F-4A97-8E7A-864569A94238}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9DF9BA7E-53DF-45FB-959C-7E1566EA873B}" srcId="{3106724F-9FCA-4009-BE31-A474C78C4B11}" destId="{31F23D74-3B1A-4AFD-8D05-A747A3230683}" srcOrd="3" destOrd="0" parTransId="{A56C721E-6BCD-42EC-8F63-EC790FD113FC}" sibTransId="{3DE11F48-9F5E-4B2B-9813-44EA54DF140E}"/>
    <dgm:cxn modelId="{BAB9CC8D-34D9-4D1A-9EEC-01D63B4DD12A}" type="presOf" srcId="{D1FC9EB8-41A3-4E39-BDDA-EB32245205F7}" destId="{20F677EB-71DB-4CF9-96B9-60CABA54D2B5}" srcOrd="0" destOrd="0" presId="urn:microsoft.com/office/officeart/2005/8/layout/cycle6"/>
    <dgm:cxn modelId="{819942AD-61D0-42A3-A66F-8DE11B8884DC}" srcId="{3106724F-9FCA-4009-BE31-A474C78C4B11}" destId="{2713921B-E7E3-4A67-BF18-8824C21916F9}" srcOrd="0" destOrd="0" parTransId="{7119F89C-CC76-461E-B3D4-71E16845FA3A}" sibTransId="{277C3188-BD67-4509-BBDE-425D928A6B78}"/>
    <dgm:cxn modelId="{AD1252AE-E824-4675-83FC-4B44EF0FF811}" type="presOf" srcId="{2713921B-E7E3-4A67-BF18-8824C21916F9}" destId="{6AB09B43-FD44-4E86-B551-88E03063066E}" srcOrd="0" destOrd="0" presId="urn:microsoft.com/office/officeart/2005/8/layout/cycle6"/>
    <dgm:cxn modelId="{C612E7C5-ECAC-4B26-A99B-91795FAB339F}" type="presOf" srcId="{5CAC2C0A-2363-4AED-B452-EDB613998F34}" destId="{B0B96A19-63BE-4010-A54D-594FF80AE2F3}" srcOrd="0" destOrd="0" presId="urn:microsoft.com/office/officeart/2005/8/layout/cycle6"/>
    <dgm:cxn modelId="{1254DCC7-90B5-49EC-942E-9B6154F7566D}" type="presOf" srcId="{D0C400BA-082F-4A97-8E7A-864569A94238}" destId="{4E9A822B-CB10-4798-B731-5AFAD17D1A42}" srcOrd="0" destOrd="0" presId="urn:microsoft.com/office/officeart/2005/8/layout/cycle6"/>
    <dgm:cxn modelId="{1EA136FA-855B-4148-B394-C38FF36BFF98}" type="presOf" srcId="{3DE11F48-9F5E-4B2B-9813-44EA54DF140E}" destId="{A46C5569-CF66-4B36-B1A5-2122A787B064}" srcOrd="0" destOrd="0" presId="urn:microsoft.com/office/officeart/2005/8/layout/cycle6"/>
    <dgm:cxn modelId="{E4366CFF-6C22-48F9-A97D-67039A4B7B44}" type="presOf" srcId="{277C3188-BD67-4509-BBDE-425D928A6B78}" destId="{B0762F29-E64A-422B-871B-A4CF5F97CD0B}" srcOrd="0" destOrd="0" presId="urn:microsoft.com/office/officeart/2005/8/layout/cycle6"/>
    <dgm:cxn modelId="{1CA0EA5E-63FD-415D-8908-18A6F4873C25}" type="presParOf" srcId="{88ACBF4F-4089-4956-B31B-22E0DED26D89}" destId="{6AB09B43-FD44-4E86-B551-88E03063066E}" srcOrd="0" destOrd="0" presId="urn:microsoft.com/office/officeart/2005/8/layout/cycle6"/>
    <dgm:cxn modelId="{9A730A11-A3DC-4335-9B4A-40B99024C3CC}" type="presParOf" srcId="{88ACBF4F-4089-4956-B31B-22E0DED26D89}" destId="{5CD83DF0-5235-43D2-81CE-D9F6941A0293}" srcOrd="1" destOrd="0" presId="urn:microsoft.com/office/officeart/2005/8/layout/cycle6"/>
    <dgm:cxn modelId="{5D36566E-268A-4314-8F67-5B8EDE5A5F7C}" type="presParOf" srcId="{88ACBF4F-4089-4956-B31B-22E0DED26D89}" destId="{B0762F29-E64A-422B-871B-A4CF5F97CD0B}" srcOrd="2" destOrd="0" presId="urn:microsoft.com/office/officeart/2005/8/layout/cycle6"/>
    <dgm:cxn modelId="{9FED2299-B424-4077-A5E6-A01763A50E7F}" type="presParOf" srcId="{88ACBF4F-4089-4956-B31B-22E0DED26D89}" destId="{B0B96A19-63BE-4010-A54D-594FF80AE2F3}" srcOrd="3" destOrd="0" presId="urn:microsoft.com/office/officeart/2005/8/layout/cycle6"/>
    <dgm:cxn modelId="{EB42872B-26A7-46EA-9B96-F1AB699FF986}" type="presParOf" srcId="{88ACBF4F-4089-4956-B31B-22E0DED26D89}" destId="{50324FCB-DDD8-45FC-BCF7-3B72C0DDBAD1}" srcOrd="4" destOrd="0" presId="urn:microsoft.com/office/officeart/2005/8/layout/cycle6"/>
    <dgm:cxn modelId="{F0E548C5-5ACF-4249-9386-6E454FBCBFB7}" type="presParOf" srcId="{88ACBF4F-4089-4956-B31B-22E0DED26D89}" destId="{6471E7D8-2099-4752-B607-D64B043E9A84}" srcOrd="5" destOrd="0" presId="urn:microsoft.com/office/officeart/2005/8/layout/cycle6"/>
    <dgm:cxn modelId="{0EA81B95-80BE-413C-A2B4-B0B73147A3E6}" type="presParOf" srcId="{88ACBF4F-4089-4956-B31B-22E0DED26D89}" destId="{20F677EB-71DB-4CF9-96B9-60CABA54D2B5}" srcOrd="6" destOrd="0" presId="urn:microsoft.com/office/officeart/2005/8/layout/cycle6"/>
    <dgm:cxn modelId="{ACB49429-A208-48B1-B9F1-64A8F7763586}" type="presParOf" srcId="{88ACBF4F-4089-4956-B31B-22E0DED26D89}" destId="{20C7CBDD-8814-4209-B0CA-6DA45AEE0860}" srcOrd="7" destOrd="0" presId="urn:microsoft.com/office/officeart/2005/8/layout/cycle6"/>
    <dgm:cxn modelId="{5590B09C-D5AC-4638-B656-5A94105BE802}" type="presParOf" srcId="{88ACBF4F-4089-4956-B31B-22E0DED26D89}" destId="{4E9A822B-CB10-4798-B731-5AFAD17D1A42}" srcOrd="8" destOrd="0" presId="urn:microsoft.com/office/officeart/2005/8/layout/cycle6"/>
    <dgm:cxn modelId="{9A3F9498-9731-4B42-880F-15173F973FF3}" type="presParOf" srcId="{88ACBF4F-4089-4956-B31B-22E0DED26D89}" destId="{8813C21D-91C9-4944-BA7D-AC23B41214FF}" srcOrd="9" destOrd="0" presId="urn:microsoft.com/office/officeart/2005/8/layout/cycle6"/>
    <dgm:cxn modelId="{EFFEB1C0-1A73-4092-92B3-70A2DF0CEF1F}" type="presParOf" srcId="{88ACBF4F-4089-4956-B31B-22E0DED26D89}" destId="{4DFCCE77-5505-4002-B9AE-4585C9CFEC8D}" srcOrd="10" destOrd="0" presId="urn:microsoft.com/office/officeart/2005/8/layout/cycle6"/>
    <dgm:cxn modelId="{84ACBF2B-5D93-436D-8E63-23A3895F36F9}" type="presParOf" srcId="{88ACBF4F-4089-4956-B31B-22E0DED26D89}" destId="{A46C5569-CF66-4B36-B1A5-2122A787B064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3BCF35-0AB4-4E08-AB58-10C78D2E7E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F0694-D9E9-4794-9DBE-590E0DDC63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sz="2400" b="1" i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«Развитие культуры, досуга, физической культуры и спорта в Слюдянском муниципальном образовании на 2019 - 2024 гг.»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15 750т.р. (99%) от плана 15 776 т.р.)</a:t>
          </a:r>
          <a:endParaRPr lang="ru-RU" sz="24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5F513-4D0F-4F0F-8391-EAE120AF835C}" type="parTrans" cxnId="{D67AD9DE-2D7F-4044-8B0F-F72572CA740B}">
      <dgm:prSet/>
      <dgm:spPr/>
      <dgm:t>
        <a:bodyPr/>
        <a:lstStyle/>
        <a:p>
          <a:endParaRPr lang="ru-RU"/>
        </a:p>
      </dgm:t>
    </dgm:pt>
    <dgm:pt modelId="{8E5349B0-39AB-4C55-A908-3E6083E4427A}" type="sibTrans" cxnId="{D67AD9DE-2D7F-4044-8B0F-F72572CA740B}">
      <dgm:prSet/>
      <dgm:spPr/>
      <dgm:t>
        <a:bodyPr/>
        <a:lstStyle/>
        <a:p>
          <a:endParaRPr lang="ru-RU"/>
        </a:p>
      </dgm:t>
    </dgm:pt>
    <dgm:pt modelId="{2D273EFA-53F1-4FD1-A930-5DC0BC812F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подведомственными учреждениями"</a:t>
          </a:r>
          <a:endParaRPr lang="ru-RU" sz="24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921D-E712-40D1-B316-A3F1E6EB6710}" type="parTrans" cxnId="{FA86DAB6-1966-4B6D-A4E0-CE1EB5B2607F}">
      <dgm:prSet/>
      <dgm:spPr/>
      <dgm:t>
        <a:bodyPr/>
        <a:lstStyle/>
        <a:p>
          <a:endParaRPr lang="ru-RU"/>
        </a:p>
      </dgm:t>
    </dgm:pt>
    <dgm:pt modelId="{445F3626-2F11-45A4-8A33-4B91EF751847}" type="sibTrans" cxnId="{FA86DAB6-1966-4B6D-A4E0-CE1EB5B2607F}">
      <dgm:prSet/>
      <dgm:spPr/>
      <dgm:t>
        <a:bodyPr/>
        <a:lstStyle/>
        <a:p>
          <a:endParaRPr lang="ru-RU"/>
        </a:p>
      </dgm:t>
    </dgm:pt>
    <dgm:pt modelId="{5D1E1055-66E3-4CFC-BF11-E84449499845}" type="pres">
      <dgm:prSet presAssocID="{603BCF35-0AB4-4E08-AB58-10C78D2E7E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D71408-5C62-4C66-89DA-55FF3368DE16}" type="pres">
      <dgm:prSet presAssocID="{905F0694-D9E9-4794-9DBE-590E0DDC6330}" presName="hierRoot1" presStyleCnt="0"/>
      <dgm:spPr/>
    </dgm:pt>
    <dgm:pt modelId="{A2A71421-B466-48E0-AB60-5BF370A3F8F0}" type="pres">
      <dgm:prSet presAssocID="{905F0694-D9E9-4794-9DBE-590E0DDC6330}" presName="composite" presStyleCnt="0"/>
      <dgm:spPr/>
    </dgm:pt>
    <dgm:pt modelId="{BAAC985F-C75E-4FD2-ABBB-18BA253BF9E3}" type="pres">
      <dgm:prSet presAssocID="{905F0694-D9E9-4794-9DBE-590E0DDC6330}" presName="background" presStyleLbl="node0" presStyleIdx="0" presStyleCnt="1"/>
      <dgm:spPr/>
    </dgm:pt>
    <dgm:pt modelId="{3912B3F1-7982-4C00-8A7A-B4C42DFCDA47}" type="pres">
      <dgm:prSet presAssocID="{905F0694-D9E9-4794-9DBE-590E0DDC6330}" presName="text" presStyleLbl="fgAcc0" presStyleIdx="0" presStyleCnt="1" custScaleX="185757" custScaleY="139208">
        <dgm:presLayoutVars>
          <dgm:chPref val="3"/>
        </dgm:presLayoutVars>
      </dgm:prSet>
      <dgm:spPr/>
    </dgm:pt>
    <dgm:pt modelId="{A85EDAAD-7E1E-4BA7-8E5E-A0C5E8454E48}" type="pres">
      <dgm:prSet presAssocID="{905F0694-D9E9-4794-9DBE-590E0DDC6330}" presName="hierChild2" presStyleCnt="0"/>
      <dgm:spPr/>
    </dgm:pt>
    <dgm:pt modelId="{0825C774-4737-4419-8BE8-080CF79FBC30}" type="pres">
      <dgm:prSet presAssocID="{7AF2921D-E712-40D1-B316-A3F1E6EB6710}" presName="Name10" presStyleLbl="parChTrans1D2" presStyleIdx="0" presStyleCnt="1"/>
      <dgm:spPr/>
    </dgm:pt>
    <dgm:pt modelId="{1E86D476-A6F2-49ED-A831-DCF64DC26112}" type="pres">
      <dgm:prSet presAssocID="{2D273EFA-53F1-4FD1-A930-5DC0BC812F79}" presName="hierRoot2" presStyleCnt="0"/>
      <dgm:spPr/>
    </dgm:pt>
    <dgm:pt modelId="{49111336-3E8A-4ED0-BFF3-4FC54F630BB9}" type="pres">
      <dgm:prSet presAssocID="{2D273EFA-53F1-4FD1-A930-5DC0BC812F79}" presName="composite2" presStyleCnt="0"/>
      <dgm:spPr/>
    </dgm:pt>
    <dgm:pt modelId="{4E55958C-35A2-408F-AB65-F3E59823EAD2}" type="pres">
      <dgm:prSet presAssocID="{2D273EFA-53F1-4FD1-A930-5DC0BC812F79}" presName="background2" presStyleLbl="node2" presStyleIdx="0" presStyleCnt="1"/>
      <dgm:spPr/>
    </dgm:pt>
    <dgm:pt modelId="{DA5C9CFA-0ECF-424A-BA90-7EEA5FD52481}" type="pres">
      <dgm:prSet presAssocID="{2D273EFA-53F1-4FD1-A930-5DC0BC812F79}" presName="text2" presStyleLbl="fgAcc2" presStyleIdx="0" presStyleCnt="1" custScaleX="170007" custScaleY="149295">
        <dgm:presLayoutVars>
          <dgm:chPref val="3"/>
        </dgm:presLayoutVars>
      </dgm:prSet>
      <dgm:spPr/>
    </dgm:pt>
    <dgm:pt modelId="{546FFBFE-4057-47E0-9B45-23DF01E0D884}" type="pres">
      <dgm:prSet presAssocID="{2D273EFA-53F1-4FD1-A930-5DC0BC812F79}" presName="hierChild3" presStyleCnt="0"/>
      <dgm:spPr/>
    </dgm:pt>
  </dgm:ptLst>
  <dgm:cxnLst>
    <dgm:cxn modelId="{0735B205-FD63-4939-AB8D-2D77896E9E17}" type="presOf" srcId="{603BCF35-0AB4-4E08-AB58-10C78D2E7ED8}" destId="{5D1E1055-66E3-4CFC-BF11-E84449499845}" srcOrd="0" destOrd="0" presId="urn:microsoft.com/office/officeart/2005/8/layout/hierarchy1"/>
    <dgm:cxn modelId="{F741430B-DC12-46DF-B0B3-F008681741B4}" type="presOf" srcId="{905F0694-D9E9-4794-9DBE-590E0DDC6330}" destId="{3912B3F1-7982-4C00-8A7A-B4C42DFCDA47}" srcOrd="0" destOrd="0" presId="urn:microsoft.com/office/officeart/2005/8/layout/hierarchy1"/>
    <dgm:cxn modelId="{CA1D1135-11CC-414C-A799-54CDCEE4AA93}" type="presOf" srcId="{7AF2921D-E712-40D1-B316-A3F1E6EB6710}" destId="{0825C774-4737-4419-8BE8-080CF79FBC30}" srcOrd="0" destOrd="0" presId="urn:microsoft.com/office/officeart/2005/8/layout/hierarchy1"/>
    <dgm:cxn modelId="{45E1C39B-F42A-41B2-A449-EDB469280714}" type="presOf" srcId="{2D273EFA-53F1-4FD1-A930-5DC0BC812F79}" destId="{DA5C9CFA-0ECF-424A-BA90-7EEA5FD52481}" srcOrd="0" destOrd="0" presId="urn:microsoft.com/office/officeart/2005/8/layout/hierarchy1"/>
    <dgm:cxn modelId="{FA86DAB6-1966-4B6D-A4E0-CE1EB5B2607F}" srcId="{905F0694-D9E9-4794-9DBE-590E0DDC6330}" destId="{2D273EFA-53F1-4FD1-A930-5DC0BC812F79}" srcOrd="0" destOrd="0" parTransId="{7AF2921D-E712-40D1-B316-A3F1E6EB6710}" sibTransId="{445F3626-2F11-45A4-8A33-4B91EF751847}"/>
    <dgm:cxn modelId="{D67AD9DE-2D7F-4044-8B0F-F72572CA740B}" srcId="{603BCF35-0AB4-4E08-AB58-10C78D2E7ED8}" destId="{905F0694-D9E9-4794-9DBE-590E0DDC6330}" srcOrd="0" destOrd="0" parTransId="{AAE5F513-4D0F-4F0F-8391-EAE120AF835C}" sibTransId="{8E5349B0-39AB-4C55-A908-3E6083E4427A}"/>
    <dgm:cxn modelId="{BE6A0FD9-F3CB-44CE-8ADD-531C459F4F1F}" type="presParOf" srcId="{5D1E1055-66E3-4CFC-BF11-E84449499845}" destId="{B5D71408-5C62-4C66-89DA-55FF3368DE16}" srcOrd="0" destOrd="0" presId="urn:microsoft.com/office/officeart/2005/8/layout/hierarchy1"/>
    <dgm:cxn modelId="{AECDEE23-94A4-434E-BD30-FE6601199C6F}" type="presParOf" srcId="{B5D71408-5C62-4C66-89DA-55FF3368DE16}" destId="{A2A71421-B466-48E0-AB60-5BF370A3F8F0}" srcOrd="0" destOrd="0" presId="urn:microsoft.com/office/officeart/2005/8/layout/hierarchy1"/>
    <dgm:cxn modelId="{2F959F44-8DAB-4C3C-BB2B-CE8D8A7E706D}" type="presParOf" srcId="{A2A71421-B466-48E0-AB60-5BF370A3F8F0}" destId="{BAAC985F-C75E-4FD2-ABBB-18BA253BF9E3}" srcOrd="0" destOrd="0" presId="urn:microsoft.com/office/officeart/2005/8/layout/hierarchy1"/>
    <dgm:cxn modelId="{2BF762F3-E589-4345-9BAB-BC4296441D25}" type="presParOf" srcId="{A2A71421-B466-48E0-AB60-5BF370A3F8F0}" destId="{3912B3F1-7982-4C00-8A7A-B4C42DFCDA47}" srcOrd="1" destOrd="0" presId="urn:microsoft.com/office/officeart/2005/8/layout/hierarchy1"/>
    <dgm:cxn modelId="{1B449EC0-FAAE-4975-877C-DB6FC673FBDE}" type="presParOf" srcId="{B5D71408-5C62-4C66-89DA-55FF3368DE16}" destId="{A85EDAAD-7E1E-4BA7-8E5E-A0C5E8454E48}" srcOrd="1" destOrd="0" presId="urn:microsoft.com/office/officeart/2005/8/layout/hierarchy1"/>
    <dgm:cxn modelId="{64BAAE19-0AFB-445D-AD0D-AB9DAD8ECD3C}" type="presParOf" srcId="{A85EDAAD-7E1E-4BA7-8E5E-A0C5E8454E48}" destId="{0825C774-4737-4419-8BE8-080CF79FBC30}" srcOrd="0" destOrd="0" presId="urn:microsoft.com/office/officeart/2005/8/layout/hierarchy1"/>
    <dgm:cxn modelId="{55B6F3E9-CACF-439B-8FE2-B6291FFF6C82}" type="presParOf" srcId="{A85EDAAD-7E1E-4BA7-8E5E-A0C5E8454E48}" destId="{1E86D476-A6F2-49ED-A831-DCF64DC26112}" srcOrd="1" destOrd="0" presId="urn:microsoft.com/office/officeart/2005/8/layout/hierarchy1"/>
    <dgm:cxn modelId="{88A628BE-C5EF-4FFA-98B6-0C119C38A9C0}" type="presParOf" srcId="{1E86D476-A6F2-49ED-A831-DCF64DC26112}" destId="{49111336-3E8A-4ED0-BFF3-4FC54F630BB9}" srcOrd="0" destOrd="0" presId="urn:microsoft.com/office/officeart/2005/8/layout/hierarchy1"/>
    <dgm:cxn modelId="{F3C66B5E-AB7D-49F2-8FCF-C08A9AFEDABC}" type="presParOf" srcId="{49111336-3E8A-4ED0-BFF3-4FC54F630BB9}" destId="{4E55958C-35A2-408F-AB65-F3E59823EAD2}" srcOrd="0" destOrd="0" presId="urn:microsoft.com/office/officeart/2005/8/layout/hierarchy1"/>
    <dgm:cxn modelId="{143EF6B2-9FCD-4E2B-9AEC-35637C4133A8}" type="presParOf" srcId="{49111336-3E8A-4ED0-BFF3-4FC54F630BB9}" destId="{DA5C9CFA-0ECF-424A-BA90-7EEA5FD52481}" srcOrd="1" destOrd="0" presId="urn:microsoft.com/office/officeart/2005/8/layout/hierarchy1"/>
    <dgm:cxn modelId="{34055B6A-1FE6-448C-8025-86DA081F8D44}" type="presParOf" srcId="{1E86D476-A6F2-49ED-A831-DCF64DC26112}" destId="{546FFBFE-4057-47E0-9B45-23DF01E0D8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1D8051-3053-4235-9F4A-F8AB756F6B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CFB1EB-8FE4-4F86-B028-AD9E68AEDC30}">
      <dgm:prSet phldrT="[Текст]" custT="1"/>
      <dgm:spPr/>
      <dgm:t>
        <a:bodyPr/>
        <a:lstStyle/>
        <a:p>
          <a:r>
            <a:rPr lang="ru-RU" sz="1400" b="1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Функционирование представительного органа </a:t>
          </a:r>
        </a:p>
        <a:p>
          <a:r>
            <a:rPr lang="ru-RU" sz="1400" b="1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99% от плана 1 259 т.р.)</a:t>
          </a:r>
          <a:endParaRPr lang="ru-RU" sz="1400" b="1" dirty="0">
            <a:solidFill>
              <a:srgbClr val="7030A0"/>
            </a:solidFill>
          </a:endParaRPr>
        </a:p>
      </dgm:t>
    </dgm:pt>
    <dgm:pt modelId="{880BC57A-259B-4B0F-BBD3-7DA78F2BFA0E}" type="parTrans" cxnId="{56CED75E-2F17-4013-B92F-A1CF5EA89FF1}">
      <dgm:prSet/>
      <dgm:spPr/>
      <dgm:t>
        <a:bodyPr/>
        <a:lstStyle/>
        <a:p>
          <a:endParaRPr lang="ru-RU"/>
        </a:p>
      </dgm:t>
    </dgm:pt>
    <dgm:pt modelId="{2ACF6A4D-DBA5-426E-A29C-7431ACD92F73}" type="sibTrans" cxnId="{56CED75E-2F17-4013-B92F-A1CF5EA89FF1}">
      <dgm:prSet/>
      <dgm:spPr/>
      <dgm:t>
        <a:bodyPr/>
        <a:lstStyle/>
        <a:p>
          <a:endParaRPr lang="ru-RU"/>
        </a:p>
      </dgm:t>
    </dgm:pt>
    <dgm:pt modelId="{BE8620E4-2A76-4769-AF0E-99B9AA4029BC}">
      <dgm:prSet phldrT="[Текст]" custT="1"/>
      <dgm:spPr/>
      <dgm:t>
        <a:bodyPr/>
        <a:lstStyle/>
        <a:p>
          <a:r>
            <a:rPr lang="ru-RU" sz="1400" b="1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Обеспечение деятельности ревизионной комиссии </a:t>
          </a:r>
        </a:p>
        <a:p>
          <a:r>
            <a:rPr lang="ru-RU" sz="1400" b="1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99% от плана 1 548 т.р.)</a:t>
          </a:r>
          <a:endParaRPr lang="ru-RU" sz="1400" b="1" dirty="0">
            <a:solidFill>
              <a:srgbClr val="7030A0"/>
            </a:solidFill>
          </a:endParaRPr>
        </a:p>
      </dgm:t>
    </dgm:pt>
    <dgm:pt modelId="{369BEDE1-A7E6-41D5-9E09-F0EB78C33C9E}" type="parTrans" cxnId="{5348F3A4-C15B-4661-A856-E79FE6E235C0}">
      <dgm:prSet/>
      <dgm:spPr/>
      <dgm:t>
        <a:bodyPr/>
        <a:lstStyle/>
        <a:p>
          <a:endParaRPr lang="ru-RU"/>
        </a:p>
      </dgm:t>
    </dgm:pt>
    <dgm:pt modelId="{E1E7A3F7-8621-4841-A183-C77AA3173B85}" type="sibTrans" cxnId="{5348F3A4-C15B-4661-A856-E79FE6E235C0}">
      <dgm:prSet/>
      <dgm:spPr/>
      <dgm:t>
        <a:bodyPr/>
        <a:lstStyle/>
        <a:p>
          <a:endParaRPr lang="ru-RU"/>
        </a:p>
      </dgm:t>
    </dgm:pt>
    <dgm:pt modelId="{46FCC1C5-CCA5-4A18-A604-C3A61F47D7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Межбюджетные трансферты из бюджета поселения МО Слюдянский район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100%)</a:t>
          </a:r>
          <a:endParaRPr lang="ru-RU" sz="1400" b="1" dirty="0">
            <a:solidFill>
              <a:srgbClr val="7030A0"/>
            </a:solidFill>
          </a:endParaRPr>
        </a:p>
      </dgm:t>
    </dgm:pt>
    <dgm:pt modelId="{4EBB72B8-5319-410B-BEB7-4E9C6EBA2A71}" type="parTrans" cxnId="{CCD72683-2ED1-4B26-8D94-9968126DD899}">
      <dgm:prSet/>
      <dgm:spPr/>
      <dgm:t>
        <a:bodyPr/>
        <a:lstStyle/>
        <a:p>
          <a:endParaRPr lang="ru-RU"/>
        </a:p>
      </dgm:t>
    </dgm:pt>
    <dgm:pt modelId="{619A06E4-6001-42DA-8AF7-EB3CB7D9D512}" type="sibTrans" cxnId="{CCD72683-2ED1-4B26-8D94-9968126DD899}">
      <dgm:prSet/>
      <dgm:spPr/>
      <dgm:t>
        <a:bodyPr/>
        <a:lstStyle/>
        <a:p>
          <a:endParaRPr lang="ru-RU"/>
        </a:p>
      </dgm:t>
    </dgm:pt>
    <dgm:pt modelId="{B6305FC6-CFC9-4904-B5AE-AD3C9294F087}">
      <dgm:prSet phldrT="[Текст]" custT="1"/>
      <dgm:spPr/>
      <dgm:t>
        <a:bodyPr/>
        <a:lstStyle/>
        <a:p>
          <a:r>
            <a:rPr lang="ru-RU" sz="1400" b="1" baseline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Резервный</a:t>
          </a:r>
          <a:r>
            <a:rPr lang="ru-RU" sz="1400" b="1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 фонд</a:t>
          </a:r>
        </a:p>
        <a:p>
          <a:r>
            <a: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80% от плана 250 т.р.)</a:t>
          </a:r>
        </a:p>
      </dgm:t>
    </dgm:pt>
    <dgm:pt modelId="{A97F92FC-B337-4F28-BA7E-7C5C2E122A65}" type="parTrans" cxnId="{87566199-29C9-4F3F-8912-8BE8E05BE758}">
      <dgm:prSet/>
      <dgm:spPr/>
      <dgm:t>
        <a:bodyPr/>
        <a:lstStyle/>
        <a:p>
          <a:endParaRPr lang="ru-RU"/>
        </a:p>
      </dgm:t>
    </dgm:pt>
    <dgm:pt modelId="{8597C607-36D3-4197-808B-9C7D724AD174}" type="sibTrans" cxnId="{87566199-29C9-4F3F-8912-8BE8E05BE758}">
      <dgm:prSet/>
      <dgm:spPr/>
      <dgm:t>
        <a:bodyPr/>
        <a:lstStyle/>
        <a:p>
          <a:endParaRPr lang="ru-RU"/>
        </a:p>
      </dgm:t>
    </dgm:pt>
    <dgm:pt modelId="{B200950A-6FA1-4179-A9C6-07B3BCBD7B5F}" type="pres">
      <dgm:prSet presAssocID="{F91D8051-3053-4235-9F4A-F8AB756F6BE2}" presName="Name0" presStyleCnt="0">
        <dgm:presLayoutVars>
          <dgm:chMax val="7"/>
          <dgm:chPref val="7"/>
          <dgm:dir/>
        </dgm:presLayoutVars>
      </dgm:prSet>
      <dgm:spPr/>
    </dgm:pt>
    <dgm:pt modelId="{D6A404C1-289E-4A32-97EF-4DE322F7C798}" type="pres">
      <dgm:prSet presAssocID="{F91D8051-3053-4235-9F4A-F8AB756F6BE2}" presName="Name1" presStyleCnt="0"/>
      <dgm:spPr/>
    </dgm:pt>
    <dgm:pt modelId="{FE5C63C2-3A00-425F-9691-A1B9A9CA834C}" type="pres">
      <dgm:prSet presAssocID="{F91D8051-3053-4235-9F4A-F8AB756F6BE2}" presName="cycle" presStyleCnt="0"/>
      <dgm:spPr/>
    </dgm:pt>
    <dgm:pt modelId="{074104C5-448A-44CC-9C70-805F54C0FE3E}" type="pres">
      <dgm:prSet presAssocID="{F91D8051-3053-4235-9F4A-F8AB756F6BE2}" presName="srcNode" presStyleLbl="node1" presStyleIdx="0" presStyleCnt="4"/>
      <dgm:spPr/>
    </dgm:pt>
    <dgm:pt modelId="{8EB073C2-C8DD-49DB-A324-F371ED26F70E}" type="pres">
      <dgm:prSet presAssocID="{F91D8051-3053-4235-9F4A-F8AB756F6BE2}" presName="conn" presStyleLbl="parChTrans1D2" presStyleIdx="0" presStyleCnt="1"/>
      <dgm:spPr/>
    </dgm:pt>
    <dgm:pt modelId="{9BB7189D-FF2E-4C33-BD9C-8293443F285E}" type="pres">
      <dgm:prSet presAssocID="{F91D8051-3053-4235-9F4A-F8AB756F6BE2}" presName="extraNode" presStyleLbl="node1" presStyleIdx="0" presStyleCnt="4"/>
      <dgm:spPr/>
    </dgm:pt>
    <dgm:pt modelId="{99265D54-D029-4F93-A29E-C7EC4ADE539F}" type="pres">
      <dgm:prSet presAssocID="{F91D8051-3053-4235-9F4A-F8AB756F6BE2}" presName="dstNode" presStyleLbl="node1" presStyleIdx="0" presStyleCnt="4"/>
      <dgm:spPr/>
    </dgm:pt>
    <dgm:pt modelId="{F08FC7DE-8860-4C47-A29B-3CB1EAC24C4A}" type="pres">
      <dgm:prSet presAssocID="{49CFB1EB-8FE4-4F86-B028-AD9E68AEDC30}" presName="text_1" presStyleLbl="node1" presStyleIdx="0" presStyleCnt="4" custLinFactNeighborX="-444" custLinFactNeighborY="-782">
        <dgm:presLayoutVars>
          <dgm:bulletEnabled val="1"/>
        </dgm:presLayoutVars>
      </dgm:prSet>
      <dgm:spPr/>
    </dgm:pt>
    <dgm:pt modelId="{E27BA9B8-9A60-4B78-A778-74E43DB42706}" type="pres">
      <dgm:prSet presAssocID="{49CFB1EB-8FE4-4F86-B028-AD9E68AEDC30}" presName="accent_1" presStyleCnt="0"/>
      <dgm:spPr/>
    </dgm:pt>
    <dgm:pt modelId="{F1132A9A-7072-4218-A5AF-D78A9F09BF07}" type="pres">
      <dgm:prSet presAssocID="{49CFB1EB-8FE4-4F86-B028-AD9E68AEDC30}" presName="accentRepeatNode" presStyleLbl="solidFgAcc1" presStyleIdx="0" presStyleCnt="4"/>
      <dgm:spPr>
        <a:solidFill>
          <a:srgbClr val="FFC000"/>
        </a:solidFill>
      </dgm:spPr>
    </dgm:pt>
    <dgm:pt modelId="{1E1026A0-016A-411E-B3F4-BF3105C89BA0}" type="pres">
      <dgm:prSet presAssocID="{BE8620E4-2A76-4769-AF0E-99B9AA4029BC}" presName="text_2" presStyleLbl="node1" presStyleIdx="1" presStyleCnt="4" custLinFactNeighborX="-470" custLinFactNeighborY="-782">
        <dgm:presLayoutVars>
          <dgm:bulletEnabled val="1"/>
        </dgm:presLayoutVars>
      </dgm:prSet>
      <dgm:spPr/>
    </dgm:pt>
    <dgm:pt modelId="{8DCA2892-80F2-469E-8790-4897F8E89325}" type="pres">
      <dgm:prSet presAssocID="{BE8620E4-2A76-4769-AF0E-99B9AA4029BC}" presName="accent_2" presStyleCnt="0"/>
      <dgm:spPr/>
    </dgm:pt>
    <dgm:pt modelId="{05CBCF67-DFC7-4525-8B49-41DE3F44112E}" type="pres">
      <dgm:prSet presAssocID="{BE8620E4-2A76-4769-AF0E-99B9AA4029BC}" presName="accentRepeatNode" presStyleLbl="solidFgAcc1" presStyleIdx="1" presStyleCnt="4"/>
      <dgm:spPr>
        <a:solidFill>
          <a:srgbClr val="FFC000"/>
        </a:solidFill>
      </dgm:spPr>
    </dgm:pt>
    <dgm:pt modelId="{3D12DFE4-61DA-46E7-B6F1-997513B34488}" type="pres">
      <dgm:prSet presAssocID="{B6305FC6-CFC9-4904-B5AE-AD3C9294F087}" presName="text_3" presStyleLbl="node1" presStyleIdx="2" presStyleCnt="4">
        <dgm:presLayoutVars>
          <dgm:bulletEnabled val="1"/>
        </dgm:presLayoutVars>
      </dgm:prSet>
      <dgm:spPr/>
    </dgm:pt>
    <dgm:pt modelId="{AA4B7444-BCAD-4E14-BEEA-8E6472531C69}" type="pres">
      <dgm:prSet presAssocID="{B6305FC6-CFC9-4904-B5AE-AD3C9294F087}" presName="accent_3" presStyleCnt="0"/>
      <dgm:spPr/>
    </dgm:pt>
    <dgm:pt modelId="{5B629A65-E9CD-4584-BD3A-38A6A2DDC436}" type="pres">
      <dgm:prSet presAssocID="{B6305FC6-CFC9-4904-B5AE-AD3C9294F087}" presName="accentRepeatNode" presStyleLbl="solidFgAcc1" presStyleIdx="2" presStyleCnt="4" custLinFactNeighborX="150" custLinFactNeighborY="-3942"/>
      <dgm:spPr>
        <a:solidFill>
          <a:srgbClr val="FFC000"/>
        </a:solidFill>
      </dgm:spPr>
    </dgm:pt>
    <dgm:pt modelId="{50E122F7-96F3-4F8D-914D-AB36092146A2}" type="pres">
      <dgm:prSet presAssocID="{46FCC1C5-CCA5-4A18-A604-C3A61F47D7E0}" presName="text_4" presStyleLbl="node1" presStyleIdx="3" presStyleCnt="4">
        <dgm:presLayoutVars>
          <dgm:bulletEnabled val="1"/>
        </dgm:presLayoutVars>
      </dgm:prSet>
      <dgm:spPr/>
    </dgm:pt>
    <dgm:pt modelId="{3E8AE1D0-058E-4DC8-B4CB-FE63C13E6FA7}" type="pres">
      <dgm:prSet presAssocID="{46FCC1C5-CCA5-4A18-A604-C3A61F47D7E0}" presName="accent_4" presStyleCnt="0"/>
      <dgm:spPr/>
    </dgm:pt>
    <dgm:pt modelId="{A4AA0586-5410-4944-BA61-0256A016A6F9}" type="pres">
      <dgm:prSet presAssocID="{46FCC1C5-CCA5-4A18-A604-C3A61F47D7E0}" presName="accentRepeatNode" presStyleLbl="solidFgAcc1" presStyleIdx="3" presStyleCnt="4"/>
      <dgm:spPr>
        <a:solidFill>
          <a:srgbClr val="FFC000"/>
        </a:solidFill>
      </dgm:spPr>
    </dgm:pt>
  </dgm:ptLst>
  <dgm:cxnLst>
    <dgm:cxn modelId="{2D7D591B-BCCF-4264-9C31-276F25036200}" type="presOf" srcId="{B6305FC6-CFC9-4904-B5AE-AD3C9294F087}" destId="{3D12DFE4-61DA-46E7-B6F1-997513B34488}" srcOrd="0" destOrd="0" presId="urn:microsoft.com/office/officeart/2008/layout/VerticalCurvedList"/>
    <dgm:cxn modelId="{56CED75E-2F17-4013-B92F-A1CF5EA89FF1}" srcId="{F91D8051-3053-4235-9F4A-F8AB756F6BE2}" destId="{49CFB1EB-8FE4-4F86-B028-AD9E68AEDC30}" srcOrd="0" destOrd="0" parTransId="{880BC57A-259B-4B0F-BBD3-7DA78F2BFA0E}" sibTransId="{2ACF6A4D-DBA5-426E-A29C-7431ACD92F73}"/>
    <dgm:cxn modelId="{EB6BB361-B68C-4F36-ACF4-E5439C460821}" type="presOf" srcId="{BE8620E4-2A76-4769-AF0E-99B9AA4029BC}" destId="{1E1026A0-016A-411E-B3F4-BF3105C89BA0}" srcOrd="0" destOrd="0" presId="urn:microsoft.com/office/officeart/2008/layout/VerticalCurvedList"/>
    <dgm:cxn modelId="{34B0AF66-6AA3-4BA6-AE5D-ABF076975123}" type="presOf" srcId="{46FCC1C5-CCA5-4A18-A604-C3A61F47D7E0}" destId="{50E122F7-96F3-4F8D-914D-AB36092146A2}" srcOrd="0" destOrd="0" presId="urn:microsoft.com/office/officeart/2008/layout/VerticalCurvedList"/>
    <dgm:cxn modelId="{968F7771-BBF3-404E-BB70-37C40A4AE5FA}" type="presOf" srcId="{2ACF6A4D-DBA5-426E-A29C-7431ACD92F73}" destId="{8EB073C2-C8DD-49DB-A324-F371ED26F70E}" srcOrd="0" destOrd="0" presId="urn:microsoft.com/office/officeart/2008/layout/VerticalCurvedList"/>
    <dgm:cxn modelId="{CCD72683-2ED1-4B26-8D94-9968126DD899}" srcId="{F91D8051-3053-4235-9F4A-F8AB756F6BE2}" destId="{46FCC1C5-CCA5-4A18-A604-C3A61F47D7E0}" srcOrd="3" destOrd="0" parTransId="{4EBB72B8-5319-410B-BEB7-4E9C6EBA2A71}" sibTransId="{619A06E4-6001-42DA-8AF7-EB3CB7D9D512}"/>
    <dgm:cxn modelId="{87566199-29C9-4F3F-8912-8BE8E05BE758}" srcId="{F91D8051-3053-4235-9F4A-F8AB756F6BE2}" destId="{B6305FC6-CFC9-4904-B5AE-AD3C9294F087}" srcOrd="2" destOrd="0" parTransId="{A97F92FC-B337-4F28-BA7E-7C5C2E122A65}" sibTransId="{8597C607-36D3-4197-808B-9C7D724AD174}"/>
    <dgm:cxn modelId="{16C5BA9B-AC29-447E-8A89-E893F686BBDB}" type="presOf" srcId="{49CFB1EB-8FE4-4F86-B028-AD9E68AEDC30}" destId="{F08FC7DE-8860-4C47-A29B-3CB1EAC24C4A}" srcOrd="0" destOrd="0" presId="urn:microsoft.com/office/officeart/2008/layout/VerticalCurvedList"/>
    <dgm:cxn modelId="{5348F3A4-C15B-4661-A856-E79FE6E235C0}" srcId="{F91D8051-3053-4235-9F4A-F8AB756F6BE2}" destId="{BE8620E4-2A76-4769-AF0E-99B9AA4029BC}" srcOrd="1" destOrd="0" parTransId="{369BEDE1-A7E6-41D5-9E09-F0EB78C33C9E}" sibTransId="{E1E7A3F7-8621-4841-A183-C77AA3173B85}"/>
    <dgm:cxn modelId="{40BC77FE-E73D-426E-839E-0F7EAF4D8187}" type="presOf" srcId="{F91D8051-3053-4235-9F4A-F8AB756F6BE2}" destId="{B200950A-6FA1-4179-A9C6-07B3BCBD7B5F}" srcOrd="0" destOrd="0" presId="urn:microsoft.com/office/officeart/2008/layout/VerticalCurvedList"/>
    <dgm:cxn modelId="{0316175B-53A8-4D09-A5DB-4BDD8B4F1DC1}" type="presParOf" srcId="{B200950A-6FA1-4179-A9C6-07B3BCBD7B5F}" destId="{D6A404C1-289E-4A32-97EF-4DE322F7C798}" srcOrd="0" destOrd="0" presId="urn:microsoft.com/office/officeart/2008/layout/VerticalCurvedList"/>
    <dgm:cxn modelId="{0B52E04B-6C3C-4338-A9C5-B8E1AB589081}" type="presParOf" srcId="{D6A404C1-289E-4A32-97EF-4DE322F7C798}" destId="{FE5C63C2-3A00-425F-9691-A1B9A9CA834C}" srcOrd="0" destOrd="0" presId="urn:microsoft.com/office/officeart/2008/layout/VerticalCurvedList"/>
    <dgm:cxn modelId="{9ADC08C3-D7E6-4B3B-822D-E9AA50C01C77}" type="presParOf" srcId="{FE5C63C2-3A00-425F-9691-A1B9A9CA834C}" destId="{074104C5-448A-44CC-9C70-805F54C0FE3E}" srcOrd="0" destOrd="0" presId="urn:microsoft.com/office/officeart/2008/layout/VerticalCurvedList"/>
    <dgm:cxn modelId="{1693624E-DC17-4EEC-8285-BAA31FFCC8D8}" type="presParOf" srcId="{FE5C63C2-3A00-425F-9691-A1B9A9CA834C}" destId="{8EB073C2-C8DD-49DB-A324-F371ED26F70E}" srcOrd="1" destOrd="0" presId="urn:microsoft.com/office/officeart/2008/layout/VerticalCurvedList"/>
    <dgm:cxn modelId="{9A83DAE1-B373-4F10-8566-E2D5F3418F18}" type="presParOf" srcId="{FE5C63C2-3A00-425F-9691-A1B9A9CA834C}" destId="{9BB7189D-FF2E-4C33-BD9C-8293443F285E}" srcOrd="2" destOrd="0" presId="urn:microsoft.com/office/officeart/2008/layout/VerticalCurvedList"/>
    <dgm:cxn modelId="{92D93F19-6E34-4B7A-BA8C-F5B7425F0CFB}" type="presParOf" srcId="{FE5C63C2-3A00-425F-9691-A1B9A9CA834C}" destId="{99265D54-D029-4F93-A29E-C7EC4ADE539F}" srcOrd="3" destOrd="0" presId="urn:microsoft.com/office/officeart/2008/layout/VerticalCurvedList"/>
    <dgm:cxn modelId="{21C6CD93-890B-4A03-8243-2337B210AEED}" type="presParOf" srcId="{D6A404C1-289E-4A32-97EF-4DE322F7C798}" destId="{F08FC7DE-8860-4C47-A29B-3CB1EAC24C4A}" srcOrd="1" destOrd="0" presId="urn:microsoft.com/office/officeart/2008/layout/VerticalCurvedList"/>
    <dgm:cxn modelId="{34DCEF0A-6ED0-40BC-993A-E87B50DDC391}" type="presParOf" srcId="{D6A404C1-289E-4A32-97EF-4DE322F7C798}" destId="{E27BA9B8-9A60-4B78-A778-74E43DB42706}" srcOrd="2" destOrd="0" presId="urn:microsoft.com/office/officeart/2008/layout/VerticalCurvedList"/>
    <dgm:cxn modelId="{4E58DE48-2A3A-4F22-941B-28D87CEB64E6}" type="presParOf" srcId="{E27BA9B8-9A60-4B78-A778-74E43DB42706}" destId="{F1132A9A-7072-4218-A5AF-D78A9F09BF07}" srcOrd="0" destOrd="0" presId="urn:microsoft.com/office/officeart/2008/layout/VerticalCurvedList"/>
    <dgm:cxn modelId="{DD6A6341-A212-483B-93BA-F8F2D7510FFC}" type="presParOf" srcId="{D6A404C1-289E-4A32-97EF-4DE322F7C798}" destId="{1E1026A0-016A-411E-B3F4-BF3105C89BA0}" srcOrd="3" destOrd="0" presId="urn:microsoft.com/office/officeart/2008/layout/VerticalCurvedList"/>
    <dgm:cxn modelId="{760316BB-B9CD-45B7-A7BC-2BF9F9AC1EDA}" type="presParOf" srcId="{D6A404C1-289E-4A32-97EF-4DE322F7C798}" destId="{8DCA2892-80F2-469E-8790-4897F8E89325}" srcOrd="4" destOrd="0" presId="urn:microsoft.com/office/officeart/2008/layout/VerticalCurvedList"/>
    <dgm:cxn modelId="{0F295AA9-1296-4AE4-8464-2ADE56B60581}" type="presParOf" srcId="{8DCA2892-80F2-469E-8790-4897F8E89325}" destId="{05CBCF67-DFC7-4525-8B49-41DE3F44112E}" srcOrd="0" destOrd="0" presId="urn:microsoft.com/office/officeart/2008/layout/VerticalCurvedList"/>
    <dgm:cxn modelId="{24BBD58D-2AA1-4AA5-B9A4-508D9277A918}" type="presParOf" srcId="{D6A404C1-289E-4A32-97EF-4DE322F7C798}" destId="{3D12DFE4-61DA-46E7-B6F1-997513B34488}" srcOrd="5" destOrd="0" presId="urn:microsoft.com/office/officeart/2008/layout/VerticalCurvedList"/>
    <dgm:cxn modelId="{884D6AD0-A887-4A53-A005-BF524E1D363B}" type="presParOf" srcId="{D6A404C1-289E-4A32-97EF-4DE322F7C798}" destId="{AA4B7444-BCAD-4E14-BEEA-8E6472531C69}" srcOrd="6" destOrd="0" presId="urn:microsoft.com/office/officeart/2008/layout/VerticalCurvedList"/>
    <dgm:cxn modelId="{4F93E4F2-8B02-44B9-9EFA-EC9E4447F3B3}" type="presParOf" srcId="{AA4B7444-BCAD-4E14-BEEA-8E6472531C69}" destId="{5B629A65-E9CD-4584-BD3A-38A6A2DDC436}" srcOrd="0" destOrd="0" presId="urn:microsoft.com/office/officeart/2008/layout/VerticalCurvedList"/>
    <dgm:cxn modelId="{C06EAB45-DB21-43BF-AF11-FBE629F4F465}" type="presParOf" srcId="{D6A404C1-289E-4A32-97EF-4DE322F7C798}" destId="{50E122F7-96F3-4F8D-914D-AB36092146A2}" srcOrd="7" destOrd="0" presId="urn:microsoft.com/office/officeart/2008/layout/VerticalCurvedList"/>
    <dgm:cxn modelId="{54341629-E82B-4E84-8BA2-317EC9F807D1}" type="presParOf" srcId="{D6A404C1-289E-4A32-97EF-4DE322F7C798}" destId="{3E8AE1D0-058E-4DC8-B4CB-FE63C13E6FA7}" srcOrd="8" destOrd="0" presId="urn:microsoft.com/office/officeart/2008/layout/VerticalCurvedList"/>
    <dgm:cxn modelId="{C8B100F2-2405-42F2-AFAD-1CAFE3CD79FD}" type="presParOf" srcId="{3E8AE1D0-058E-4DC8-B4CB-FE63C13E6FA7}" destId="{A4AA0586-5410-4944-BA61-0256A016A6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3921B-E7E3-4A67-BF18-8824C21916F9}">
      <dgm:prSet phldrT="[Текст]" custT="1"/>
      <dgm:spPr>
        <a:solidFill>
          <a:srgbClr val="E4BACD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2 745т.р.</a:t>
          </a:r>
        </a:p>
      </dgm:t>
    </dgm:pt>
    <dgm:pt modelId="{7119F89C-CC76-461E-B3D4-71E16845FA3A}" type="parTrans" cxnId="{819942AD-61D0-42A3-A66F-8DE11B8884DC}">
      <dgm:prSet/>
      <dgm:spPr/>
      <dgm:t>
        <a:bodyPr/>
        <a:lstStyle/>
        <a:p>
          <a:endParaRPr lang="ru-RU"/>
        </a:p>
      </dgm:t>
    </dgm:pt>
    <dgm:pt modelId="{277C3188-BD67-4509-BBDE-425D928A6B78}" type="sibTrans" cxnId="{819942AD-61D0-42A3-A66F-8DE11B8884D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CAC2C0A-2363-4AED-B452-EDB613998F34}">
      <dgm:prSet phldrT="[Текст]" custT="1"/>
      <dgm:spPr>
        <a:solidFill>
          <a:srgbClr val="E4BACD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27т.р.</a:t>
          </a:r>
        </a:p>
      </dgm:t>
    </dgm:pt>
    <dgm:pt modelId="{7C2E4978-F39B-4538-9464-0AB3826E1162}" type="parTrans" cxnId="{71EC2D22-1AC5-4A5D-9598-2F27B1803CBF}">
      <dgm:prSet/>
      <dgm:spPr/>
      <dgm:t>
        <a:bodyPr/>
        <a:lstStyle/>
        <a:p>
          <a:endParaRPr lang="ru-RU"/>
        </a:p>
      </dgm:t>
    </dgm:pt>
    <dgm:pt modelId="{5AB97D58-D82A-4C60-B2C4-DDFD5AE1C664}" type="sibTrans" cxnId="{71EC2D22-1AC5-4A5D-9598-2F27B1803CB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FC9EB8-41A3-4E39-BDDA-EB32245205F7}">
      <dgm:prSet phldrT="[Текст]" custT="1"/>
      <dgm:spPr>
        <a:solidFill>
          <a:srgbClr val="E4BACD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-615 т.р</a:t>
          </a:r>
        </a:p>
      </dgm:t>
    </dgm:pt>
    <dgm:pt modelId="{8AAB37BB-3AA1-4D35-9155-D490408C447F}" type="parTrans" cxnId="{CF760274-9AC8-479C-8572-4D400B0A0CF0}">
      <dgm:prSet/>
      <dgm:spPr/>
      <dgm:t>
        <a:bodyPr/>
        <a:lstStyle/>
        <a:p>
          <a:endParaRPr lang="ru-RU"/>
        </a:p>
      </dgm:t>
    </dgm:pt>
    <dgm:pt modelId="{D0C400BA-082F-4A97-8E7A-864569A94238}" type="sibTrans" cxnId="{CF760274-9AC8-479C-8572-4D400B0A0CF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E4BACD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4 004т.р.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6AB09B43-FD44-4E86-B551-88E03063066E}" type="pres">
      <dgm:prSet presAssocID="{2713921B-E7E3-4A67-BF18-8824C21916F9}" presName="node" presStyleLbl="node1" presStyleIdx="0" presStyleCnt="4">
        <dgm:presLayoutVars>
          <dgm:bulletEnabled val="1"/>
        </dgm:presLayoutVars>
      </dgm:prSet>
      <dgm:spPr/>
    </dgm:pt>
    <dgm:pt modelId="{5CD83DF0-5235-43D2-81CE-D9F6941A0293}" type="pres">
      <dgm:prSet presAssocID="{2713921B-E7E3-4A67-BF18-8824C21916F9}" presName="spNode" presStyleCnt="0"/>
      <dgm:spPr/>
    </dgm:pt>
    <dgm:pt modelId="{B0762F29-E64A-422B-871B-A4CF5F97CD0B}" type="pres">
      <dgm:prSet presAssocID="{277C3188-BD67-4509-BBDE-425D928A6B78}" presName="sibTrans" presStyleLbl="sibTrans1D1" presStyleIdx="0" presStyleCnt="4"/>
      <dgm:spPr/>
    </dgm:pt>
    <dgm:pt modelId="{B0B96A19-63BE-4010-A54D-594FF80AE2F3}" type="pres">
      <dgm:prSet presAssocID="{5CAC2C0A-2363-4AED-B452-EDB613998F34}" presName="node" presStyleLbl="node1" presStyleIdx="1" presStyleCnt="4">
        <dgm:presLayoutVars>
          <dgm:bulletEnabled val="1"/>
        </dgm:presLayoutVars>
      </dgm:prSet>
      <dgm:spPr/>
    </dgm:pt>
    <dgm:pt modelId="{50324FCB-DDD8-45FC-BCF7-3B72C0DDBAD1}" type="pres">
      <dgm:prSet presAssocID="{5CAC2C0A-2363-4AED-B452-EDB613998F34}" presName="spNode" presStyleCnt="0"/>
      <dgm:spPr/>
    </dgm:pt>
    <dgm:pt modelId="{6471E7D8-2099-4752-B607-D64B043E9A84}" type="pres">
      <dgm:prSet presAssocID="{5AB97D58-D82A-4C60-B2C4-DDFD5AE1C664}" presName="sibTrans" presStyleLbl="sibTrans1D1" presStyleIdx="1" presStyleCnt="4"/>
      <dgm:spPr/>
    </dgm:pt>
    <dgm:pt modelId="{20F677EB-71DB-4CF9-96B9-60CABA54D2B5}" type="pres">
      <dgm:prSet presAssocID="{D1FC9EB8-41A3-4E39-BDDA-EB32245205F7}" presName="node" presStyleLbl="node1" presStyleIdx="2" presStyleCnt="4">
        <dgm:presLayoutVars>
          <dgm:bulletEnabled val="1"/>
        </dgm:presLayoutVars>
      </dgm:prSet>
      <dgm:spPr/>
    </dgm:pt>
    <dgm:pt modelId="{20C7CBDD-8814-4209-B0CA-6DA45AEE0860}" type="pres">
      <dgm:prSet presAssocID="{D1FC9EB8-41A3-4E39-BDDA-EB32245205F7}" presName="spNode" presStyleCnt="0"/>
      <dgm:spPr/>
    </dgm:pt>
    <dgm:pt modelId="{4E9A822B-CB10-4798-B731-5AFAD17D1A42}" type="pres">
      <dgm:prSet presAssocID="{D0C400BA-082F-4A97-8E7A-864569A94238}" presName="sibTrans" presStyleLbl="sibTrans1D1" presStyleIdx="2" presStyleCnt="4"/>
      <dgm:spPr/>
    </dgm:pt>
    <dgm:pt modelId="{8813C21D-91C9-4944-BA7D-AC23B41214FF}" type="pres">
      <dgm:prSet presAssocID="{31F23D74-3B1A-4AFD-8D05-A747A3230683}" presName="node" presStyleLbl="node1" presStyleIdx="3" presStyleCnt="4">
        <dgm:presLayoutVars>
          <dgm:bulletEnabled val="1"/>
        </dgm:presLayoutVars>
      </dgm:prSet>
      <dgm:spPr/>
    </dgm:pt>
    <dgm:pt modelId="{4DFCCE77-5505-4002-B9AE-4585C9CFEC8D}" type="pres">
      <dgm:prSet presAssocID="{31F23D74-3B1A-4AFD-8D05-A747A3230683}" presName="spNode" presStyleCnt="0"/>
      <dgm:spPr/>
    </dgm:pt>
    <dgm:pt modelId="{A46C5569-CF66-4B36-B1A5-2122A787B064}" type="pres">
      <dgm:prSet presAssocID="{3DE11F48-9F5E-4B2B-9813-44EA54DF140E}" presName="sibTrans" presStyleLbl="sibTrans1D1" presStyleIdx="3" presStyleCnt="4"/>
      <dgm:spPr/>
    </dgm:pt>
  </dgm:ptLst>
  <dgm:cxnLst>
    <dgm:cxn modelId="{97C0DA0C-12DB-42B9-AF5F-51F8F53A7F03}" type="presOf" srcId="{5AB97D58-D82A-4C60-B2C4-DDFD5AE1C664}" destId="{6471E7D8-2099-4752-B607-D64B043E9A84}" srcOrd="0" destOrd="0" presId="urn:microsoft.com/office/officeart/2005/8/layout/cycle6"/>
    <dgm:cxn modelId="{71EC2D22-1AC5-4A5D-9598-2F27B1803CBF}" srcId="{3106724F-9FCA-4009-BE31-A474C78C4B11}" destId="{5CAC2C0A-2363-4AED-B452-EDB613998F34}" srcOrd="1" destOrd="0" parTransId="{7C2E4978-F39B-4538-9464-0AB3826E1162}" sibTransId="{5AB97D58-D82A-4C60-B2C4-DDFD5AE1C664}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CF760274-9AC8-479C-8572-4D400B0A0CF0}" srcId="{3106724F-9FCA-4009-BE31-A474C78C4B11}" destId="{D1FC9EB8-41A3-4E39-BDDA-EB32245205F7}" srcOrd="2" destOrd="0" parTransId="{8AAB37BB-3AA1-4D35-9155-D490408C447F}" sibTransId="{D0C400BA-082F-4A97-8E7A-864569A94238}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9DF9BA7E-53DF-45FB-959C-7E1566EA873B}" srcId="{3106724F-9FCA-4009-BE31-A474C78C4B11}" destId="{31F23D74-3B1A-4AFD-8D05-A747A3230683}" srcOrd="3" destOrd="0" parTransId="{A56C721E-6BCD-42EC-8F63-EC790FD113FC}" sibTransId="{3DE11F48-9F5E-4B2B-9813-44EA54DF140E}"/>
    <dgm:cxn modelId="{BAB9CC8D-34D9-4D1A-9EEC-01D63B4DD12A}" type="presOf" srcId="{D1FC9EB8-41A3-4E39-BDDA-EB32245205F7}" destId="{20F677EB-71DB-4CF9-96B9-60CABA54D2B5}" srcOrd="0" destOrd="0" presId="urn:microsoft.com/office/officeart/2005/8/layout/cycle6"/>
    <dgm:cxn modelId="{819942AD-61D0-42A3-A66F-8DE11B8884DC}" srcId="{3106724F-9FCA-4009-BE31-A474C78C4B11}" destId="{2713921B-E7E3-4A67-BF18-8824C21916F9}" srcOrd="0" destOrd="0" parTransId="{7119F89C-CC76-461E-B3D4-71E16845FA3A}" sibTransId="{277C3188-BD67-4509-BBDE-425D928A6B78}"/>
    <dgm:cxn modelId="{AD1252AE-E824-4675-83FC-4B44EF0FF811}" type="presOf" srcId="{2713921B-E7E3-4A67-BF18-8824C21916F9}" destId="{6AB09B43-FD44-4E86-B551-88E03063066E}" srcOrd="0" destOrd="0" presId="urn:microsoft.com/office/officeart/2005/8/layout/cycle6"/>
    <dgm:cxn modelId="{C612E7C5-ECAC-4B26-A99B-91795FAB339F}" type="presOf" srcId="{5CAC2C0A-2363-4AED-B452-EDB613998F34}" destId="{B0B96A19-63BE-4010-A54D-594FF80AE2F3}" srcOrd="0" destOrd="0" presId="urn:microsoft.com/office/officeart/2005/8/layout/cycle6"/>
    <dgm:cxn modelId="{1254DCC7-90B5-49EC-942E-9B6154F7566D}" type="presOf" srcId="{D0C400BA-082F-4A97-8E7A-864569A94238}" destId="{4E9A822B-CB10-4798-B731-5AFAD17D1A42}" srcOrd="0" destOrd="0" presId="urn:microsoft.com/office/officeart/2005/8/layout/cycle6"/>
    <dgm:cxn modelId="{1EA136FA-855B-4148-B394-C38FF36BFF98}" type="presOf" srcId="{3DE11F48-9F5E-4B2B-9813-44EA54DF140E}" destId="{A46C5569-CF66-4B36-B1A5-2122A787B064}" srcOrd="0" destOrd="0" presId="urn:microsoft.com/office/officeart/2005/8/layout/cycle6"/>
    <dgm:cxn modelId="{E4366CFF-6C22-48F9-A97D-67039A4B7B44}" type="presOf" srcId="{277C3188-BD67-4509-BBDE-425D928A6B78}" destId="{B0762F29-E64A-422B-871B-A4CF5F97CD0B}" srcOrd="0" destOrd="0" presId="urn:microsoft.com/office/officeart/2005/8/layout/cycle6"/>
    <dgm:cxn modelId="{1CA0EA5E-63FD-415D-8908-18A6F4873C25}" type="presParOf" srcId="{88ACBF4F-4089-4956-B31B-22E0DED26D89}" destId="{6AB09B43-FD44-4E86-B551-88E03063066E}" srcOrd="0" destOrd="0" presId="urn:microsoft.com/office/officeart/2005/8/layout/cycle6"/>
    <dgm:cxn modelId="{9A730A11-A3DC-4335-9B4A-40B99024C3CC}" type="presParOf" srcId="{88ACBF4F-4089-4956-B31B-22E0DED26D89}" destId="{5CD83DF0-5235-43D2-81CE-D9F6941A0293}" srcOrd="1" destOrd="0" presId="urn:microsoft.com/office/officeart/2005/8/layout/cycle6"/>
    <dgm:cxn modelId="{5D36566E-268A-4314-8F67-5B8EDE5A5F7C}" type="presParOf" srcId="{88ACBF4F-4089-4956-B31B-22E0DED26D89}" destId="{B0762F29-E64A-422B-871B-A4CF5F97CD0B}" srcOrd="2" destOrd="0" presId="urn:microsoft.com/office/officeart/2005/8/layout/cycle6"/>
    <dgm:cxn modelId="{9FED2299-B424-4077-A5E6-A01763A50E7F}" type="presParOf" srcId="{88ACBF4F-4089-4956-B31B-22E0DED26D89}" destId="{B0B96A19-63BE-4010-A54D-594FF80AE2F3}" srcOrd="3" destOrd="0" presId="urn:microsoft.com/office/officeart/2005/8/layout/cycle6"/>
    <dgm:cxn modelId="{EB42872B-26A7-46EA-9B96-F1AB699FF986}" type="presParOf" srcId="{88ACBF4F-4089-4956-B31B-22E0DED26D89}" destId="{50324FCB-DDD8-45FC-BCF7-3B72C0DDBAD1}" srcOrd="4" destOrd="0" presId="urn:microsoft.com/office/officeart/2005/8/layout/cycle6"/>
    <dgm:cxn modelId="{F0E548C5-5ACF-4249-9386-6E454FBCBFB7}" type="presParOf" srcId="{88ACBF4F-4089-4956-B31B-22E0DED26D89}" destId="{6471E7D8-2099-4752-B607-D64B043E9A84}" srcOrd="5" destOrd="0" presId="urn:microsoft.com/office/officeart/2005/8/layout/cycle6"/>
    <dgm:cxn modelId="{0EA81B95-80BE-413C-A2B4-B0B73147A3E6}" type="presParOf" srcId="{88ACBF4F-4089-4956-B31B-22E0DED26D89}" destId="{20F677EB-71DB-4CF9-96B9-60CABA54D2B5}" srcOrd="6" destOrd="0" presId="urn:microsoft.com/office/officeart/2005/8/layout/cycle6"/>
    <dgm:cxn modelId="{ACB49429-A208-48B1-B9F1-64A8F7763586}" type="presParOf" srcId="{88ACBF4F-4089-4956-B31B-22E0DED26D89}" destId="{20C7CBDD-8814-4209-B0CA-6DA45AEE0860}" srcOrd="7" destOrd="0" presId="urn:microsoft.com/office/officeart/2005/8/layout/cycle6"/>
    <dgm:cxn modelId="{5590B09C-D5AC-4638-B656-5A94105BE802}" type="presParOf" srcId="{88ACBF4F-4089-4956-B31B-22E0DED26D89}" destId="{4E9A822B-CB10-4798-B731-5AFAD17D1A42}" srcOrd="8" destOrd="0" presId="urn:microsoft.com/office/officeart/2005/8/layout/cycle6"/>
    <dgm:cxn modelId="{9A3F9498-9731-4B42-880F-15173F973FF3}" type="presParOf" srcId="{88ACBF4F-4089-4956-B31B-22E0DED26D89}" destId="{8813C21D-91C9-4944-BA7D-AC23B41214FF}" srcOrd="9" destOrd="0" presId="urn:microsoft.com/office/officeart/2005/8/layout/cycle6"/>
    <dgm:cxn modelId="{EFFEB1C0-1A73-4092-92B3-70A2DF0CEF1F}" type="presParOf" srcId="{88ACBF4F-4089-4956-B31B-22E0DED26D89}" destId="{4DFCCE77-5505-4002-B9AE-4585C9CFEC8D}" srcOrd="10" destOrd="0" presId="urn:microsoft.com/office/officeart/2005/8/layout/cycle6"/>
    <dgm:cxn modelId="{84ACBF2B-5D93-436D-8E63-23A3895F36F9}" type="presParOf" srcId="{88ACBF4F-4089-4956-B31B-22E0DED26D89}" destId="{A46C5569-CF66-4B36-B1A5-2122A787B064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18A78-1904-47E4-9373-6E5B6628F2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B839B-7AC2-4EEB-A463-8D053A6006E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«Развитие жилищно-коммунального хозяйства Слюдянского муниципального образования на 2019 – 2024 годы»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58 755 т.р. (99,9%) при плане 58 772 т.р.)</a:t>
          </a:r>
        </a:p>
      </dgm:t>
    </dgm:pt>
    <dgm:pt modelId="{C7ED2E27-ADA0-439F-8CDA-B1A23E4A3408}" type="parTrans" cxnId="{F3FD76CD-C7B3-41CC-89FD-9A10535D270C}">
      <dgm:prSet/>
      <dgm:spPr/>
      <dgm:t>
        <a:bodyPr/>
        <a:lstStyle/>
        <a:p>
          <a:endParaRPr lang="ru-RU"/>
        </a:p>
      </dgm:t>
    </dgm:pt>
    <dgm:pt modelId="{0531A052-67EF-46AF-9A5A-68995333DBC2}" type="sibTrans" cxnId="{F3FD76CD-C7B3-41CC-89FD-9A10535D270C}">
      <dgm:prSet/>
      <dgm:spPr/>
      <dgm:t>
        <a:bodyPr/>
        <a:lstStyle/>
        <a:p>
          <a:endParaRPr lang="ru-RU"/>
        </a:p>
      </dgm:t>
    </dgm:pt>
    <dgm:pt modelId="{652B84F3-B0A4-48ED-9EBF-134B7583C20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«Модернизация объектов коммунальной инфраструктуры»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56 467т.р. (100%))</a:t>
          </a:r>
        </a:p>
      </dgm:t>
    </dgm:pt>
    <dgm:pt modelId="{019E60B4-1084-4E5C-B4A8-C8350AC25559}" type="parTrans" cxnId="{8B14808D-40CE-4420-92DB-66C6A70C97B4}">
      <dgm:prSet/>
      <dgm:spPr/>
      <dgm:t>
        <a:bodyPr/>
        <a:lstStyle/>
        <a:p>
          <a:endParaRPr lang="ru-RU"/>
        </a:p>
      </dgm:t>
    </dgm:pt>
    <dgm:pt modelId="{B8F61478-E7B5-40BC-957B-67EC24F0B368}" type="sibTrans" cxnId="{8B14808D-40CE-4420-92DB-66C6A70C97B4}">
      <dgm:prSet/>
      <dgm:spPr/>
      <dgm:t>
        <a:bodyPr/>
        <a:lstStyle/>
        <a:p>
          <a:endParaRPr lang="ru-RU"/>
        </a:p>
      </dgm:t>
    </dgm:pt>
    <dgm:pt modelId="{937F821E-4537-4E8C-9206-28FA2028951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проведения сбалансированной и стабильной политики в области государственного регулирования цен (тарифов)»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72 т.р. (99%) от плана 73 т.р.)</a:t>
          </a:r>
        </a:p>
      </dgm:t>
    </dgm:pt>
    <dgm:pt modelId="{78895C0C-324D-4800-BA87-9A22EE9C3354}" type="parTrans" cxnId="{0DD14944-AB67-43E0-ABC1-7EEF0909A6AB}">
      <dgm:prSet/>
      <dgm:spPr/>
      <dgm:t>
        <a:bodyPr/>
        <a:lstStyle/>
        <a:p>
          <a:endParaRPr lang="ru-RU"/>
        </a:p>
      </dgm:t>
    </dgm:pt>
    <dgm:pt modelId="{13D882F9-0703-4E42-ADE6-A56213E61A62}" type="sibTrans" cxnId="{0DD14944-AB67-43E0-ABC1-7EEF0909A6AB}">
      <dgm:prSet/>
      <dgm:spPr/>
      <dgm:t>
        <a:bodyPr/>
        <a:lstStyle/>
        <a:p>
          <a:endParaRPr lang="ru-RU"/>
        </a:p>
      </dgm:t>
    </dgm:pt>
    <dgm:pt modelId="{80639E19-E513-49A0-9A3D-A4929229DC9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«Чистая вода»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1 266 т.р. (100%))</a:t>
          </a:r>
        </a:p>
      </dgm:t>
    </dgm:pt>
    <dgm:pt modelId="{3490854D-1302-4470-80B9-A598DA910746}" type="parTrans" cxnId="{6B0CFB0D-5CA4-4477-BA64-30916F587078}">
      <dgm:prSet/>
      <dgm:spPr/>
      <dgm:t>
        <a:bodyPr/>
        <a:lstStyle/>
        <a:p>
          <a:endParaRPr lang="ru-RU"/>
        </a:p>
      </dgm:t>
    </dgm:pt>
    <dgm:pt modelId="{1C9E85CE-9D37-4598-A74D-0C3241934557}" type="sibTrans" cxnId="{6B0CFB0D-5CA4-4477-BA64-30916F587078}">
      <dgm:prSet/>
      <dgm:spPr/>
      <dgm:t>
        <a:bodyPr/>
        <a:lstStyle/>
        <a:p>
          <a:endParaRPr lang="ru-RU"/>
        </a:p>
      </dgm:t>
    </dgm:pt>
    <dgm:pt modelId="{DA22F8CD-A8ED-4CF4-AAE7-41FF34DB91F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«Капитальный ремонт многоквартирных домов»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885 т.р. (99%) от плана 887 т.р.)</a:t>
          </a:r>
        </a:p>
      </dgm:t>
    </dgm:pt>
    <dgm:pt modelId="{1F64785E-0349-41C4-88C7-EBA57B94CF1E}" type="parTrans" cxnId="{0BDB19C8-E66A-4DAE-8744-0A1A4928451F}">
      <dgm:prSet/>
      <dgm:spPr/>
      <dgm:t>
        <a:bodyPr/>
        <a:lstStyle/>
        <a:p>
          <a:endParaRPr lang="ru-RU"/>
        </a:p>
      </dgm:t>
    </dgm:pt>
    <dgm:pt modelId="{D99960F8-C191-45B8-A0D7-2327BF161427}" type="sibTrans" cxnId="{0BDB19C8-E66A-4DAE-8744-0A1A4928451F}">
      <dgm:prSet/>
      <dgm:spPr/>
      <dgm:t>
        <a:bodyPr/>
        <a:lstStyle/>
        <a:p>
          <a:endParaRPr lang="ru-RU"/>
        </a:p>
      </dgm:t>
    </dgm:pt>
    <dgm:pt modelId="{3E0D4E12-6B92-48AF-974C-758AF2C47F5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 «Предупреждение аварийных ситуаций, нарушающих функционирование систем жизнеобеспечения на территории Слюдянского муниципального образования» на 2019-2024 годы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(план 5 т.р.)</a:t>
          </a:r>
          <a:endParaRPr lang="ru-RU" sz="1800" b="1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63B88-374B-4D22-BA5C-E0C5FAA6097B}" type="parTrans" cxnId="{A6360F54-F48E-4A25-9AB7-C04AC481F899}">
      <dgm:prSet/>
      <dgm:spPr/>
      <dgm:t>
        <a:bodyPr/>
        <a:lstStyle/>
        <a:p>
          <a:endParaRPr lang="ru-RU"/>
        </a:p>
      </dgm:t>
    </dgm:pt>
    <dgm:pt modelId="{B44AE32C-5AB8-44CF-B7EA-690CE2ADF739}" type="sibTrans" cxnId="{A6360F54-F48E-4A25-9AB7-C04AC481F899}">
      <dgm:prSet/>
      <dgm:spPr/>
      <dgm:t>
        <a:bodyPr/>
        <a:lstStyle/>
        <a:p>
          <a:endParaRPr lang="ru-RU"/>
        </a:p>
      </dgm:t>
    </dgm:pt>
    <dgm:pt modelId="{7E42CCC0-7DCA-4BB1-86B8-96D20A4015B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«Энергосбережение и повышение энергетической эффективности»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50 т.р. (94%) от плана 53 т.р.)</a:t>
          </a:r>
        </a:p>
      </dgm:t>
    </dgm:pt>
    <dgm:pt modelId="{4C1528B1-689E-4F69-9A49-5FCD37E46A0F}" type="parTrans" cxnId="{00D1D336-B906-44A5-8A96-A6463CCE87DE}">
      <dgm:prSet/>
      <dgm:spPr/>
      <dgm:t>
        <a:bodyPr/>
        <a:lstStyle/>
        <a:p>
          <a:endParaRPr lang="ru-RU"/>
        </a:p>
      </dgm:t>
    </dgm:pt>
    <dgm:pt modelId="{A0EDDA2F-0710-4FCD-A9C7-AEA2B9DB9356}" type="sibTrans" cxnId="{00D1D336-B906-44A5-8A96-A6463CCE87DE}">
      <dgm:prSet/>
      <dgm:spPr/>
      <dgm:t>
        <a:bodyPr/>
        <a:lstStyle/>
        <a:p>
          <a:endParaRPr lang="ru-RU"/>
        </a:p>
      </dgm:t>
    </dgm:pt>
    <dgm:pt modelId="{5117CA99-53A6-422D-9C30-50FC1249FDFE}" type="pres">
      <dgm:prSet presAssocID="{9FB18A78-1904-47E4-9373-6E5B6628F2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02F575-B86B-40F0-9158-8E5E2BE6F748}" type="pres">
      <dgm:prSet presAssocID="{84FB839B-7AC2-4EEB-A463-8D053A6006EB}" presName="root1" presStyleCnt="0"/>
      <dgm:spPr/>
    </dgm:pt>
    <dgm:pt modelId="{FE41C2FD-2521-4ED5-B196-C9473BF9E1BA}" type="pres">
      <dgm:prSet presAssocID="{84FB839B-7AC2-4EEB-A463-8D053A6006EB}" presName="LevelOneTextNode" presStyleLbl="node0" presStyleIdx="0" presStyleCnt="1" custScaleX="173744" custScaleY="155639" custLinFactNeighborX="-36765" custLinFactNeighborY="-55">
        <dgm:presLayoutVars>
          <dgm:chPref val="3"/>
        </dgm:presLayoutVars>
      </dgm:prSet>
      <dgm:spPr/>
    </dgm:pt>
    <dgm:pt modelId="{4444ED7D-4D4D-4DAC-BEAE-C44BE5B2717C}" type="pres">
      <dgm:prSet presAssocID="{84FB839B-7AC2-4EEB-A463-8D053A6006EB}" presName="level2hierChild" presStyleCnt="0"/>
      <dgm:spPr/>
    </dgm:pt>
    <dgm:pt modelId="{AEC53993-C03C-4915-AF44-4354B4EDC1C5}" type="pres">
      <dgm:prSet presAssocID="{019E60B4-1084-4E5C-B4A8-C8350AC25559}" presName="conn2-1" presStyleLbl="parChTrans1D2" presStyleIdx="0" presStyleCnt="6"/>
      <dgm:spPr/>
    </dgm:pt>
    <dgm:pt modelId="{254CBB65-EEAA-412F-90CB-C356B55C8E24}" type="pres">
      <dgm:prSet presAssocID="{019E60B4-1084-4E5C-B4A8-C8350AC25559}" presName="connTx" presStyleLbl="parChTrans1D2" presStyleIdx="0" presStyleCnt="6"/>
      <dgm:spPr/>
    </dgm:pt>
    <dgm:pt modelId="{94B3D763-57B0-478E-AE22-F45FCCBA80A4}" type="pres">
      <dgm:prSet presAssocID="{652B84F3-B0A4-48ED-9EBF-134B7583C205}" presName="root2" presStyleCnt="0"/>
      <dgm:spPr/>
    </dgm:pt>
    <dgm:pt modelId="{0CDA9D83-537E-4C85-9FAE-850F68951B1A}" type="pres">
      <dgm:prSet presAssocID="{652B84F3-B0A4-48ED-9EBF-134B7583C205}" presName="LevelTwoTextNode" presStyleLbl="node2" presStyleIdx="0" presStyleCnt="6" custScaleX="249077" custScaleY="124026">
        <dgm:presLayoutVars>
          <dgm:chPref val="3"/>
        </dgm:presLayoutVars>
      </dgm:prSet>
      <dgm:spPr/>
    </dgm:pt>
    <dgm:pt modelId="{56BEF889-492C-4B9B-973D-33FF60B2AA5D}" type="pres">
      <dgm:prSet presAssocID="{652B84F3-B0A4-48ED-9EBF-134B7583C205}" presName="level3hierChild" presStyleCnt="0"/>
      <dgm:spPr/>
    </dgm:pt>
    <dgm:pt modelId="{4DF77060-81D2-4C1C-A691-018831BF14E6}" type="pres">
      <dgm:prSet presAssocID="{78895C0C-324D-4800-BA87-9A22EE9C3354}" presName="conn2-1" presStyleLbl="parChTrans1D2" presStyleIdx="1" presStyleCnt="6"/>
      <dgm:spPr/>
    </dgm:pt>
    <dgm:pt modelId="{A98748D0-5998-4B04-A7B4-AACAB9462909}" type="pres">
      <dgm:prSet presAssocID="{78895C0C-324D-4800-BA87-9A22EE9C3354}" presName="connTx" presStyleLbl="parChTrans1D2" presStyleIdx="1" presStyleCnt="6"/>
      <dgm:spPr/>
    </dgm:pt>
    <dgm:pt modelId="{5AE7BF6F-A313-4449-84C1-C954223CBA48}" type="pres">
      <dgm:prSet presAssocID="{937F821E-4537-4E8C-9206-28FA20289514}" presName="root2" presStyleCnt="0"/>
      <dgm:spPr/>
    </dgm:pt>
    <dgm:pt modelId="{150718FC-C0E5-443E-B162-B8C710158D3C}" type="pres">
      <dgm:prSet presAssocID="{937F821E-4537-4E8C-9206-28FA20289514}" presName="LevelTwoTextNode" presStyleLbl="node2" presStyleIdx="1" presStyleCnt="6" custScaleX="249900" custScaleY="138009" custLinFactNeighborX="-926" custLinFactNeighborY="-6184">
        <dgm:presLayoutVars>
          <dgm:chPref val="3"/>
        </dgm:presLayoutVars>
      </dgm:prSet>
      <dgm:spPr/>
    </dgm:pt>
    <dgm:pt modelId="{D703C144-98A2-44D9-822E-D551540C4B50}" type="pres">
      <dgm:prSet presAssocID="{937F821E-4537-4E8C-9206-28FA20289514}" presName="level3hierChild" presStyleCnt="0"/>
      <dgm:spPr/>
    </dgm:pt>
    <dgm:pt modelId="{729D91F7-B8CD-4C31-B199-873F566ADD10}" type="pres">
      <dgm:prSet presAssocID="{3490854D-1302-4470-80B9-A598DA910746}" presName="conn2-1" presStyleLbl="parChTrans1D2" presStyleIdx="2" presStyleCnt="6"/>
      <dgm:spPr/>
    </dgm:pt>
    <dgm:pt modelId="{D7968E87-71F8-4FD2-A03D-F18EAC571CE2}" type="pres">
      <dgm:prSet presAssocID="{3490854D-1302-4470-80B9-A598DA910746}" presName="connTx" presStyleLbl="parChTrans1D2" presStyleIdx="2" presStyleCnt="6"/>
      <dgm:spPr/>
    </dgm:pt>
    <dgm:pt modelId="{AB6A1B67-4C42-4BD0-A03E-D5A6D8D1C6CE}" type="pres">
      <dgm:prSet presAssocID="{80639E19-E513-49A0-9A3D-A4929229DC93}" presName="root2" presStyleCnt="0"/>
      <dgm:spPr/>
    </dgm:pt>
    <dgm:pt modelId="{D0F3D7D7-114B-4599-9C61-985F2A108C52}" type="pres">
      <dgm:prSet presAssocID="{80639E19-E513-49A0-9A3D-A4929229DC93}" presName="LevelTwoTextNode" presStyleLbl="node2" presStyleIdx="2" presStyleCnt="6" custScaleX="249900">
        <dgm:presLayoutVars>
          <dgm:chPref val="3"/>
        </dgm:presLayoutVars>
      </dgm:prSet>
      <dgm:spPr/>
    </dgm:pt>
    <dgm:pt modelId="{0E3F11E2-965D-47AB-A697-FFD984853825}" type="pres">
      <dgm:prSet presAssocID="{80639E19-E513-49A0-9A3D-A4929229DC93}" presName="level3hierChild" presStyleCnt="0"/>
      <dgm:spPr/>
    </dgm:pt>
    <dgm:pt modelId="{6FB3F418-8470-4A7B-88C5-320EFA34D4FD}" type="pres">
      <dgm:prSet presAssocID="{4C1528B1-689E-4F69-9A49-5FCD37E46A0F}" presName="conn2-1" presStyleLbl="parChTrans1D2" presStyleIdx="3" presStyleCnt="6"/>
      <dgm:spPr/>
    </dgm:pt>
    <dgm:pt modelId="{04545303-DAE8-4A6F-8627-4A1D187BD964}" type="pres">
      <dgm:prSet presAssocID="{4C1528B1-689E-4F69-9A49-5FCD37E46A0F}" presName="connTx" presStyleLbl="parChTrans1D2" presStyleIdx="3" presStyleCnt="6"/>
      <dgm:spPr/>
    </dgm:pt>
    <dgm:pt modelId="{68DF601B-88ED-499A-BF7D-A05DB4F278B2}" type="pres">
      <dgm:prSet presAssocID="{7E42CCC0-7DCA-4BB1-86B8-96D20A4015BF}" presName="root2" presStyleCnt="0"/>
      <dgm:spPr/>
    </dgm:pt>
    <dgm:pt modelId="{60883781-8532-4941-8FBF-DBD2C9B11587}" type="pres">
      <dgm:prSet presAssocID="{7E42CCC0-7DCA-4BB1-86B8-96D20A4015BF}" presName="LevelTwoTextNode" presStyleLbl="node2" presStyleIdx="3" presStyleCnt="6" custScaleX="248674">
        <dgm:presLayoutVars>
          <dgm:chPref val="3"/>
        </dgm:presLayoutVars>
      </dgm:prSet>
      <dgm:spPr/>
    </dgm:pt>
    <dgm:pt modelId="{1D00265B-56EE-4EB3-AA69-5CA996D51793}" type="pres">
      <dgm:prSet presAssocID="{7E42CCC0-7DCA-4BB1-86B8-96D20A4015BF}" presName="level3hierChild" presStyleCnt="0"/>
      <dgm:spPr/>
    </dgm:pt>
    <dgm:pt modelId="{DCD38C42-0E27-4F51-8C31-7D9FFA9F50E2}" type="pres">
      <dgm:prSet presAssocID="{1F64785E-0349-41C4-88C7-EBA57B94CF1E}" presName="conn2-1" presStyleLbl="parChTrans1D2" presStyleIdx="4" presStyleCnt="6"/>
      <dgm:spPr/>
    </dgm:pt>
    <dgm:pt modelId="{366F91EF-7C93-4AF7-90E7-36896F5C77B1}" type="pres">
      <dgm:prSet presAssocID="{1F64785E-0349-41C4-88C7-EBA57B94CF1E}" presName="connTx" presStyleLbl="parChTrans1D2" presStyleIdx="4" presStyleCnt="6"/>
      <dgm:spPr/>
    </dgm:pt>
    <dgm:pt modelId="{B709ABBE-0034-4BC3-A87C-706C8A25B5B3}" type="pres">
      <dgm:prSet presAssocID="{DA22F8CD-A8ED-4CF4-AAE7-41FF34DB91F7}" presName="root2" presStyleCnt="0"/>
      <dgm:spPr/>
    </dgm:pt>
    <dgm:pt modelId="{684B656B-CCAE-4EF2-8154-187A849F75AC}" type="pres">
      <dgm:prSet presAssocID="{DA22F8CD-A8ED-4CF4-AAE7-41FF34DB91F7}" presName="LevelTwoTextNode" presStyleLbl="node2" presStyleIdx="4" presStyleCnt="6" custScaleX="250749">
        <dgm:presLayoutVars>
          <dgm:chPref val="3"/>
        </dgm:presLayoutVars>
      </dgm:prSet>
      <dgm:spPr/>
    </dgm:pt>
    <dgm:pt modelId="{EE84818E-6FA6-4420-9C74-986C8AB6923C}" type="pres">
      <dgm:prSet presAssocID="{DA22F8CD-A8ED-4CF4-AAE7-41FF34DB91F7}" presName="level3hierChild" presStyleCnt="0"/>
      <dgm:spPr/>
    </dgm:pt>
    <dgm:pt modelId="{47F5123B-215D-4F11-8E72-D43EE5E5E85D}" type="pres">
      <dgm:prSet presAssocID="{DCC63B88-374B-4D22-BA5C-E0C5FAA6097B}" presName="conn2-1" presStyleLbl="parChTrans1D2" presStyleIdx="5" presStyleCnt="6"/>
      <dgm:spPr/>
    </dgm:pt>
    <dgm:pt modelId="{E11137D0-C4F4-4BC5-A713-ECAA1CEA0AE1}" type="pres">
      <dgm:prSet presAssocID="{DCC63B88-374B-4D22-BA5C-E0C5FAA6097B}" presName="connTx" presStyleLbl="parChTrans1D2" presStyleIdx="5" presStyleCnt="6"/>
      <dgm:spPr/>
    </dgm:pt>
    <dgm:pt modelId="{A1560B69-5680-492D-B7AE-806C575010E6}" type="pres">
      <dgm:prSet presAssocID="{3E0D4E12-6B92-48AF-974C-758AF2C47F5A}" presName="root2" presStyleCnt="0"/>
      <dgm:spPr/>
    </dgm:pt>
    <dgm:pt modelId="{EB0842F2-639A-42EA-A04E-C1C0B5AC4986}" type="pres">
      <dgm:prSet presAssocID="{3E0D4E12-6B92-48AF-974C-758AF2C47F5A}" presName="LevelTwoTextNode" presStyleLbl="node2" presStyleIdx="5" presStyleCnt="6" custScaleX="250749" custScaleY="143317">
        <dgm:presLayoutVars>
          <dgm:chPref val="3"/>
        </dgm:presLayoutVars>
      </dgm:prSet>
      <dgm:spPr/>
    </dgm:pt>
    <dgm:pt modelId="{8CF47484-9F91-4412-B368-B0A9EAD0FB89}" type="pres">
      <dgm:prSet presAssocID="{3E0D4E12-6B92-48AF-974C-758AF2C47F5A}" presName="level3hierChild" presStyleCnt="0"/>
      <dgm:spPr/>
    </dgm:pt>
  </dgm:ptLst>
  <dgm:cxnLst>
    <dgm:cxn modelId="{4AAC8C02-E5AE-48FA-A2B1-7C480F7D1C78}" type="presOf" srcId="{019E60B4-1084-4E5C-B4A8-C8350AC25559}" destId="{254CBB65-EEAA-412F-90CB-C356B55C8E24}" srcOrd="1" destOrd="0" presId="urn:microsoft.com/office/officeart/2008/layout/HorizontalMultiLevelHierarchy"/>
    <dgm:cxn modelId="{0B52D20B-91F9-40DA-AE5C-5CE5B446737E}" type="presOf" srcId="{78895C0C-324D-4800-BA87-9A22EE9C3354}" destId="{4DF77060-81D2-4C1C-A691-018831BF14E6}" srcOrd="0" destOrd="0" presId="urn:microsoft.com/office/officeart/2008/layout/HorizontalMultiLevelHierarchy"/>
    <dgm:cxn modelId="{6B0CFB0D-5CA4-4477-BA64-30916F587078}" srcId="{84FB839B-7AC2-4EEB-A463-8D053A6006EB}" destId="{80639E19-E513-49A0-9A3D-A4929229DC93}" srcOrd="2" destOrd="0" parTransId="{3490854D-1302-4470-80B9-A598DA910746}" sibTransId="{1C9E85CE-9D37-4598-A74D-0C3241934557}"/>
    <dgm:cxn modelId="{DBACAE12-0444-49A7-8D0E-9B47F5599A80}" type="presOf" srcId="{3E0D4E12-6B92-48AF-974C-758AF2C47F5A}" destId="{EB0842F2-639A-42EA-A04E-C1C0B5AC4986}" srcOrd="0" destOrd="0" presId="urn:microsoft.com/office/officeart/2008/layout/HorizontalMultiLevelHierarchy"/>
    <dgm:cxn modelId="{6585331A-F33D-454C-B351-9B0F3B6FEE71}" type="presOf" srcId="{1F64785E-0349-41C4-88C7-EBA57B94CF1E}" destId="{366F91EF-7C93-4AF7-90E7-36896F5C77B1}" srcOrd="1" destOrd="0" presId="urn:microsoft.com/office/officeart/2008/layout/HorizontalMultiLevelHierarchy"/>
    <dgm:cxn modelId="{B845021D-67BD-4C80-BA49-80D4D064A334}" type="presOf" srcId="{3490854D-1302-4470-80B9-A598DA910746}" destId="{729D91F7-B8CD-4C31-B199-873F566ADD10}" srcOrd="0" destOrd="0" presId="urn:microsoft.com/office/officeart/2008/layout/HorizontalMultiLevelHierarchy"/>
    <dgm:cxn modelId="{9050EA2B-BADD-46C9-8610-B32EBB855772}" type="presOf" srcId="{7E42CCC0-7DCA-4BB1-86B8-96D20A4015BF}" destId="{60883781-8532-4941-8FBF-DBD2C9B11587}" srcOrd="0" destOrd="0" presId="urn:microsoft.com/office/officeart/2008/layout/HorizontalMultiLevelHierarchy"/>
    <dgm:cxn modelId="{94F97D2C-15B3-4356-8CA1-EE8E4F18E4EB}" type="presOf" srcId="{937F821E-4537-4E8C-9206-28FA20289514}" destId="{150718FC-C0E5-443E-B162-B8C710158D3C}" srcOrd="0" destOrd="0" presId="urn:microsoft.com/office/officeart/2008/layout/HorizontalMultiLevelHierarchy"/>
    <dgm:cxn modelId="{00D1D336-B906-44A5-8A96-A6463CCE87DE}" srcId="{84FB839B-7AC2-4EEB-A463-8D053A6006EB}" destId="{7E42CCC0-7DCA-4BB1-86B8-96D20A4015BF}" srcOrd="3" destOrd="0" parTransId="{4C1528B1-689E-4F69-9A49-5FCD37E46A0F}" sibTransId="{A0EDDA2F-0710-4FCD-A9C7-AEA2B9DB9356}"/>
    <dgm:cxn modelId="{D2B87361-127C-417C-8521-AE63CF72BA01}" type="presOf" srcId="{652B84F3-B0A4-48ED-9EBF-134B7583C205}" destId="{0CDA9D83-537E-4C85-9FAE-850F68951B1A}" srcOrd="0" destOrd="0" presId="urn:microsoft.com/office/officeart/2008/layout/HorizontalMultiLevelHierarchy"/>
    <dgm:cxn modelId="{19E00143-C481-4515-B436-638BC428F8B0}" type="presOf" srcId="{3490854D-1302-4470-80B9-A598DA910746}" destId="{D7968E87-71F8-4FD2-A03D-F18EAC571CE2}" srcOrd="1" destOrd="0" presId="urn:microsoft.com/office/officeart/2008/layout/HorizontalMultiLevelHierarchy"/>
    <dgm:cxn modelId="{0DD14944-AB67-43E0-ABC1-7EEF0909A6AB}" srcId="{84FB839B-7AC2-4EEB-A463-8D053A6006EB}" destId="{937F821E-4537-4E8C-9206-28FA20289514}" srcOrd="1" destOrd="0" parTransId="{78895C0C-324D-4800-BA87-9A22EE9C3354}" sibTransId="{13D882F9-0703-4E42-ADE6-A56213E61A62}"/>
    <dgm:cxn modelId="{1EFC9666-D927-42FA-954F-28D49E88D391}" type="presOf" srcId="{9FB18A78-1904-47E4-9373-6E5B6628F2A1}" destId="{5117CA99-53A6-422D-9C30-50FC1249FDFE}" srcOrd="0" destOrd="0" presId="urn:microsoft.com/office/officeart/2008/layout/HorizontalMultiLevelHierarchy"/>
    <dgm:cxn modelId="{63391C68-FD57-4BAA-BF79-3A4DB062D011}" type="presOf" srcId="{80639E19-E513-49A0-9A3D-A4929229DC93}" destId="{D0F3D7D7-114B-4599-9C61-985F2A108C52}" srcOrd="0" destOrd="0" presId="urn:microsoft.com/office/officeart/2008/layout/HorizontalMultiLevelHierarchy"/>
    <dgm:cxn modelId="{A63DE368-151B-4932-8BEB-74D0EBC0A9C5}" type="presOf" srcId="{4C1528B1-689E-4F69-9A49-5FCD37E46A0F}" destId="{6FB3F418-8470-4A7B-88C5-320EFA34D4FD}" srcOrd="0" destOrd="0" presId="urn:microsoft.com/office/officeart/2008/layout/HorizontalMultiLevelHierarchy"/>
    <dgm:cxn modelId="{75BC8252-3961-42CE-B0CA-F23E95C58640}" type="presOf" srcId="{1F64785E-0349-41C4-88C7-EBA57B94CF1E}" destId="{DCD38C42-0E27-4F51-8C31-7D9FFA9F50E2}" srcOrd="0" destOrd="0" presId="urn:microsoft.com/office/officeart/2008/layout/HorizontalMultiLevelHierarchy"/>
    <dgm:cxn modelId="{A6360F54-F48E-4A25-9AB7-C04AC481F899}" srcId="{84FB839B-7AC2-4EEB-A463-8D053A6006EB}" destId="{3E0D4E12-6B92-48AF-974C-758AF2C47F5A}" srcOrd="5" destOrd="0" parTransId="{DCC63B88-374B-4D22-BA5C-E0C5FAA6097B}" sibTransId="{B44AE32C-5AB8-44CF-B7EA-690CE2ADF739}"/>
    <dgm:cxn modelId="{7C0DA878-1264-4885-A7FE-BE553430DB63}" type="presOf" srcId="{84FB839B-7AC2-4EEB-A463-8D053A6006EB}" destId="{FE41C2FD-2521-4ED5-B196-C9473BF9E1BA}" srcOrd="0" destOrd="0" presId="urn:microsoft.com/office/officeart/2008/layout/HorizontalMultiLevelHierarchy"/>
    <dgm:cxn modelId="{8B14808D-40CE-4420-92DB-66C6A70C97B4}" srcId="{84FB839B-7AC2-4EEB-A463-8D053A6006EB}" destId="{652B84F3-B0A4-48ED-9EBF-134B7583C205}" srcOrd="0" destOrd="0" parTransId="{019E60B4-1084-4E5C-B4A8-C8350AC25559}" sibTransId="{B8F61478-E7B5-40BC-957B-67EC24F0B368}"/>
    <dgm:cxn modelId="{8A0DEA90-40C1-494D-B5B0-BD1A905CBDE6}" type="presOf" srcId="{019E60B4-1084-4E5C-B4A8-C8350AC25559}" destId="{AEC53993-C03C-4915-AF44-4354B4EDC1C5}" srcOrd="0" destOrd="0" presId="urn:microsoft.com/office/officeart/2008/layout/HorizontalMultiLevelHierarchy"/>
    <dgm:cxn modelId="{7B3351C4-BC62-4E83-8513-96AE2D7DF8D8}" type="presOf" srcId="{78895C0C-324D-4800-BA87-9A22EE9C3354}" destId="{A98748D0-5998-4B04-A7B4-AACAB9462909}" srcOrd="1" destOrd="0" presId="urn:microsoft.com/office/officeart/2008/layout/HorizontalMultiLevelHierarchy"/>
    <dgm:cxn modelId="{38AA05C8-F4DA-4D37-B288-F63E4D8552AA}" type="presOf" srcId="{DCC63B88-374B-4D22-BA5C-E0C5FAA6097B}" destId="{E11137D0-C4F4-4BC5-A713-ECAA1CEA0AE1}" srcOrd="1" destOrd="0" presId="urn:microsoft.com/office/officeart/2008/layout/HorizontalMultiLevelHierarchy"/>
    <dgm:cxn modelId="{0BDB19C8-E66A-4DAE-8744-0A1A4928451F}" srcId="{84FB839B-7AC2-4EEB-A463-8D053A6006EB}" destId="{DA22F8CD-A8ED-4CF4-AAE7-41FF34DB91F7}" srcOrd="4" destOrd="0" parTransId="{1F64785E-0349-41C4-88C7-EBA57B94CF1E}" sibTransId="{D99960F8-C191-45B8-A0D7-2327BF161427}"/>
    <dgm:cxn modelId="{F3FD76CD-C7B3-41CC-89FD-9A10535D270C}" srcId="{9FB18A78-1904-47E4-9373-6E5B6628F2A1}" destId="{84FB839B-7AC2-4EEB-A463-8D053A6006EB}" srcOrd="0" destOrd="0" parTransId="{C7ED2E27-ADA0-439F-8CDA-B1A23E4A3408}" sibTransId="{0531A052-67EF-46AF-9A5A-68995333DBC2}"/>
    <dgm:cxn modelId="{E10EBADB-DD46-4465-B544-7629D0AF5517}" type="presOf" srcId="{4C1528B1-689E-4F69-9A49-5FCD37E46A0F}" destId="{04545303-DAE8-4A6F-8627-4A1D187BD964}" srcOrd="1" destOrd="0" presId="urn:microsoft.com/office/officeart/2008/layout/HorizontalMultiLevelHierarchy"/>
    <dgm:cxn modelId="{ACA4D8F9-E8E1-4A48-9DBB-90AD5C25A783}" type="presOf" srcId="{DA22F8CD-A8ED-4CF4-AAE7-41FF34DB91F7}" destId="{684B656B-CCAE-4EF2-8154-187A849F75AC}" srcOrd="0" destOrd="0" presId="urn:microsoft.com/office/officeart/2008/layout/HorizontalMultiLevelHierarchy"/>
    <dgm:cxn modelId="{0F4A7FFB-2761-4A4D-B144-4A92F711095F}" type="presOf" srcId="{DCC63B88-374B-4D22-BA5C-E0C5FAA6097B}" destId="{47F5123B-215D-4F11-8E72-D43EE5E5E85D}" srcOrd="0" destOrd="0" presId="urn:microsoft.com/office/officeart/2008/layout/HorizontalMultiLevelHierarchy"/>
    <dgm:cxn modelId="{58832DF2-027F-44A9-9230-30964D5E0F65}" type="presParOf" srcId="{5117CA99-53A6-422D-9C30-50FC1249FDFE}" destId="{E802F575-B86B-40F0-9158-8E5E2BE6F748}" srcOrd="0" destOrd="0" presId="urn:microsoft.com/office/officeart/2008/layout/HorizontalMultiLevelHierarchy"/>
    <dgm:cxn modelId="{0DC9D930-FABE-49FC-B91A-C43A4EC13BE4}" type="presParOf" srcId="{E802F575-B86B-40F0-9158-8E5E2BE6F748}" destId="{FE41C2FD-2521-4ED5-B196-C9473BF9E1BA}" srcOrd="0" destOrd="0" presId="urn:microsoft.com/office/officeart/2008/layout/HorizontalMultiLevelHierarchy"/>
    <dgm:cxn modelId="{9BF8430B-1EAF-4F57-BC2A-B2B1E437BB3F}" type="presParOf" srcId="{E802F575-B86B-40F0-9158-8E5E2BE6F748}" destId="{4444ED7D-4D4D-4DAC-BEAE-C44BE5B2717C}" srcOrd="1" destOrd="0" presId="urn:microsoft.com/office/officeart/2008/layout/HorizontalMultiLevelHierarchy"/>
    <dgm:cxn modelId="{72484865-8E41-4645-BCCA-DAEC9464BBFB}" type="presParOf" srcId="{4444ED7D-4D4D-4DAC-BEAE-C44BE5B2717C}" destId="{AEC53993-C03C-4915-AF44-4354B4EDC1C5}" srcOrd="0" destOrd="0" presId="urn:microsoft.com/office/officeart/2008/layout/HorizontalMultiLevelHierarchy"/>
    <dgm:cxn modelId="{3A6458D4-149C-46F4-81FC-E54DAE06FBB8}" type="presParOf" srcId="{AEC53993-C03C-4915-AF44-4354B4EDC1C5}" destId="{254CBB65-EEAA-412F-90CB-C356B55C8E24}" srcOrd="0" destOrd="0" presId="urn:microsoft.com/office/officeart/2008/layout/HorizontalMultiLevelHierarchy"/>
    <dgm:cxn modelId="{7D9F4759-B978-4A3F-80CE-37FE53916944}" type="presParOf" srcId="{4444ED7D-4D4D-4DAC-BEAE-C44BE5B2717C}" destId="{94B3D763-57B0-478E-AE22-F45FCCBA80A4}" srcOrd="1" destOrd="0" presId="urn:microsoft.com/office/officeart/2008/layout/HorizontalMultiLevelHierarchy"/>
    <dgm:cxn modelId="{D57EB8FA-42F5-4EF9-B57B-5E29980BFBAF}" type="presParOf" srcId="{94B3D763-57B0-478E-AE22-F45FCCBA80A4}" destId="{0CDA9D83-537E-4C85-9FAE-850F68951B1A}" srcOrd="0" destOrd="0" presId="urn:microsoft.com/office/officeart/2008/layout/HorizontalMultiLevelHierarchy"/>
    <dgm:cxn modelId="{E458FBED-2C1A-4718-90C4-5887676DE950}" type="presParOf" srcId="{94B3D763-57B0-478E-AE22-F45FCCBA80A4}" destId="{56BEF889-492C-4B9B-973D-33FF60B2AA5D}" srcOrd="1" destOrd="0" presId="urn:microsoft.com/office/officeart/2008/layout/HorizontalMultiLevelHierarchy"/>
    <dgm:cxn modelId="{79CABF8E-FA49-439E-AB57-3015B99F77C7}" type="presParOf" srcId="{4444ED7D-4D4D-4DAC-BEAE-C44BE5B2717C}" destId="{4DF77060-81D2-4C1C-A691-018831BF14E6}" srcOrd="2" destOrd="0" presId="urn:microsoft.com/office/officeart/2008/layout/HorizontalMultiLevelHierarchy"/>
    <dgm:cxn modelId="{4DB00F40-CCBE-4957-BB4D-B666F20F6FC2}" type="presParOf" srcId="{4DF77060-81D2-4C1C-A691-018831BF14E6}" destId="{A98748D0-5998-4B04-A7B4-AACAB9462909}" srcOrd="0" destOrd="0" presId="urn:microsoft.com/office/officeart/2008/layout/HorizontalMultiLevelHierarchy"/>
    <dgm:cxn modelId="{0F35398A-CBD2-474D-B0B2-C25D5DA9EDFA}" type="presParOf" srcId="{4444ED7D-4D4D-4DAC-BEAE-C44BE5B2717C}" destId="{5AE7BF6F-A313-4449-84C1-C954223CBA48}" srcOrd="3" destOrd="0" presId="urn:microsoft.com/office/officeart/2008/layout/HorizontalMultiLevelHierarchy"/>
    <dgm:cxn modelId="{7A0B6A2E-9BA2-45E9-B700-87218600004A}" type="presParOf" srcId="{5AE7BF6F-A313-4449-84C1-C954223CBA48}" destId="{150718FC-C0E5-443E-B162-B8C710158D3C}" srcOrd="0" destOrd="0" presId="urn:microsoft.com/office/officeart/2008/layout/HorizontalMultiLevelHierarchy"/>
    <dgm:cxn modelId="{0CC863A0-53E5-4CAB-857C-C36FE2DD679B}" type="presParOf" srcId="{5AE7BF6F-A313-4449-84C1-C954223CBA48}" destId="{D703C144-98A2-44D9-822E-D551540C4B50}" srcOrd="1" destOrd="0" presId="urn:microsoft.com/office/officeart/2008/layout/HorizontalMultiLevelHierarchy"/>
    <dgm:cxn modelId="{6935791F-FE19-4607-94CB-DA0E7749CF55}" type="presParOf" srcId="{4444ED7D-4D4D-4DAC-BEAE-C44BE5B2717C}" destId="{729D91F7-B8CD-4C31-B199-873F566ADD10}" srcOrd="4" destOrd="0" presId="urn:microsoft.com/office/officeart/2008/layout/HorizontalMultiLevelHierarchy"/>
    <dgm:cxn modelId="{49B4CE92-E8DE-40A2-83A4-607BDE174A71}" type="presParOf" srcId="{729D91F7-B8CD-4C31-B199-873F566ADD10}" destId="{D7968E87-71F8-4FD2-A03D-F18EAC571CE2}" srcOrd="0" destOrd="0" presId="urn:microsoft.com/office/officeart/2008/layout/HorizontalMultiLevelHierarchy"/>
    <dgm:cxn modelId="{0F77B765-E28E-4997-A8E6-1A5D3D8FF103}" type="presParOf" srcId="{4444ED7D-4D4D-4DAC-BEAE-C44BE5B2717C}" destId="{AB6A1B67-4C42-4BD0-A03E-D5A6D8D1C6CE}" srcOrd="5" destOrd="0" presId="urn:microsoft.com/office/officeart/2008/layout/HorizontalMultiLevelHierarchy"/>
    <dgm:cxn modelId="{062C4D94-335F-4FF0-8B7B-754858BEF4A7}" type="presParOf" srcId="{AB6A1B67-4C42-4BD0-A03E-D5A6D8D1C6CE}" destId="{D0F3D7D7-114B-4599-9C61-985F2A108C52}" srcOrd="0" destOrd="0" presId="urn:microsoft.com/office/officeart/2008/layout/HorizontalMultiLevelHierarchy"/>
    <dgm:cxn modelId="{9CC9C7CE-2A22-4006-9481-04D281841987}" type="presParOf" srcId="{AB6A1B67-4C42-4BD0-A03E-D5A6D8D1C6CE}" destId="{0E3F11E2-965D-47AB-A697-FFD984853825}" srcOrd="1" destOrd="0" presId="urn:microsoft.com/office/officeart/2008/layout/HorizontalMultiLevelHierarchy"/>
    <dgm:cxn modelId="{97E3EFF8-5742-419A-A224-9ECB7B3D0E54}" type="presParOf" srcId="{4444ED7D-4D4D-4DAC-BEAE-C44BE5B2717C}" destId="{6FB3F418-8470-4A7B-88C5-320EFA34D4FD}" srcOrd="6" destOrd="0" presId="urn:microsoft.com/office/officeart/2008/layout/HorizontalMultiLevelHierarchy"/>
    <dgm:cxn modelId="{35BBFF13-9409-404C-9F81-934D1F37EF89}" type="presParOf" srcId="{6FB3F418-8470-4A7B-88C5-320EFA34D4FD}" destId="{04545303-DAE8-4A6F-8627-4A1D187BD964}" srcOrd="0" destOrd="0" presId="urn:microsoft.com/office/officeart/2008/layout/HorizontalMultiLevelHierarchy"/>
    <dgm:cxn modelId="{8E0C90C1-650B-4515-8A8D-637AF15D0238}" type="presParOf" srcId="{4444ED7D-4D4D-4DAC-BEAE-C44BE5B2717C}" destId="{68DF601B-88ED-499A-BF7D-A05DB4F278B2}" srcOrd="7" destOrd="0" presId="urn:microsoft.com/office/officeart/2008/layout/HorizontalMultiLevelHierarchy"/>
    <dgm:cxn modelId="{CE9CDEAA-CF11-4156-B15A-E2164BD50542}" type="presParOf" srcId="{68DF601B-88ED-499A-BF7D-A05DB4F278B2}" destId="{60883781-8532-4941-8FBF-DBD2C9B11587}" srcOrd="0" destOrd="0" presId="urn:microsoft.com/office/officeart/2008/layout/HorizontalMultiLevelHierarchy"/>
    <dgm:cxn modelId="{5746D241-E563-44C8-AF25-12C9E14DF878}" type="presParOf" srcId="{68DF601B-88ED-499A-BF7D-A05DB4F278B2}" destId="{1D00265B-56EE-4EB3-AA69-5CA996D51793}" srcOrd="1" destOrd="0" presId="urn:microsoft.com/office/officeart/2008/layout/HorizontalMultiLevelHierarchy"/>
    <dgm:cxn modelId="{D7B992F1-F5D1-4FFB-AC38-A26F398F1623}" type="presParOf" srcId="{4444ED7D-4D4D-4DAC-BEAE-C44BE5B2717C}" destId="{DCD38C42-0E27-4F51-8C31-7D9FFA9F50E2}" srcOrd="8" destOrd="0" presId="urn:microsoft.com/office/officeart/2008/layout/HorizontalMultiLevelHierarchy"/>
    <dgm:cxn modelId="{5B4ED5B9-0C41-4AEE-BA2D-1755E45F4A09}" type="presParOf" srcId="{DCD38C42-0E27-4F51-8C31-7D9FFA9F50E2}" destId="{366F91EF-7C93-4AF7-90E7-36896F5C77B1}" srcOrd="0" destOrd="0" presId="urn:microsoft.com/office/officeart/2008/layout/HorizontalMultiLevelHierarchy"/>
    <dgm:cxn modelId="{27C6132B-4A7A-45E8-8EDE-5B967EFFA6C5}" type="presParOf" srcId="{4444ED7D-4D4D-4DAC-BEAE-C44BE5B2717C}" destId="{B709ABBE-0034-4BC3-A87C-706C8A25B5B3}" srcOrd="9" destOrd="0" presId="urn:microsoft.com/office/officeart/2008/layout/HorizontalMultiLevelHierarchy"/>
    <dgm:cxn modelId="{73B5462E-C7ED-41A8-9B7F-9E996A42017A}" type="presParOf" srcId="{B709ABBE-0034-4BC3-A87C-706C8A25B5B3}" destId="{684B656B-CCAE-4EF2-8154-187A849F75AC}" srcOrd="0" destOrd="0" presId="urn:microsoft.com/office/officeart/2008/layout/HorizontalMultiLevelHierarchy"/>
    <dgm:cxn modelId="{E06A40AD-E19E-4D66-8CE4-5497A0DBB813}" type="presParOf" srcId="{B709ABBE-0034-4BC3-A87C-706C8A25B5B3}" destId="{EE84818E-6FA6-4420-9C74-986C8AB6923C}" srcOrd="1" destOrd="0" presId="urn:microsoft.com/office/officeart/2008/layout/HorizontalMultiLevelHierarchy"/>
    <dgm:cxn modelId="{6BB5B059-669A-4FEC-B212-5121003249CE}" type="presParOf" srcId="{4444ED7D-4D4D-4DAC-BEAE-C44BE5B2717C}" destId="{47F5123B-215D-4F11-8E72-D43EE5E5E85D}" srcOrd="10" destOrd="0" presId="urn:microsoft.com/office/officeart/2008/layout/HorizontalMultiLevelHierarchy"/>
    <dgm:cxn modelId="{6DC3463B-B2E1-46F3-BC0A-9DC85CD007BE}" type="presParOf" srcId="{47F5123B-215D-4F11-8E72-D43EE5E5E85D}" destId="{E11137D0-C4F4-4BC5-A713-ECAA1CEA0AE1}" srcOrd="0" destOrd="0" presId="urn:microsoft.com/office/officeart/2008/layout/HorizontalMultiLevelHierarchy"/>
    <dgm:cxn modelId="{038AEBC2-FECD-4AD5-882D-E6E0DD0785BE}" type="presParOf" srcId="{4444ED7D-4D4D-4DAC-BEAE-C44BE5B2717C}" destId="{A1560B69-5680-492D-B7AE-806C575010E6}" srcOrd="11" destOrd="0" presId="urn:microsoft.com/office/officeart/2008/layout/HorizontalMultiLevelHierarchy"/>
    <dgm:cxn modelId="{B26701B5-C3A1-4D25-B861-058E1D67D17D}" type="presParOf" srcId="{A1560B69-5680-492D-B7AE-806C575010E6}" destId="{EB0842F2-639A-42EA-A04E-C1C0B5AC4986}" srcOrd="0" destOrd="0" presId="urn:microsoft.com/office/officeart/2008/layout/HorizontalMultiLevelHierarchy"/>
    <dgm:cxn modelId="{51A62F0D-796D-4F6D-80AA-65E6557A2801}" type="presParOf" srcId="{A1560B69-5680-492D-B7AE-806C575010E6}" destId="{8CF47484-9F91-4412-B368-B0A9EAD0FB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47C66-C34A-4686-95A4-5DA92EC847F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3FE8E-D6C1-481C-8485-45856ECA3AED}" type="pres">
      <dgm:prSet presAssocID="{4A847C66-C34A-4686-95A4-5DA92EC847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A959B40D-99DE-4957-846F-408569686546}" type="presOf" srcId="{4A847C66-C34A-4686-95A4-5DA92EC847FD}" destId="{0E43FE8E-D6C1-481C-8485-45856ECA3AED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3BCF35-0AB4-4E08-AB58-10C78D2E7E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F0694-D9E9-4794-9DBE-590E0DDC63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"Доступное жилье на территории Слюдянского муниципального образования  на 2019-2024 годы» </a:t>
          </a:r>
          <a:r>
            <a:rPr lang="ru-RU" sz="2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6 048 т. р. (100%))</a:t>
          </a:r>
          <a:endParaRPr lang="ru-RU" sz="24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5F513-4D0F-4F0F-8391-EAE120AF835C}" type="parTrans" cxnId="{D67AD9DE-2D7F-4044-8B0F-F72572CA740B}">
      <dgm:prSet/>
      <dgm:spPr/>
      <dgm:t>
        <a:bodyPr/>
        <a:lstStyle/>
        <a:p>
          <a:endParaRPr lang="ru-RU"/>
        </a:p>
      </dgm:t>
    </dgm:pt>
    <dgm:pt modelId="{8E5349B0-39AB-4C55-A908-3E6083E4427A}" type="sibTrans" cxnId="{D67AD9DE-2D7F-4044-8B0F-F72572CA740B}">
      <dgm:prSet/>
      <dgm:spPr/>
      <dgm:t>
        <a:bodyPr/>
        <a:lstStyle/>
        <a:p>
          <a:endParaRPr lang="ru-RU"/>
        </a:p>
      </dgm:t>
    </dgm:pt>
    <dgm:pt modelId="{2D273EFA-53F1-4FD1-A930-5DC0BC812F7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«Молодым семьям - доступное жилье на 2019-2024 гг.»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6 048 т. р. (100%))</a:t>
          </a:r>
          <a:endParaRPr lang="ru-RU" sz="24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921D-E712-40D1-B316-A3F1E6EB6710}" type="parTrans" cxnId="{FA86DAB6-1966-4B6D-A4E0-CE1EB5B2607F}">
      <dgm:prSet/>
      <dgm:spPr/>
      <dgm:t>
        <a:bodyPr/>
        <a:lstStyle/>
        <a:p>
          <a:endParaRPr lang="ru-RU"/>
        </a:p>
      </dgm:t>
    </dgm:pt>
    <dgm:pt modelId="{445F3626-2F11-45A4-8A33-4B91EF751847}" type="sibTrans" cxnId="{FA86DAB6-1966-4B6D-A4E0-CE1EB5B2607F}">
      <dgm:prSet/>
      <dgm:spPr/>
      <dgm:t>
        <a:bodyPr/>
        <a:lstStyle/>
        <a:p>
          <a:endParaRPr lang="ru-RU"/>
        </a:p>
      </dgm:t>
    </dgm:pt>
    <dgm:pt modelId="{5D1E1055-66E3-4CFC-BF11-E84449499845}" type="pres">
      <dgm:prSet presAssocID="{603BCF35-0AB4-4E08-AB58-10C78D2E7E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D71408-5C62-4C66-89DA-55FF3368DE16}" type="pres">
      <dgm:prSet presAssocID="{905F0694-D9E9-4794-9DBE-590E0DDC6330}" presName="hierRoot1" presStyleCnt="0"/>
      <dgm:spPr/>
    </dgm:pt>
    <dgm:pt modelId="{A2A71421-B466-48E0-AB60-5BF370A3F8F0}" type="pres">
      <dgm:prSet presAssocID="{905F0694-D9E9-4794-9DBE-590E0DDC6330}" presName="composite" presStyleCnt="0"/>
      <dgm:spPr/>
    </dgm:pt>
    <dgm:pt modelId="{BAAC985F-C75E-4FD2-ABBB-18BA253BF9E3}" type="pres">
      <dgm:prSet presAssocID="{905F0694-D9E9-4794-9DBE-590E0DDC6330}" presName="background" presStyleLbl="node0" presStyleIdx="0" presStyleCnt="1"/>
      <dgm:spPr/>
    </dgm:pt>
    <dgm:pt modelId="{3912B3F1-7982-4C00-8A7A-B4C42DFCDA47}" type="pres">
      <dgm:prSet presAssocID="{905F0694-D9E9-4794-9DBE-590E0DDC6330}" presName="text" presStyleLbl="fgAcc0" presStyleIdx="0" presStyleCnt="1" custScaleX="185757" custScaleY="139208">
        <dgm:presLayoutVars>
          <dgm:chPref val="3"/>
        </dgm:presLayoutVars>
      </dgm:prSet>
      <dgm:spPr/>
    </dgm:pt>
    <dgm:pt modelId="{A85EDAAD-7E1E-4BA7-8E5E-A0C5E8454E48}" type="pres">
      <dgm:prSet presAssocID="{905F0694-D9E9-4794-9DBE-590E0DDC6330}" presName="hierChild2" presStyleCnt="0"/>
      <dgm:spPr/>
    </dgm:pt>
    <dgm:pt modelId="{0825C774-4737-4419-8BE8-080CF79FBC30}" type="pres">
      <dgm:prSet presAssocID="{7AF2921D-E712-40D1-B316-A3F1E6EB6710}" presName="Name10" presStyleLbl="parChTrans1D2" presStyleIdx="0" presStyleCnt="1"/>
      <dgm:spPr/>
    </dgm:pt>
    <dgm:pt modelId="{1E86D476-A6F2-49ED-A831-DCF64DC26112}" type="pres">
      <dgm:prSet presAssocID="{2D273EFA-53F1-4FD1-A930-5DC0BC812F79}" presName="hierRoot2" presStyleCnt="0"/>
      <dgm:spPr/>
    </dgm:pt>
    <dgm:pt modelId="{49111336-3E8A-4ED0-BFF3-4FC54F630BB9}" type="pres">
      <dgm:prSet presAssocID="{2D273EFA-53F1-4FD1-A930-5DC0BC812F79}" presName="composite2" presStyleCnt="0"/>
      <dgm:spPr/>
    </dgm:pt>
    <dgm:pt modelId="{4E55958C-35A2-408F-AB65-F3E59823EAD2}" type="pres">
      <dgm:prSet presAssocID="{2D273EFA-53F1-4FD1-A930-5DC0BC812F79}" presName="background2" presStyleLbl="node2" presStyleIdx="0" presStyleCnt="1"/>
      <dgm:spPr/>
    </dgm:pt>
    <dgm:pt modelId="{DA5C9CFA-0ECF-424A-BA90-7EEA5FD52481}" type="pres">
      <dgm:prSet presAssocID="{2D273EFA-53F1-4FD1-A930-5DC0BC812F79}" presName="text2" presStyleLbl="fgAcc2" presStyleIdx="0" presStyleCnt="1" custScaleX="170007" custScaleY="149295">
        <dgm:presLayoutVars>
          <dgm:chPref val="3"/>
        </dgm:presLayoutVars>
      </dgm:prSet>
      <dgm:spPr/>
    </dgm:pt>
    <dgm:pt modelId="{546FFBFE-4057-47E0-9B45-23DF01E0D884}" type="pres">
      <dgm:prSet presAssocID="{2D273EFA-53F1-4FD1-A930-5DC0BC812F79}" presName="hierChild3" presStyleCnt="0"/>
      <dgm:spPr/>
    </dgm:pt>
  </dgm:ptLst>
  <dgm:cxnLst>
    <dgm:cxn modelId="{0735B205-FD63-4939-AB8D-2D77896E9E17}" type="presOf" srcId="{603BCF35-0AB4-4E08-AB58-10C78D2E7ED8}" destId="{5D1E1055-66E3-4CFC-BF11-E84449499845}" srcOrd="0" destOrd="0" presId="urn:microsoft.com/office/officeart/2005/8/layout/hierarchy1"/>
    <dgm:cxn modelId="{F741430B-DC12-46DF-B0B3-F008681741B4}" type="presOf" srcId="{905F0694-D9E9-4794-9DBE-590E0DDC6330}" destId="{3912B3F1-7982-4C00-8A7A-B4C42DFCDA47}" srcOrd="0" destOrd="0" presId="urn:microsoft.com/office/officeart/2005/8/layout/hierarchy1"/>
    <dgm:cxn modelId="{CA1D1135-11CC-414C-A799-54CDCEE4AA93}" type="presOf" srcId="{7AF2921D-E712-40D1-B316-A3F1E6EB6710}" destId="{0825C774-4737-4419-8BE8-080CF79FBC30}" srcOrd="0" destOrd="0" presId="urn:microsoft.com/office/officeart/2005/8/layout/hierarchy1"/>
    <dgm:cxn modelId="{45E1C39B-F42A-41B2-A449-EDB469280714}" type="presOf" srcId="{2D273EFA-53F1-4FD1-A930-5DC0BC812F79}" destId="{DA5C9CFA-0ECF-424A-BA90-7EEA5FD52481}" srcOrd="0" destOrd="0" presId="urn:microsoft.com/office/officeart/2005/8/layout/hierarchy1"/>
    <dgm:cxn modelId="{FA86DAB6-1966-4B6D-A4E0-CE1EB5B2607F}" srcId="{905F0694-D9E9-4794-9DBE-590E0DDC6330}" destId="{2D273EFA-53F1-4FD1-A930-5DC0BC812F79}" srcOrd="0" destOrd="0" parTransId="{7AF2921D-E712-40D1-B316-A3F1E6EB6710}" sibTransId="{445F3626-2F11-45A4-8A33-4B91EF751847}"/>
    <dgm:cxn modelId="{D67AD9DE-2D7F-4044-8B0F-F72572CA740B}" srcId="{603BCF35-0AB4-4E08-AB58-10C78D2E7ED8}" destId="{905F0694-D9E9-4794-9DBE-590E0DDC6330}" srcOrd="0" destOrd="0" parTransId="{AAE5F513-4D0F-4F0F-8391-EAE120AF835C}" sibTransId="{8E5349B0-39AB-4C55-A908-3E6083E4427A}"/>
    <dgm:cxn modelId="{BE6A0FD9-F3CB-44CE-8ADD-531C459F4F1F}" type="presParOf" srcId="{5D1E1055-66E3-4CFC-BF11-E84449499845}" destId="{B5D71408-5C62-4C66-89DA-55FF3368DE16}" srcOrd="0" destOrd="0" presId="urn:microsoft.com/office/officeart/2005/8/layout/hierarchy1"/>
    <dgm:cxn modelId="{AECDEE23-94A4-434E-BD30-FE6601199C6F}" type="presParOf" srcId="{B5D71408-5C62-4C66-89DA-55FF3368DE16}" destId="{A2A71421-B466-48E0-AB60-5BF370A3F8F0}" srcOrd="0" destOrd="0" presId="urn:microsoft.com/office/officeart/2005/8/layout/hierarchy1"/>
    <dgm:cxn modelId="{2F959F44-8DAB-4C3C-BB2B-CE8D8A7E706D}" type="presParOf" srcId="{A2A71421-B466-48E0-AB60-5BF370A3F8F0}" destId="{BAAC985F-C75E-4FD2-ABBB-18BA253BF9E3}" srcOrd="0" destOrd="0" presId="urn:microsoft.com/office/officeart/2005/8/layout/hierarchy1"/>
    <dgm:cxn modelId="{2BF762F3-E589-4345-9BAB-BC4296441D25}" type="presParOf" srcId="{A2A71421-B466-48E0-AB60-5BF370A3F8F0}" destId="{3912B3F1-7982-4C00-8A7A-B4C42DFCDA47}" srcOrd="1" destOrd="0" presId="urn:microsoft.com/office/officeart/2005/8/layout/hierarchy1"/>
    <dgm:cxn modelId="{1B449EC0-FAAE-4975-877C-DB6FC673FBDE}" type="presParOf" srcId="{B5D71408-5C62-4C66-89DA-55FF3368DE16}" destId="{A85EDAAD-7E1E-4BA7-8E5E-A0C5E8454E48}" srcOrd="1" destOrd="0" presId="urn:microsoft.com/office/officeart/2005/8/layout/hierarchy1"/>
    <dgm:cxn modelId="{64BAAE19-0AFB-445D-AD0D-AB9DAD8ECD3C}" type="presParOf" srcId="{A85EDAAD-7E1E-4BA7-8E5E-A0C5E8454E48}" destId="{0825C774-4737-4419-8BE8-080CF79FBC30}" srcOrd="0" destOrd="0" presId="urn:microsoft.com/office/officeart/2005/8/layout/hierarchy1"/>
    <dgm:cxn modelId="{55B6F3E9-CACF-439B-8FE2-B6291FFF6C82}" type="presParOf" srcId="{A85EDAAD-7E1E-4BA7-8E5E-A0C5E8454E48}" destId="{1E86D476-A6F2-49ED-A831-DCF64DC26112}" srcOrd="1" destOrd="0" presId="urn:microsoft.com/office/officeart/2005/8/layout/hierarchy1"/>
    <dgm:cxn modelId="{88A628BE-C5EF-4FFA-98B6-0C119C38A9C0}" type="presParOf" srcId="{1E86D476-A6F2-49ED-A831-DCF64DC26112}" destId="{49111336-3E8A-4ED0-BFF3-4FC54F630BB9}" srcOrd="0" destOrd="0" presId="urn:microsoft.com/office/officeart/2005/8/layout/hierarchy1"/>
    <dgm:cxn modelId="{F3C66B5E-AB7D-49F2-8FCF-C08A9AFEDABC}" type="presParOf" srcId="{49111336-3E8A-4ED0-BFF3-4FC54F630BB9}" destId="{4E55958C-35A2-408F-AB65-F3E59823EAD2}" srcOrd="0" destOrd="0" presId="urn:microsoft.com/office/officeart/2005/8/layout/hierarchy1"/>
    <dgm:cxn modelId="{143EF6B2-9FCD-4E2B-9AEC-35637C4133A8}" type="presParOf" srcId="{49111336-3E8A-4ED0-BFF3-4FC54F630BB9}" destId="{DA5C9CFA-0ECF-424A-BA90-7EEA5FD52481}" srcOrd="1" destOrd="0" presId="urn:microsoft.com/office/officeart/2005/8/layout/hierarchy1"/>
    <dgm:cxn modelId="{34055B6A-1FE6-448C-8025-86DA081F8D44}" type="presParOf" srcId="{1E86D476-A6F2-49ED-A831-DCF64DC26112}" destId="{546FFBFE-4057-47E0-9B45-23DF01E0D8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ED4E80-DC26-459F-8294-3DCD87371E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6F4B8-28F6-4EC9-94C8-11B7685A85E1}">
      <dgm:prSet phldrT="[Текст]"/>
      <dgm:spPr/>
      <dgm:t>
        <a:bodyPr/>
        <a:lstStyle/>
        <a:p>
          <a:r>
            <a:rPr lang="ru-RU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b="1" i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"Развитие транспортного комплекса и улично-дорожной сети Слюдянского муниципального образования на 2019 - 2024 годы» </a:t>
          </a:r>
          <a:r>
            <a:rPr lang="ru-RU" b="1" i="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16 751т.р. (97%) от плана 17 222 т.р.)</a:t>
          </a:r>
          <a:endParaRPr lang="ru-RU" i="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16083-5202-4D63-9589-7FCD88960168}" type="parTrans" cxnId="{86084A81-96CB-47BC-B90F-C1C5B3B58E4E}">
      <dgm:prSet/>
      <dgm:spPr/>
      <dgm:t>
        <a:bodyPr/>
        <a:lstStyle/>
        <a:p>
          <a:endParaRPr lang="ru-RU"/>
        </a:p>
      </dgm:t>
    </dgm:pt>
    <dgm:pt modelId="{3CC9F929-2429-457D-A217-D997426AB2BC}" type="sibTrans" cxnId="{86084A81-96CB-47BC-B90F-C1C5B3B58E4E}">
      <dgm:prSet/>
      <dgm:spPr/>
      <dgm:t>
        <a:bodyPr/>
        <a:lstStyle/>
        <a:p>
          <a:endParaRPr lang="ru-RU"/>
        </a:p>
      </dgm:t>
    </dgm:pt>
    <dgm:pt modelId="{5703E334-1CE1-4162-BB44-4A92B88E438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10 624т.р. (100%))</a:t>
          </a:r>
        </a:p>
      </dgm:t>
    </dgm:pt>
    <dgm:pt modelId="{DD3138CF-6737-4FD2-8E5F-8D6A16F97291}" type="parTrans" cxnId="{36BF70FE-3C61-4F1E-A664-B92DF77B09A7}">
      <dgm:prSet/>
      <dgm:spPr/>
      <dgm:t>
        <a:bodyPr/>
        <a:lstStyle/>
        <a:p>
          <a:endParaRPr lang="ru-RU"/>
        </a:p>
      </dgm:t>
    </dgm:pt>
    <dgm:pt modelId="{4910747B-944B-4908-9105-36CA925872CF}" type="sibTrans" cxnId="{36BF70FE-3C61-4F1E-A664-B92DF77B09A7}">
      <dgm:prSet/>
      <dgm:spPr/>
      <dgm:t>
        <a:bodyPr/>
        <a:lstStyle/>
        <a:p>
          <a:endParaRPr lang="ru-RU"/>
        </a:p>
      </dgm:t>
    </dgm:pt>
    <dgm:pt modelId="{CFE32630-C1D1-411B-838D-D528E34B0EF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«Содержание и ремонт автомобильных дорог, технических средств организации дорожного движения, объектов внешнего благоустройства»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1 838 т.р. (100%))</a:t>
          </a:r>
        </a:p>
      </dgm:t>
    </dgm:pt>
    <dgm:pt modelId="{F864DC31-CAA8-4B70-B8DB-67CE11756F5A}" type="parTrans" cxnId="{8D79307E-43E9-410D-8B05-B059DD9FD3BE}">
      <dgm:prSet/>
      <dgm:spPr/>
      <dgm:t>
        <a:bodyPr/>
        <a:lstStyle/>
        <a:p>
          <a:endParaRPr lang="ru-RU"/>
        </a:p>
      </dgm:t>
    </dgm:pt>
    <dgm:pt modelId="{45BA49EC-EC12-46E1-BA17-1CD730C1298F}" type="sibTrans" cxnId="{8D79307E-43E9-410D-8B05-B059DD9FD3BE}">
      <dgm:prSet/>
      <dgm:spPr/>
      <dgm:t>
        <a:bodyPr/>
        <a:lstStyle/>
        <a:p>
          <a:endParaRPr lang="ru-RU"/>
        </a:p>
      </dgm:t>
    </dgm:pt>
    <dgm:pt modelId="{AFC21FC5-5711-4263-8AB6-0FB7726C321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 «Организация уличного освещения на территории Слюдянского городского поселения»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4 289 т.р. (90%) от плана 4 760 т.р.)</a:t>
          </a:r>
        </a:p>
      </dgm:t>
    </dgm:pt>
    <dgm:pt modelId="{DACDA95D-2A58-4908-BB8F-D2FB7B3D763B}" type="parTrans" cxnId="{F6E8F46B-A538-4AF2-A035-F0105028B9EC}">
      <dgm:prSet/>
      <dgm:spPr/>
      <dgm:t>
        <a:bodyPr/>
        <a:lstStyle/>
        <a:p>
          <a:endParaRPr lang="ru-RU"/>
        </a:p>
      </dgm:t>
    </dgm:pt>
    <dgm:pt modelId="{2E56EFCF-2D8A-4B0C-B6F1-CD54D744C57E}" type="sibTrans" cxnId="{F6E8F46B-A538-4AF2-A035-F0105028B9EC}">
      <dgm:prSet/>
      <dgm:spPr/>
      <dgm:t>
        <a:bodyPr/>
        <a:lstStyle/>
        <a:p>
          <a:endParaRPr lang="ru-RU"/>
        </a:p>
      </dgm:t>
    </dgm:pt>
    <dgm:pt modelId="{708EC78E-AF8A-4038-80A9-1FDBC7BDB465}" type="pres">
      <dgm:prSet presAssocID="{30ED4E80-DC26-459F-8294-3DCD87371E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DD765E-2DED-448C-B6E6-A5F95ED30F46}" type="pres">
      <dgm:prSet presAssocID="{9E16F4B8-28F6-4EC9-94C8-11B7685A85E1}" presName="root1" presStyleCnt="0"/>
      <dgm:spPr/>
    </dgm:pt>
    <dgm:pt modelId="{CCE31506-0D81-4919-8411-4E581CB04110}" type="pres">
      <dgm:prSet presAssocID="{9E16F4B8-28F6-4EC9-94C8-11B7685A85E1}" presName="LevelOneTextNode" presStyleLbl="node0" presStyleIdx="0" presStyleCnt="1" custLinFactNeighborX="-1311" custLinFactNeighborY="-1029">
        <dgm:presLayoutVars>
          <dgm:chPref val="3"/>
        </dgm:presLayoutVars>
      </dgm:prSet>
      <dgm:spPr/>
    </dgm:pt>
    <dgm:pt modelId="{2FCD1802-37EB-4A16-ABA1-F53798A18B53}" type="pres">
      <dgm:prSet presAssocID="{9E16F4B8-28F6-4EC9-94C8-11B7685A85E1}" presName="level2hierChild" presStyleCnt="0"/>
      <dgm:spPr/>
    </dgm:pt>
    <dgm:pt modelId="{CA6030BB-2FB6-4880-8568-E86675EC2698}" type="pres">
      <dgm:prSet presAssocID="{DD3138CF-6737-4FD2-8E5F-8D6A16F97291}" presName="conn2-1" presStyleLbl="parChTrans1D2" presStyleIdx="0" presStyleCnt="3"/>
      <dgm:spPr/>
    </dgm:pt>
    <dgm:pt modelId="{DBBC3F6C-DB35-46A1-BB6D-65C4F42FAADD}" type="pres">
      <dgm:prSet presAssocID="{DD3138CF-6737-4FD2-8E5F-8D6A16F97291}" presName="connTx" presStyleLbl="parChTrans1D2" presStyleIdx="0" presStyleCnt="3"/>
      <dgm:spPr/>
    </dgm:pt>
    <dgm:pt modelId="{4F9EAC89-1A4C-43A6-B5D0-0A92C23738ED}" type="pres">
      <dgm:prSet presAssocID="{5703E334-1CE1-4162-BB44-4A92B88E4387}" presName="root2" presStyleCnt="0"/>
      <dgm:spPr/>
    </dgm:pt>
    <dgm:pt modelId="{65FE6407-CDA8-49D6-9388-B6C9EC104174}" type="pres">
      <dgm:prSet presAssocID="{5703E334-1CE1-4162-BB44-4A92B88E4387}" presName="LevelTwoTextNode" presStyleLbl="node2" presStyleIdx="0" presStyleCnt="3" custScaleX="146449" custScaleY="134904">
        <dgm:presLayoutVars>
          <dgm:chPref val="3"/>
        </dgm:presLayoutVars>
      </dgm:prSet>
      <dgm:spPr/>
    </dgm:pt>
    <dgm:pt modelId="{C5274AEF-FE90-4B63-805B-602BBA4C9F32}" type="pres">
      <dgm:prSet presAssocID="{5703E334-1CE1-4162-BB44-4A92B88E4387}" presName="level3hierChild" presStyleCnt="0"/>
      <dgm:spPr/>
    </dgm:pt>
    <dgm:pt modelId="{49DA4CC5-7300-4DCD-9D8B-0A8F4BE165A0}" type="pres">
      <dgm:prSet presAssocID="{F864DC31-CAA8-4B70-B8DB-67CE11756F5A}" presName="conn2-1" presStyleLbl="parChTrans1D2" presStyleIdx="1" presStyleCnt="3"/>
      <dgm:spPr/>
    </dgm:pt>
    <dgm:pt modelId="{FA2372BD-1937-451C-8CCD-9BE7259F8455}" type="pres">
      <dgm:prSet presAssocID="{F864DC31-CAA8-4B70-B8DB-67CE11756F5A}" presName="connTx" presStyleLbl="parChTrans1D2" presStyleIdx="1" presStyleCnt="3"/>
      <dgm:spPr/>
    </dgm:pt>
    <dgm:pt modelId="{9F3245CB-51A0-4B66-831C-BA23642D751A}" type="pres">
      <dgm:prSet presAssocID="{CFE32630-C1D1-411B-838D-D528E34B0EF8}" presName="root2" presStyleCnt="0"/>
      <dgm:spPr/>
    </dgm:pt>
    <dgm:pt modelId="{63D00CA8-B140-457C-AF8E-BF3FFFDB5548}" type="pres">
      <dgm:prSet presAssocID="{CFE32630-C1D1-411B-838D-D528E34B0EF8}" presName="LevelTwoTextNode" presStyleLbl="node2" presStyleIdx="1" presStyleCnt="3" custScaleX="145357" custScaleY="116030">
        <dgm:presLayoutVars>
          <dgm:chPref val="3"/>
        </dgm:presLayoutVars>
      </dgm:prSet>
      <dgm:spPr/>
    </dgm:pt>
    <dgm:pt modelId="{245178B3-A2DD-4705-85C6-E89FE2C6A2D2}" type="pres">
      <dgm:prSet presAssocID="{CFE32630-C1D1-411B-838D-D528E34B0EF8}" presName="level3hierChild" presStyleCnt="0"/>
      <dgm:spPr/>
    </dgm:pt>
    <dgm:pt modelId="{A651D57B-68FC-4375-8FD9-E0FD1E723EC9}" type="pres">
      <dgm:prSet presAssocID="{DACDA95D-2A58-4908-BB8F-D2FB7B3D763B}" presName="conn2-1" presStyleLbl="parChTrans1D2" presStyleIdx="2" presStyleCnt="3"/>
      <dgm:spPr/>
    </dgm:pt>
    <dgm:pt modelId="{3801ABC7-4C09-425D-A613-B95B04EAF6A7}" type="pres">
      <dgm:prSet presAssocID="{DACDA95D-2A58-4908-BB8F-D2FB7B3D763B}" presName="connTx" presStyleLbl="parChTrans1D2" presStyleIdx="2" presStyleCnt="3"/>
      <dgm:spPr/>
    </dgm:pt>
    <dgm:pt modelId="{BB77CA3D-EE88-4951-9F84-D2870A68BCF6}" type="pres">
      <dgm:prSet presAssocID="{AFC21FC5-5711-4263-8AB6-0FB7726C3213}" presName="root2" presStyleCnt="0"/>
      <dgm:spPr/>
    </dgm:pt>
    <dgm:pt modelId="{77748D63-7306-4A37-9C64-4D0E61EE93E4}" type="pres">
      <dgm:prSet presAssocID="{AFC21FC5-5711-4263-8AB6-0FB7726C3213}" presName="LevelTwoTextNode" presStyleLbl="node2" presStyleIdx="2" presStyleCnt="3" custScaleX="144265" custScaleY="120114">
        <dgm:presLayoutVars>
          <dgm:chPref val="3"/>
        </dgm:presLayoutVars>
      </dgm:prSet>
      <dgm:spPr/>
    </dgm:pt>
    <dgm:pt modelId="{A526E42B-CA63-45AB-98A9-40799D5B53C7}" type="pres">
      <dgm:prSet presAssocID="{AFC21FC5-5711-4263-8AB6-0FB7726C3213}" presName="level3hierChild" presStyleCnt="0"/>
      <dgm:spPr/>
    </dgm:pt>
  </dgm:ptLst>
  <dgm:cxnLst>
    <dgm:cxn modelId="{986C1423-8300-4C43-B714-AFF0C2EFF8E2}" type="presOf" srcId="{DD3138CF-6737-4FD2-8E5F-8D6A16F97291}" destId="{DBBC3F6C-DB35-46A1-BB6D-65C4F42FAADD}" srcOrd="1" destOrd="0" presId="urn:microsoft.com/office/officeart/2008/layout/HorizontalMultiLevelHierarchy"/>
    <dgm:cxn modelId="{F21F7D5D-C86D-4B1A-9AE3-65956DAA12B0}" type="presOf" srcId="{5703E334-1CE1-4162-BB44-4A92B88E4387}" destId="{65FE6407-CDA8-49D6-9388-B6C9EC104174}" srcOrd="0" destOrd="0" presId="urn:microsoft.com/office/officeart/2008/layout/HorizontalMultiLevelHierarchy"/>
    <dgm:cxn modelId="{F6C33B45-A2A7-468C-AFAA-288719D115A6}" type="presOf" srcId="{DACDA95D-2A58-4908-BB8F-D2FB7B3D763B}" destId="{A651D57B-68FC-4375-8FD9-E0FD1E723EC9}" srcOrd="0" destOrd="0" presId="urn:microsoft.com/office/officeart/2008/layout/HorizontalMultiLevelHierarchy"/>
    <dgm:cxn modelId="{AC79316A-05AC-4A81-B1C3-648D0276A98E}" type="presOf" srcId="{9E16F4B8-28F6-4EC9-94C8-11B7685A85E1}" destId="{CCE31506-0D81-4919-8411-4E581CB04110}" srcOrd="0" destOrd="0" presId="urn:microsoft.com/office/officeart/2008/layout/HorizontalMultiLevelHierarchy"/>
    <dgm:cxn modelId="{F6E8F46B-A538-4AF2-A035-F0105028B9EC}" srcId="{9E16F4B8-28F6-4EC9-94C8-11B7685A85E1}" destId="{AFC21FC5-5711-4263-8AB6-0FB7726C3213}" srcOrd="2" destOrd="0" parTransId="{DACDA95D-2A58-4908-BB8F-D2FB7B3D763B}" sibTransId="{2E56EFCF-2D8A-4B0C-B6F1-CD54D744C57E}"/>
    <dgm:cxn modelId="{AA8BBC50-8379-4C35-9698-7372D2855ED4}" type="presOf" srcId="{F864DC31-CAA8-4B70-B8DB-67CE11756F5A}" destId="{49DA4CC5-7300-4DCD-9D8B-0A8F4BE165A0}" srcOrd="0" destOrd="0" presId="urn:microsoft.com/office/officeart/2008/layout/HorizontalMultiLevelHierarchy"/>
    <dgm:cxn modelId="{8D79307E-43E9-410D-8B05-B059DD9FD3BE}" srcId="{9E16F4B8-28F6-4EC9-94C8-11B7685A85E1}" destId="{CFE32630-C1D1-411B-838D-D528E34B0EF8}" srcOrd="1" destOrd="0" parTransId="{F864DC31-CAA8-4B70-B8DB-67CE11756F5A}" sibTransId="{45BA49EC-EC12-46E1-BA17-1CD730C1298F}"/>
    <dgm:cxn modelId="{86084A81-96CB-47BC-B90F-C1C5B3B58E4E}" srcId="{30ED4E80-DC26-459F-8294-3DCD87371E02}" destId="{9E16F4B8-28F6-4EC9-94C8-11B7685A85E1}" srcOrd="0" destOrd="0" parTransId="{40316083-5202-4D63-9589-7FCD88960168}" sibTransId="{3CC9F929-2429-457D-A217-D997426AB2BC}"/>
    <dgm:cxn modelId="{E82433A2-6DE3-430F-95A4-0E09B8E6252F}" type="presOf" srcId="{30ED4E80-DC26-459F-8294-3DCD87371E02}" destId="{708EC78E-AF8A-4038-80A9-1FDBC7BDB465}" srcOrd="0" destOrd="0" presId="urn:microsoft.com/office/officeart/2008/layout/HorizontalMultiLevelHierarchy"/>
    <dgm:cxn modelId="{8A496CA9-C0DE-4E31-8460-FD7130C41B3E}" type="presOf" srcId="{DACDA95D-2A58-4908-BB8F-D2FB7B3D763B}" destId="{3801ABC7-4C09-425D-A613-B95B04EAF6A7}" srcOrd="1" destOrd="0" presId="urn:microsoft.com/office/officeart/2008/layout/HorizontalMultiLevelHierarchy"/>
    <dgm:cxn modelId="{29CF94C7-0D0B-4707-AAB6-73AC1F9E9114}" type="presOf" srcId="{DD3138CF-6737-4FD2-8E5F-8D6A16F97291}" destId="{CA6030BB-2FB6-4880-8568-E86675EC2698}" srcOrd="0" destOrd="0" presId="urn:microsoft.com/office/officeart/2008/layout/HorizontalMultiLevelHierarchy"/>
    <dgm:cxn modelId="{98C15EE5-0EB1-457A-9878-FFD999580B27}" type="presOf" srcId="{F864DC31-CAA8-4B70-B8DB-67CE11756F5A}" destId="{FA2372BD-1937-451C-8CCD-9BE7259F8455}" srcOrd="1" destOrd="0" presId="urn:microsoft.com/office/officeart/2008/layout/HorizontalMultiLevelHierarchy"/>
    <dgm:cxn modelId="{B72D7CF5-086D-4534-9973-A38094FF66D2}" type="presOf" srcId="{AFC21FC5-5711-4263-8AB6-0FB7726C3213}" destId="{77748D63-7306-4A37-9C64-4D0E61EE93E4}" srcOrd="0" destOrd="0" presId="urn:microsoft.com/office/officeart/2008/layout/HorizontalMultiLevelHierarchy"/>
    <dgm:cxn modelId="{1241D8FD-1B00-48F0-A430-0C55AE93E2CD}" type="presOf" srcId="{CFE32630-C1D1-411B-838D-D528E34B0EF8}" destId="{63D00CA8-B140-457C-AF8E-BF3FFFDB5548}" srcOrd="0" destOrd="0" presId="urn:microsoft.com/office/officeart/2008/layout/HorizontalMultiLevelHierarchy"/>
    <dgm:cxn modelId="{36BF70FE-3C61-4F1E-A664-B92DF77B09A7}" srcId="{9E16F4B8-28F6-4EC9-94C8-11B7685A85E1}" destId="{5703E334-1CE1-4162-BB44-4A92B88E4387}" srcOrd="0" destOrd="0" parTransId="{DD3138CF-6737-4FD2-8E5F-8D6A16F97291}" sibTransId="{4910747B-944B-4908-9105-36CA925872CF}"/>
    <dgm:cxn modelId="{1976F73A-B787-4A94-A52A-0B2945134DA3}" type="presParOf" srcId="{708EC78E-AF8A-4038-80A9-1FDBC7BDB465}" destId="{A2DD765E-2DED-448C-B6E6-A5F95ED30F46}" srcOrd="0" destOrd="0" presId="urn:microsoft.com/office/officeart/2008/layout/HorizontalMultiLevelHierarchy"/>
    <dgm:cxn modelId="{0BF2D6E3-FA80-49D3-A6B7-44B575F7DCB4}" type="presParOf" srcId="{A2DD765E-2DED-448C-B6E6-A5F95ED30F46}" destId="{CCE31506-0D81-4919-8411-4E581CB04110}" srcOrd="0" destOrd="0" presId="urn:microsoft.com/office/officeart/2008/layout/HorizontalMultiLevelHierarchy"/>
    <dgm:cxn modelId="{E6BE8030-9957-4A32-BBF4-B6E8A601C790}" type="presParOf" srcId="{A2DD765E-2DED-448C-B6E6-A5F95ED30F46}" destId="{2FCD1802-37EB-4A16-ABA1-F53798A18B53}" srcOrd="1" destOrd="0" presId="urn:microsoft.com/office/officeart/2008/layout/HorizontalMultiLevelHierarchy"/>
    <dgm:cxn modelId="{F92C04BE-80CF-4F66-8982-8B9893BC98A5}" type="presParOf" srcId="{2FCD1802-37EB-4A16-ABA1-F53798A18B53}" destId="{CA6030BB-2FB6-4880-8568-E86675EC2698}" srcOrd="0" destOrd="0" presId="urn:microsoft.com/office/officeart/2008/layout/HorizontalMultiLevelHierarchy"/>
    <dgm:cxn modelId="{79A5889F-79D5-43A4-B057-F0B6B1740971}" type="presParOf" srcId="{CA6030BB-2FB6-4880-8568-E86675EC2698}" destId="{DBBC3F6C-DB35-46A1-BB6D-65C4F42FAADD}" srcOrd="0" destOrd="0" presId="urn:microsoft.com/office/officeart/2008/layout/HorizontalMultiLevelHierarchy"/>
    <dgm:cxn modelId="{246806F2-24CF-42D9-B023-9A096024C566}" type="presParOf" srcId="{2FCD1802-37EB-4A16-ABA1-F53798A18B53}" destId="{4F9EAC89-1A4C-43A6-B5D0-0A92C23738ED}" srcOrd="1" destOrd="0" presId="urn:microsoft.com/office/officeart/2008/layout/HorizontalMultiLevelHierarchy"/>
    <dgm:cxn modelId="{D5F08A33-24FB-4DFE-BA9D-0E20AAC5DDA1}" type="presParOf" srcId="{4F9EAC89-1A4C-43A6-B5D0-0A92C23738ED}" destId="{65FE6407-CDA8-49D6-9388-B6C9EC104174}" srcOrd="0" destOrd="0" presId="urn:microsoft.com/office/officeart/2008/layout/HorizontalMultiLevelHierarchy"/>
    <dgm:cxn modelId="{E0C0DAD3-9A89-4192-9FA2-C84C2617E5C0}" type="presParOf" srcId="{4F9EAC89-1A4C-43A6-B5D0-0A92C23738ED}" destId="{C5274AEF-FE90-4B63-805B-602BBA4C9F32}" srcOrd="1" destOrd="0" presId="urn:microsoft.com/office/officeart/2008/layout/HorizontalMultiLevelHierarchy"/>
    <dgm:cxn modelId="{31250728-086C-4F50-9388-3A92530BDB9F}" type="presParOf" srcId="{2FCD1802-37EB-4A16-ABA1-F53798A18B53}" destId="{49DA4CC5-7300-4DCD-9D8B-0A8F4BE165A0}" srcOrd="2" destOrd="0" presId="urn:microsoft.com/office/officeart/2008/layout/HorizontalMultiLevelHierarchy"/>
    <dgm:cxn modelId="{B8398A74-6876-4FAE-987D-1454C0B6AA13}" type="presParOf" srcId="{49DA4CC5-7300-4DCD-9D8B-0A8F4BE165A0}" destId="{FA2372BD-1937-451C-8CCD-9BE7259F8455}" srcOrd="0" destOrd="0" presId="urn:microsoft.com/office/officeart/2008/layout/HorizontalMultiLevelHierarchy"/>
    <dgm:cxn modelId="{9902F941-0244-4551-A026-25F56942005A}" type="presParOf" srcId="{2FCD1802-37EB-4A16-ABA1-F53798A18B53}" destId="{9F3245CB-51A0-4B66-831C-BA23642D751A}" srcOrd="3" destOrd="0" presId="urn:microsoft.com/office/officeart/2008/layout/HorizontalMultiLevelHierarchy"/>
    <dgm:cxn modelId="{48321EFD-CDD9-4B69-963E-FC09B3D4E820}" type="presParOf" srcId="{9F3245CB-51A0-4B66-831C-BA23642D751A}" destId="{63D00CA8-B140-457C-AF8E-BF3FFFDB5548}" srcOrd="0" destOrd="0" presId="urn:microsoft.com/office/officeart/2008/layout/HorizontalMultiLevelHierarchy"/>
    <dgm:cxn modelId="{2C8E6DF5-419D-4525-A1D1-A380EC29B3D2}" type="presParOf" srcId="{9F3245CB-51A0-4B66-831C-BA23642D751A}" destId="{245178B3-A2DD-4705-85C6-E89FE2C6A2D2}" srcOrd="1" destOrd="0" presId="urn:microsoft.com/office/officeart/2008/layout/HorizontalMultiLevelHierarchy"/>
    <dgm:cxn modelId="{D7E49A75-A438-4D8F-B893-7D950712196E}" type="presParOf" srcId="{2FCD1802-37EB-4A16-ABA1-F53798A18B53}" destId="{A651D57B-68FC-4375-8FD9-E0FD1E723EC9}" srcOrd="4" destOrd="0" presId="urn:microsoft.com/office/officeart/2008/layout/HorizontalMultiLevelHierarchy"/>
    <dgm:cxn modelId="{5B0E050F-2AE2-4FA3-93A0-0B8BF37716F1}" type="presParOf" srcId="{A651D57B-68FC-4375-8FD9-E0FD1E723EC9}" destId="{3801ABC7-4C09-425D-A613-B95B04EAF6A7}" srcOrd="0" destOrd="0" presId="urn:microsoft.com/office/officeart/2008/layout/HorizontalMultiLevelHierarchy"/>
    <dgm:cxn modelId="{8F73AC6D-12FC-4F9F-9C07-84DAAB780D4D}" type="presParOf" srcId="{2FCD1802-37EB-4A16-ABA1-F53798A18B53}" destId="{BB77CA3D-EE88-4951-9F84-D2870A68BCF6}" srcOrd="5" destOrd="0" presId="urn:microsoft.com/office/officeart/2008/layout/HorizontalMultiLevelHierarchy"/>
    <dgm:cxn modelId="{6366D440-1A7E-44C4-8BD6-8BABDC18826A}" type="presParOf" srcId="{BB77CA3D-EE88-4951-9F84-D2870A68BCF6}" destId="{77748D63-7306-4A37-9C64-4D0E61EE93E4}" srcOrd="0" destOrd="0" presId="urn:microsoft.com/office/officeart/2008/layout/HorizontalMultiLevelHierarchy"/>
    <dgm:cxn modelId="{BB0F8984-B513-4C1C-8873-8EB521F29551}" type="presParOf" srcId="{BB77CA3D-EE88-4951-9F84-D2870A68BCF6}" destId="{A526E42B-CA63-45AB-98A9-40799D5B53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0FE4C1-AF39-453B-B789-84F271DACA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C515E-1281-4B6F-98B3-6AC0E0F6B78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2200" b="1" i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 «Благоустройство СМО на 2019 - 2024 годы»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i="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23 353 т. р. (100%))</a:t>
          </a:r>
          <a:endParaRPr lang="ru-RU" sz="2200" i="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2F9E2-E24A-4408-9B91-FBB0498FBF92}" type="parTrans" cxnId="{89F4019A-FE9D-45C2-BBC7-877009822509}">
      <dgm:prSet/>
      <dgm:spPr/>
      <dgm:t>
        <a:bodyPr/>
        <a:lstStyle/>
        <a:p>
          <a:endParaRPr lang="ru-RU"/>
        </a:p>
      </dgm:t>
    </dgm:pt>
    <dgm:pt modelId="{710D1A30-6D91-4242-92A1-A581817D2AE9}" type="sibTrans" cxnId="{89F4019A-FE9D-45C2-BBC7-877009822509}">
      <dgm:prSet/>
      <dgm:spPr/>
      <dgm:t>
        <a:bodyPr/>
        <a:lstStyle/>
        <a:p>
          <a:endParaRPr lang="ru-RU"/>
        </a:p>
      </dgm:t>
    </dgm:pt>
    <dgm:pt modelId="{501E6D66-972E-4318-BC52-5B699D5CF8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«Озеленение, развитие и содержание комплекса благоустройства дворовых территорий СМО»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19 068т.р. (100%))</a:t>
          </a:r>
        </a:p>
      </dgm:t>
    </dgm:pt>
    <dgm:pt modelId="{341AC474-03A8-4D8E-A68B-ABD8D70713EC}" type="parTrans" cxnId="{97F014B1-16E9-4CB7-ADD3-F495746D5D4E}">
      <dgm:prSet/>
      <dgm:spPr/>
      <dgm:t>
        <a:bodyPr/>
        <a:lstStyle/>
        <a:p>
          <a:endParaRPr lang="ru-RU"/>
        </a:p>
      </dgm:t>
    </dgm:pt>
    <dgm:pt modelId="{CD9815FE-3A63-4B62-BC3A-CA5AA4C4A979}" type="sibTrans" cxnId="{97F014B1-16E9-4CB7-ADD3-F495746D5D4E}">
      <dgm:prSet/>
      <dgm:spPr/>
      <dgm:t>
        <a:bodyPr/>
        <a:lstStyle/>
        <a:p>
          <a:endParaRPr lang="ru-RU"/>
        </a:p>
      </dgm:t>
    </dgm:pt>
    <dgm:pt modelId="{4B5013AC-2437-4F4C-A635-CF6142056FC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экологической безопасности территории  Слюдянского муниципального образования»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3 670т.р. (100%))</a:t>
          </a:r>
        </a:p>
      </dgm:t>
    </dgm:pt>
    <dgm:pt modelId="{D37FCAE9-4CC0-4594-BB04-5D4B5AB973E3}" type="parTrans" cxnId="{ACEDFD26-61CD-470B-9696-7D27C7DE299F}">
      <dgm:prSet/>
      <dgm:spPr/>
      <dgm:t>
        <a:bodyPr/>
        <a:lstStyle/>
        <a:p>
          <a:endParaRPr lang="ru-RU"/>
        </a:p>
      </dgm:t>
    </dgm:pt>
    <dgm:pt modelId="{6D7F531C-92B5-468F-84DF-9DFE9466ED82}" type="sibTrans" cxnId="{ACEDFD26-61CD-470B-9696-7D27C7DE299F}">
      <dgm:prSet/>
      <dgm:spPr/>
      <dgm:t>
        <a:bodyPr/>
        <a:lstStyle/>
        <a:p>
          <a:endParaRPr lang="ru-RU"/>
        </a:p>
      </dgm:t>
    </dgm:pt>
    <dgm:pt modelId="{A1A3DF5D-F082-40DF-AA92-537899A707E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«Оказание услуг по перевозке в морг и захоронению безродных, невостребованных и неопознанных умерших на территории СМО»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 т.р. (100%))</a:t>
          </a:r>
        </a:p>
      </dgm:t>
    </dgm:pt>
    <dgm:pt modelId="{13362708-6C36-40A6-9B06-B72E6557295B}" type="parTrans" cxnId="{DB3FDD43-CF8D-4A37-B484-42D1C37BB607}">
      <dgm:prSet/>
      <dgm:spPr/>
      <dgm:t>
        <a:bodyPr/>
        <a:lstStyle/>
        <a:p>
          <a:endParaRPr lang="ru-RU"/>
        </a:p>
      </dgm:t>
    </dgm:pt>
    <dgm:pt modelId="{95218D41-F568-4AFB-93E0-581D69E5FE18}" type="sibTrans" cxnId="{DB3FDD43-CF8D-4A37-B484-42D1C37BB607}">
      <dgm:prSet/>
      <dgm:spPr/>
      <dgm:t>
        <a:bodyPr/>
        <a:lstStyle/>
        <a:p>
          <a:endParaRPr lang="ru-RU"/>
        </a:p>
      </dgm:t>
    </dgm:pt>
    <dgm:pt modelId="{D53CDA49-7F0D-43ED-8444-1DFD79474BE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«Охрана окружающей среды территории СМО»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608 т.р. (100%))</a:t>
          </a:r>
        </a:p>
      </dgm:t>
    </dgm:pt>
    <dgm:pt modelId="{9C784544-7A3B-48EC-A45D-E7218348BF99}" type="parTrans" cxnId="{3416EC4C-E809-4BE5-867A-8BAB03523BD8}">
      <dgm:prSet/>
      <dgm:spPr/>
      <dgm:t>
        <a:bodyPr/>
        <a:lstStyle/>
        <a:p>
          <a:endParaRPr lang="ru-RU"/>
        </a:p>
      </dgm:t>
    </dgm:pt>
    <dgm:pt modelId="{D401619A-CFA7-4F41-9B63-AF3BAE76370C}" type="sibTrans" cxnId="{3416EC4C-E809-4BE5-867A-8BAB03523BD8}">
      <dgm:prSet/>
      <dgm:spPr/>
      <dgm:t>
        <a:bodyPr/>
        <a:lstStyle/>
        <a:p>
          <a:endParaRPr lang="ru-RU"/>
        </a:p>
      </dgm:t>
    </dgm:pt>
    <dgm:pt modelId="{75DEFF3F-C340-4846-BCD3-8F485661418D}" type="pres">
      <dgm:prSet presAssocID="{0A0FE4C1-AF39-453B-B789-84F271DACA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008A4C-393D-498C-A024-D55133C1B704}" type="pres">
      <dgm:prSet presAssocID="{235C515E-1281-4B6F-98B3-6AC0E0F6B789}" presName="root1" presStyleCnt="0"/>
      <dgm:spPr/>
    </dgm:pt>
    <dgm:pt modelId="{1D2DE9FC-5D9E-4A99-B37E-F39BD54E2B83}" type="pres">
      <dgm:prSet presAssocID="{235C515E-1281-4B6F-98B3-6AC0E0F6B789}" presName="LevelOneTextNode" presStyleLbl="node0" presStyleIdx="0" presStyleCnt="1" custScaleX="77707">
        <dgm:presLayoutVars>
          <dgm:chPref val="3"/>
        </dgm:presLayoutVars>
      </dgm:prSet>
      <dgm:spPr/>
    </dgm:pt>
    <dgm:pt modelId="{49DAC295-417C-46A2-951E-9FF9B3410AF2}" type="pres">
      <dgm:prSet presAssocID="{235C515E-1281-4B6F-98B3-6AC0E0F6B789}" presName="level2hierChild" presStyleCnt="0"/>
      <dgm:spPr/>
    </dgm:pt>
    <dgm:pt modelId="{557D9B8C-1D1A-4CA3-881B-242B2BEE57D4}" type="pres">
      <dgm:prSet presAssocID="{341AC474-03A8-4D8E-A68B-ABD8D70713EC}" presName="conn2-1" presStyleLbl="parChTrans1D2" presStyleIdx="0" presStyleCnt="4"/>
      <dgm:spPr/>
    </dgm:pt>
    <dgm:pt modelId="{9D44F9EE-3077-4F85-B95B-D15F35761406}" type="pres">
      <dgm:prSet presAssocID="{341AC474-03A8-4D8E-A68B-ABD8D70713EC}" presName="connTx" presStyleLbl="parChTrans1D2" presStyleIdx="0" presStyleCnt="4"/>
      <dgm:spPr/>
    </dgm:pt>
    <dgm:pt modelId="{3CFC0CF5-F591-486A-908E-70E63DD97061}" type="pres">
      <dgm:prSet presAssocID="{501E6D66-972E-4318-BC52-5B699D5CF891}" presName="root2" presStyleCnt="0"/>
      <dgm:spPr/>
    </dgm:pt>
    <dgm:pt modelId="{BC88028C-96F4-4267-846F-0AD0575E908F}" type="pres">
      <dgm:prSet presAssocID="{501E6D66-972E-4318-BC52-5B699D5CF891}" presName="LevelTwoTextNode" presStyleLbl="node2" presStyleIdx="0" presStyleCnt="4" custScaleX="162235" custScaleY="86492">
        <dgm:presLayoutVars>
          <dgm:chPref val="3"/>
        </dgm:presLayoutVars>
      </dgm:prSet>
      <dgm:spPr/>
    </dgm:pt>
    <dgm:pt modelId="{DC54C42B-0D70-47F5-BB7E-8A2C25206EF6}" type="pres">
      <dgm:prSet presAssocID="{501E6D66-972E-4318-BC52-5B699D5CF891}" presName="level3hierChild" presStyleCnt="0"/>
      <dgm:spPr/>
    </dgm:pt>
    <dgm:pt modelId="{B8B69C35-F337-40DF-995C-CAE17D9C6788}" type="pres">
      <dgm:prSet presAssocID="{D37FCAE9-4CC0-4594-BB04-5D4B5AB973E3}" presName="conn2-1" presStyleLbl="parChTrans1D2" presStyleIdx="1" presStyleCnt="4"/>
      <dgm:spPr/>
    </dgm:pt>
    <dgm:pt modelId="{F334ECF0-B108-4F86-8B51-63B7015A39D1}" type="pres">
      <dgm:prSet presAssocID="{D37FCAE9-4CC0-4594-BB04-5D4B5AB973E3}" presName="connTx" presStyleLbl="parChTrans1D2" presStyleIdx="1" presStyleCnt="4"/>
      <dgm:spPr/>
    </dgm:pt>
    <dgm:pt modelId="{8D9816C7-3FF9-451F-95DE-78D729E6D0DD}" type="pres">
      <dgm:prSet presAssocID="{4B5013AC-2437-4F4C-A635-CF6142056FC9}" presName="root2" presStyleCnt="0"/>
      <dgm:spPr/>
    </dgm:pt>
    <dgm:pt modelId="{A478EB33-E827-43C5-A86A-09A9EB6489F6}" type="pres">
      <dgm:prSet presAssocID="{4B5013AC-2437-4F4C-A635-CF6142056FC9}" presName="LevelTwoTextNode" presStyleLbl="node2" presStyleIdx="1" presStyleCnt="4" custScaleX="162235" custScaleY="103589">
        <dgm:presLayoutVars>
          <dgm:chPref val="3"/>
        </dgm:presLayoutVars>
      </dgm:prSet>
      <dgm:spPr/>
    </dgm:pt>
    <dgm:pt modelId="{E7834BD6-A162-4F37-A1E9-CDF19F9DD52B}" type="pres">
      <dgm:prSet presAssocID="{4B5013AC-2437-4F4C-A635-CF6142056FC9}" presName="level3hierChild" presStyleCnt="0"/>
      <dgm:spPr/>
    </dgm:pt>
    <dgm:pt modelId="{C6A7EE88-8BC8-4175-A99B-4154B4E22116}" type="pres">
      <dgm:prSet presAssocID="{9C784544-7A3B-48EC-A45D-E7218348BF99}" presName="conn2-1" presStyleLbl="parChTrans1D2" presStyleIdx="2" presStyleCnt="4"/>
      <dgm:spPr/>
    </dgm:pt>
    <dgm:pt modelId="{43B27943-FAB7-4DF9-AFAC-4CDB55860683}" type="pres">
      <dgm:prSet presAssocID="{9C784544-7A3B-48EC-A45D-E7218348BF99}" presName="connTx" presStyleLbl="parChTrans1D2" presStyleIdx="2" presStyleCnt="4"/>
      <dgm:spPr/>
    </dgm:pt>
    <dgm:pt modelId="{5C1C1311-91FE-46E8-AFE9-E72FCEFFC6AC}" type="pres">
      <dgm:prSet presAssocID="{D53CDA49-7F0D-43ED-8444-1DFD79474BE5}" presName="root2" presStyleCnt="0"/>
      <dgm:spPr/>
    </dgm:pt>
    <dgm:pt modelId="{D6B9F2E6-CED7-4222-B302-F027D1F0FB67}" type="pres">
      <dgm:prSet presAssocID="{D53CDA49-7F0D-43ED-8444-1DFD79474BE5}" presName="LevelTwoTextNode" presStyleLbl="node2" presStyleIdx="2" presStyleCnt="4" custScaleX="162256" custScaleY="94248" custLinFactNeighborX="568" custLinFactNeighborY="-1077">
        <dgm:presLayoutVars>
          <dgm:chPref val="3"/>
        </dgm:presLayoutVars>
      </dgm:prSet>
      <dgm:spPr/>
    </dgm:pt>
    <dgm:pt modelId="{EA92ACB8-32E3-43B1-BA53-0E851604DB8A}" type="pres">
      <dgm:prSet presAssocID="{D53CDA49-7F0D-43ED-8444-1DFD79474BE5}" presName="level3hierChild" presStyleCnt="0"/>
      <dgm:spPr/>
    </dgm:pt>
    <dgm:pt modelId="{FA7F9537-5CB5-437A-A559-D5580B8192BA}" type="pres">
      <dgm:prSet presAssocID="{13362708-6C36-40A6-9B06-B72E6557295B}" presName="conn2-1" presStyleLbl="parChTrans1D2" presStyleIdx="3" presStyleCnt="4"/>
      <dgm:spPr/>
    </dgm:pt>
    <dgm:pt modelId="{B6D23A1F-D5A4-4699-9CEB-9DAF6D86A982}" type="pres">
      <dgm:prSet presAssocID="{13362708-6C36-40A6-9B06-B72E6557295B}" presName="connTx" presStyleLbl="parChTrans1D2" presStyleIdx="3" presStyleCnt="4"/>
      <dgm:spPr/>
    </dgm:pt>
    <dgm:pt modelId="{524F7227-D01F-498D-8E0D-9EAC23E0CC36}" type="pres">
      <dgm:prSet presAssocID="{A1A3DF5D-F082-40DF-AA92-537899A707EC}" presName="root2" presStyleCnt="0"/>
      <dgm:spPr/>
    </dgm:pt>
    <dgm:pt modelId="{F38AC34B-4363-4EB1-83B9-19CD28E64A88}" type="pres">
      <dgm:prSet presAssocID="{A1A3DF5D-F082-40DF-AA92-537899A707EC}" presName="LevelTwoTextNode" presStyleLbl="node2" presStyleIdx="3" presStyleCnt="4" custScaleX="162235" custScaleY="98314">
        <dgm:presLayoutVars>
          <dgm:chPref val="3"/>
        </dgm:presLayoutVars>
      </dgm:prSet>
      <dgm:spPr/>
    </dgm:pt>
    <dgm:pt modelId="{7DD10E72-B6C3-41EA-BAA0-14B7F205A488}" type="pres">
      <dgm:prSet presAssocID="{A1A3DF5D-F082-40DF-AA92-537899A707EC}" presName="level3hierChild" presStyleCnt="0"/>
      <dgm:spPr/>
    </dgm:pt>
  </dgm:ptLst>
  <dgm:cxnLst>
    <dgm:cxn modelId="{ACEDFD26-61CD-470B-9696-7D27C7DE299F}" srcId="{235C515E-1281-4B6F-98B3-6AC0E0F6B789}" destId="{4B5013AC-2437-4F4C-A635-CF6142056FC9}" srcOrd="1" destOrd="0" parTransId="{D37FCAE9-4CC0-4594-BB04-5D4B5AB973E3}" sibTransId="{6D7F531C-92B5-468F-84DF-9DFE9466ED82}"/>
    <dgm:cxn modelId="{EF4E4C40-47A1-4446-93DB-E68B60E78245}" type="presOf" srcId="{A1A3DF5D-F082-40DF-AA92-537899A707EC}" destId="{F38AC34B-4363-4EB1-83B9-19CD28E64A88}" srcOrd="0" destOrd="0" presId="urn:microsoft.com/office/officeart/2008/layout/HorizontalMultiLevelHierarchy"/>
    <dgm:cxn modelId="{DB3FDD43-CF8D-4A37-B484-42D1C37BB607}" srcId="{235C515E-1281-4B6F-98B3-6AC0E0F6B789}" destId="{A1A3DF5D-F082-40DF-AA92-537899A707EC}" srcOrd="3" destOrd="0" parTransId="{13362708-6C36-40A6-9B06-B72E6557295B}" sibTransId="{95218D41-F568-4AFB-93E0-581D69E5FE18}"/>
    <dgm:cxn modelId="{C0871F45-D77A-4210-91E1-4E1B1CCBCF19}" type="presOf" srcId="{4B5013AC-2437-4F4C-A635-CF6142056FC9}" destId="{A478EB33-E827-43C5-A86A-09A9EB6489F6}" srcOrd="0" destOrd="0" presId="urn:microsoft.com/office/officeart/2008/layout/HorizontalMultiLevelHierarchy"/>
    <dgm:cxn modelId="{3416EC4C-E809-4BE5-867A-8BAB03523BD8}" srcId="{235C515E-1281-4B6F-98B3-6AC0E0F6B789}" destId="{D53CDA49-7F0D-43ED-8444-1DFD79474BE5}" srcOrd="2" destOrd="0" parTransId="{9C784544-7A3B-48EC-A45D-E7218348BF99}" sibTransId="{D401619A-CFA7-4F41-9B63-AF3BAE76370C}"/>
    <dgm:cxn modelId="{D28DCF72-5350-4AB5-AA61-0181BF3D8880}" type="presOf" srcId="{0A0FE4C1-AF39-453B-B789-84F271DACADD}" destId="{75DEFF3F-C340-4846-BCD3-8F485661418D}" srcOrd="0" destOrd="0" presId="urn:microsoft.com/office/officeart/2008/layout/HorizontalMultiLevelHierarchy"/>
    <dgm:cxn modelId="{AD5D497F-4360-4F0F-828E-C2BEA12397A1}" type="presOf" srcId="{341AC474-03A8-4D8E-A68B-ABD8D70713EC}" destId="{557D9B8C-1D1A-4CA3-881B-242B2BEE57D4}" srcOrd="0" destOrd="0" presId="urn:microsoft.com/office/officeart/2008/layout/HorizontalMultiLevelHierarchy"/>
    <dgm:cxn modelId="{A51DED81-01BF-4DB5-8DA2-A57E976FDF64}" type="presOf" srcId="{13362708-6C36-40A6-9B06-B72E6557295B}" destId="{B6D23A1F-D5A4-4699-9CEB-9DAF6D86A982}" srcOrd="1" destOrd="0" presId="urn:microsoft.com/office/officeart/2008/layout/HorizontalMultiLevelHierarchy"/>
    <dgm:cxn modelId="{89F4019A-FE9D-45C2-BBC7-877009822509}" srcId="{0A0FE4C1-AF39-453B-B789-84F271DACADD}" destId="{235C515E-1281-4B6F-98B3-6AC0E0F6B789}" srcOrd="0" destOrd="0" parTransId="{3952F9E2-E24A-4408-9B91-FBB0498FBF92}" sibTransId="{710D1A30-6D91-4242-92A1-A581817D2AE9}"/>
    <dgm:cxn modelId="{91F6F19F-DFE0-4065-8810-B59CD8AB9F47}" type="presOf" srcId="{D53CDA49-7F0D-43ED-8444-1DFD79474BE5}" destId="{D6B9F2E6-CED7-4222-B302-F027D1F0FB67}" srcOrd="0" destOrd="0" presId="urn:microsoft.com/office/officeart/2008/layout/HorizontalMultiLevelHierarchy"/>
    <dgm:cxn modelId="{97F014B1-16E9-4CB7-ADD3-F495746D5D4E}" srcId="{235C515E-1281-4B6F-98B3-6AC0E0F6B789}" destId="{501E6D66-972E-4318-BC52-5B699D5CF891}" srcOrd="0" destOrd="0" parTransId="{341AC474-03A8-4D8E-A68B-ABD8D70713EC}" sibTransId="{CD9815FE-3A63-4B62-BC3A-CA5AA4C4A979}"/>
    <dgm:cxn modelId="{8C93B7B6-CB74-49DE-8AE8-AE6F1EB20F29}" type="presOf" srcId="{13362708-6C36-40A6-9B06-B72E6557295B}" destId="{FA7F9537-5CB5-437A-A559-D5580B8192BA}" srcOrd="0" destOrd="0" presId="urn:microsoft.com/office/officeart/2008/layout/HorizontalMultiLevelHierarchy"/>
    <dgm:cxn modelId="{5E2288BA-A729-4AC8-9B89-C2C53F0F7DD3}" type="presOf" srcId="{9C784544-7A3B-48EC-A45D-E7218348BF99}" destId="{43B27943-FAB7-4DF9-AFAC-4CDB55860683}" srcOrd="1" destOrd="0" presId="urn:microsoft.com/office/officeart/2008/layout/HorizontalMultiLevelHierarchy"/>
    <dgm:cxn modelId="{A7293ABD-ADE0-4086-BA23-1B53C7D23E48}" type="presOf" srcId="{D37FCAE9-4CC0-4594-BB04-5D4B5AB973E3}" destId="{B8B69C35-F337-40DF-995C-CAE17D9C6788}" srcOrd="0" destOrd="0" presId="urn:microsoft.com/office/officeart/2008/layout/HorizontalMultiLevelHierarchy"/>
    <dgm:cxn modelId="{94C34ABF-D8E2-40C9-8DE4-2B5EF2E7C79A}" type="presOf" srcId="{D37FCAE9-4CC0-4594-BB04-5D4B5AB973E3}" destId="{F334ECF0-B108-4F86-8B51-63B7015A39D1}" srcOrd="1" destOrd="0" presId="urn:microsoft.com/office/officeart/2008/layout/HorizontalMultiLevelHierarchy"/>
    <dgm:cxn modelId="{882A26D2-7B31-4463-9854-03E1C926BFD9}" type="presOf" srcId="{9C784544-7A3B-48EC-A45D-E7218348BF99}" destId="{C6A7EE88-8BC8-4175-A99B-4154B4E22116}" srcOrd="0" destOrd="0" presId="urn:microsoft.com/office/officeart/2008/layout/HorizontalMultiLevelHierarchy"/>
    <dgm:cxn modelId="{8A2F9AEC-5DBC-4182-8E0A-0CB2B0B45E49}" type="presOf" srcId="{501E6D66-972E-4318-BC52-5B699D5CF891}" destId="{BC88028C-96F4-4267-846F-0AD0575E908F}" srcOrd="0" destOrd="0" presId="urn:microsoft.com/office/officeart/2008/layout/HorizontalMultiLevelHierarchy"/>
    <dgm:cxn modelId="{36A0D2EF-1321-4718-BADB-3DB0F2611E8A}" type="presOf" srcId="{341AC474-03A8-4D8E-A68B-ABD8D70713EC}" destId="{9D44F9EE-3077-4F85-B95B-D15F35761406}" srcOrd="1" destOrd="0" presId="urn:microsoft.com/office/officeart/2008/layout/HorizontalMultiLevelHierarchy"/>
    <dgm:cxn modelId="{E0F89DF4-2869-427E-8C87-2CC2BADBAC51}" type="presOf" srcId="{235C515E-1281-4B6F-98B3-6AC0E0F6B789}" destId="{1D2DE9FC-5D9E-4A99-B37E-F39BD54E2B83}" srcOrd="0" destOrd="0" presId="urn:microsoft.com/office/officeart/2008/layout/HorizontalMultiLevelHierarchy"/>
    <dgm:cxn modelId="{0D04D042-090C-45D1-AA6B-B62A02DD6004}" type="presParOf" srcId="{75DEFF3F-C340-4846-BCD3-8F485661418D}" destId="{87008A4C-393D-498C-A024-D55133C1B704}" srcOrd="0" destOrd="0" presId="urn:microsoft.com/office/officeart/2008/layout/HorizontalMultiLevelHierarchy"/>
    <dgm:cxn modelId="{03E3B235-10B9-4F7B-A898-4A5014CBBA3C}" type="presParOf" srcId="{87008A4C-393D-498C-A024-D55133C1B704}" destId="{1D2DE9FC-5D9E-4A99-B37E-F39BD54E2B83}" srcOrd="0" destOrd="0" presId="urn:microsoft.com/office/officeart/2008/layout/HorizontalMultiLevelHierarchy"/>
    <dgm:cxn modelId="{199AF629-DED2-402C-885F-3B692BA26ABC}" type="presParOf" srcId="{87008A4C-393D-498C-A024-D55133C1B704}" destId="{49DAC295-417C-46A2-951E-9FF9B3410AF2}" srcOrd="1" destOrd="0" presId="urn:microsoft.com/office/officeart/2008/layout/HorizontalMultiLevelHierarchy"/>
    <dgm:cxn modelId="{8ED28AD3-91E2-410D-A832-D279FC6ABD04}" type="presParOf" srcId="{49DAC295-417C-46A2-951E-9FF9B3410AF2}" destId="{557D9B8C-1D1A-4CA3-881B-242B2BEE57D4}" srcOrd="0" destOrd="0" presId="urn:microsoft.com/office/officeart/2008/layout/HorizontalMultiLevelHierarchy"/>
    <dgm:cxn modelId="{CF5D0AF0-029B-4BB6-A4C9-34EADA46262E}" type="presParOf" srcId="{557D9B8C-1D1A-4CA3-881B-242B2BEE57D4}" destId="{9D44F9EE-3077-4F85-B95B-D15F35761406}" srcOrd="0" destOrd="0" presId="urn:microsoft.com/office/officeart/2008/layout/HorizontalMultiLevelHierarchy"/>
    <dgm:cxn modelId="{CBEACABD-C4AF-4986-9408-A9D836AB2EF7}" type="presParOf" srcId="{49DAC295-417C-46A2-951E-9FF9B3410AF2}" destId="{3CFC0CF5-F591-486A-908E-70E63DD97061}" srcOrd="1" destOrd="0" presId="urn:microsoft.com/office/officeart/2008/layout/HorizontalMultiLevelHierarchy"/>
    <dgm:cxn modelId="{C97A0BBF-BF25-4D78-AAB5-0079EAE8A0C8}" type="presParOf" srcId="{3CFC0CF5-F591-486A-908E-70E63DD97061}" destId="{BC88028C-96F4-4267-846F-0AD0575E908F}" srcOrd="0" destOrd="0" presId="urn:microsoft.com/office/officeart/2008/layout/HorizontalMultiLevelHierarchy"/>
    <dgm:cxn modelId="{5C4DDDA6-D340-4334-A50E-9E04DBE69A2C}" type="presParOf" srcId="{3CFC0CF5-F591-486A-908E-70E63DD97061}" destId="{DC54C42B-0D70-47F5-BB7E-8A2C25206EF6}" srcOrd="1" destOrd="0" presId="urn:microsoft.com/office/officeart/2008/layout/HorizontalMultiLevelHierarchy"/>
    <dgm:cxn modelId="{F81E7CE0-5773-40D0-A49B-E31868828B01}" type="presParOf" srcId="{49DAC295-417C-46A2-951E-9FF9B3410AF2}" destId="{B8B69C35-F337-40DF-995C-CAE17D9C6788}" srcOrd="2" destOrd="0" presId="urn:microsoft.com/office/officeart/2008/layout/HorizontalMultiLevelHierarchy"/>
    <dgm:cxn modelId="{468C2B09-BA46-404E-B87B-0E580587182B}" type="presParOf" srcId="{B8B69C35-F337-40DF-995C-CAE17D9C6788}" destId="{F334ECF0-B108-4F86-8B51-63B7015A39D1}" srcOrd="0" destOrd="0" presId="urn:microsoft.com/office/officeart/2008/layout/HorizontalMultiLevelHierarchy"/>
    <dgm:cxn modelId="{271E75D1-B034-44AB-BBB9-F47871D1A958}" type="presParOf" srcId="{49DAC295-417C-46A2-951E-9FF9B3410AF2}" destId="{8D9816C7-3FF9-451F-95DE-78D729E6D0DD}" srcOrd="3" destOrd="0" presId="urn:microsoft.com/office/officeart/2008/layout/HorizontalMultiLevelHierarchy"/>
    <dgm:cxn modelId="{87EE5574-A46C-4EDB-BE34-1E032422DA2E}" type="presParOf" srcId="{8D9816C7-3FF9-451F-95DE-78D729E6D0DD}" destId="{A478EB33-E827-43C5-A86A-09A9EB6489F6}" srcOrd="0" destOrd="0" presId="urn:microsoft.com/office/officeart/2008/layout/HorizontalMultiLevelHierarchy"/>
    <dgm:cxn modelId="{48CC154D-ABEA-4150-A1DD-A0CBB07DDE7B}" type="presParOf" srcId="{8D9816C7-3FF9-451F-95DE-78D729E6D0DD}" destId="{E7834BD6-A162-4F37-A1E9-CDF19F9DD52B}" srcOrd="1" destOrd="0" presId="urn:microsoft.com/office/officeart/2008/layout/HorizontalMultiLevelHierarchy"/>
    <dgm:cxn modelId="{1EB0F817-61A0-42AF-90B2-F816CBB5F527}" type="presParOf" srcId="{49DAC295-417C-46A2-951E-9FF9B3410AF2}" destId="{C6A7EE88-8BC8-4175-A99B-4154B4E22116}" srcOrd="4" destOrd="0" presId="urn:microsoft.com/office/officeart/2008/layout/HorizontalMultiLevelHierarchy"/>
    <dgm:cxn modelId="{CDA75727-EC4E-4C54-A3FB-E8E6FF08B2D6}" type="presParOf" srcId="{C6A7EE88-8BC8-4175-A99B-4154B4E22116}" destId="{43B27943-FAB7-4DF9-AFAC-4CDB55860683}" srcOrd="0" destOrd="0" presId="urn:microsoft.com/office/officeart/2008/layout/HorizontalMultiLevelHierarchy"/>
    <dgm:cxn modelId="{D184FF5E-C62E-4248-B23C-F22AD26D5B13}" type="presParOf" srcId="{49DAC295-417C-46A2-951E-9FF9B3410AF2}" destId="{5C1C1311-91FE-46E8-AFE9-E72FCEFFC6AC}" srcOrd="5" destOrd="0" presId="urn:microsoft.com/office/officeart/2008/layout/HorizontalMultiLevelHierarchy"/>
    <dgm:cxn modelId="{1F071916-F39B-4A5B-807E-C593B88F149E}" type="presParOf" srcId="{5C1C1311-91FE-46E8-AFE9-E72FCEFFC6AC}" destId="{D6B9F2E6-CED7-4222-B302-F027D1F0FB67}" srcOrd="0" destOrd="0" presId="urn:microsoft.com/office/officeart/2008/layout/HorizontalMultiLevelHierarchy"/>
    <dgm:cxn modelId="{82471340-77B9-4E5D-9586-029A01932E50}" type="presParOf" srcId="{5C1C1311-91FE-46E8-AFE9-E72FCEFFC6AC}" destId="{EA92ACB8-32E3-43B1-BA53-0E851604DB8A}" srcOrd="1" destOrd="0" presId="urn:microsoft.com/office/officeart/2008/layout/HorizontalMultiLevelHierarchy"/>
    <dgm:cxn modelId="{383C93A3-9EA2-4B74-A633-3014872D5E1B}" type="presParOf" srcId="{49DAC295-417C-46A2-951E-9FF9B3410AF2}" destId="{FA7F9537-5CB5-437A-A559-D5580B8192BA}" srcOrd="6" destOrd="0" presId="urn:microsoft.com/office/officeart/2008/layout/HorizontalMultiLevelHierarchy"/>
    <dgm:cxn modelId="{76DDDEA2-4313-44D7-AE9A-DF34FF6906A3}" type="presParOf" srcId="{FA7F9537-5CB5-437A-A559-D5580B8192BA}" destId="{B6D23A1F-D5A4-4699-9CEB-9DAF6D86A982}" srcOrd="0" destOrd="0" presId="urn:microsoft.com/office/officeart/2008/layout/HorizontalMultiLevelHierarchy"/>
    <dgm:cxn modelId="{66145FCE-56CD-4B60-BE50-BA033C08DD49}" type="presParOf" srcId="{49DAC295-417C-46A2-951E-9FF9B3410AF2}" destId="{524F7227-D01F-498D-8E0D-9EAC23E0CC36}" srcOrd="7" destOrd="0" presId="urn:microsoft.com/office/officeart/2008/layout/HorizontalMultiLevelHierarchy"/>
    <dgm:cxn modelId="{C637159B-9E5A-4D6E-BDA5-FBE8987DEB09}" type="presParOf" srcId="{524F7227-D01F-498D-8E0D-9EAC23E0CC36}" destId="{F38AC34B-4363-4EB1-83B9-19CD28E64A88}" srcOrd="0" destOrd="0" presId="urn:microsoft.com/office/officeart/2008/layout/HorizontalMultiLevelHierarchy"/>
    <dgm:cxn modelId="{74284DFE-1B9A-40F2-9BBE-DC04DB6C782F}" type="presParOf" srcId="{524F7227-D01F-498D-8E0D-9EAC23E0CC36}" destId="{7DD10E72-B6C3-41EA-BAA0-14B7F205A4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486831-ADD0-4E56-B1B9-4FB0A40A48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8FF15E-2CFA-47FD-924A-3E9FBBAC936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2000" b="1" i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«Безопасный город на 2019 - 2024 годы» </a:t>
          </a:r>
          <a:r>
            <a:rPr lang="ru-RU" sz="2000" b="1" i="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1 606 т. р. (99%) от плана 1 608 т.р.)</a:t>
          </a:r>
          <a:endParaRPr lang="ru-RU" sz="2000" i="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1A7FE-C6E5-40C0-9ADC-1BA5D5F5A876}" type="parTrans" cxnId="{A326F24C-F120-4B6E-93CF-B8DE92C07400}">
      <dgm:prSet/>
      <dgm:spPr/>
      <dgm:t>
        <a:bodyPr/>
        <a:lstStyle/>
        <a:p>
          <a:endParaRPr lang="ru-RU"/>
        </a:p>
      </dgm:t>
    </dgm:pt>
    <dgm:pt modelId="{5FE263A6-E3B2-45C8-B5B6-A49DFF37578A}" type="sibTrans" cxnId="{A326F24C-F120-4B6E-93CF-B8DE92C07400}">
      <dgm:prSet/>
      <dgm:spPr/>
      <dgm:t>
        <a:bodyPr/>
        <a:lstStyle/>
        <a:p>
          <a:endParaRPr lang="ru-RU"/>
        </a:p>
      </dgm:t>
    </dgm:pt>
    <dgm:pt modelId="{ED0DD428-7EF6-4B7B-9C6D-89EA3AD8627D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45 т.р. (100%))</a:t>
          </a:r>
        </a:p>
      </dgm:t>
    </dgm:pt>
    <dgm:pt modelId="{53BDF28B-3F4A-4073-9882-D6FC256DDAFA}" type="parTrans" cxnId="{CA0118BB-5D27-4593-AEB1-867D3E737047}">
      <dgm:prSet/>
      <dgm:spPr/>
      <dgm:t>
        <a:bodyPr/>
        <a:lstStyle/>
        <a:p>
          <a:endParaRPr lang="ru-RU"/>
        </a:p>
      </dgm:t>
    </dgm:pt>
    <dgm:pt modelId="{A016B60E-F5E6-4BC2-BC2C-E565120D1E29}" type="sibTrans" cxnId="{CA0118BB-5D27-4593-AEB1-867D3E737047}">
      <dgm:prSet/>
      <dgm:spPr/>
      <dgm:t>
        <a:bodyPr/>
        <a:lstStyle/>
        <a:p>
          <a:endParaRPr lang="ru-RU"/>
        </a:p>
      </dgm:t>
    </dgm:pt>
    <dgm:pt modelId="{BDE636E3-67A8-4036-898C-91D0CD7BCEC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первичных мер пожарной безопасности на территории Слюдянского городского поселения»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437 т.р. (99%) от плана 438 т.р.)</a:t>
          </a:r>
        </a:p>
      </dgm:t>
    </dgm:pt>
    <dgm:pt modelId="{F49CE849-CD97-4191-827F-43D7DEF6AC5B}" type="parTrans" cxnId="{245E5F3D-A60C-4032-9F79-E59BE68F6C96}">
      <dgm:prSet/>
      <dgm:spPr/>
      <dgm:t>
        <a:bodyPr/>
        <a:lstStyle/>
        <a:p>
          <a:endParaRPr lang="ru-RU"/>
        </a:p>
      </dgm:t>
    </dgm:pt>
    <dgm:pt modelId="{F98D41EE-24D9-4A30-BB03-0AFC86E0B862}" type="sibTrans" cxnId="{245E5F3D-A60C-4032-9F79-E59BE68F6C96}">
      <dgm:prSet/>
      <dgm:spPr/>
      <dgm:t>
        <a:bodyPr/>
        <a:lstStyle/>
        <a:p>
          <a:endParaRPr lang="ru-RU"/>
        </a:p>
      </dgm:t>
    </dgm:pt>
    <dgm:pt modelId="{5E2F5DD9-7810-4F54-BC87-E6A3C01F44F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«Совершенствование гражданской обороны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26 т.р. (100%))</a:t>
          </a:r>
        </a:p>
      </dgm:t>
    </dgm:pt>
    <dgm:pt modelId="{9CB5712A-E3A7-4CF6-9732-26D4569180E9}" type="parTrans" cxnId="{4ECFABE3-5617-453D-9312-EC0AFA0DD934}">
      <dgm:prSet/>
      <dgm:spPr/>
      <dgm:t>
        <a:bodyPr/>
        <a:lstStyle/>
        <a:p>
          <a:endParaRPr lang="ru-RU"/>
        </a:p>
      </dgm:t>
    </dgm:pt>
    <dgm:pt modelId="{4F24425C-EFC6-4163-9F79-2C1B158D7BD2}" type="sibTrans" cxnId="{4ECFABE3-5617-453D-9312-EC0AFA0DD934}">
      <dgm:prSet/>
      <dgm:spPr/>
      <dgm:t>
        <a:bodyPr/>
        <a:lstStyle/>
        <a:p>
          <a:endParaRPr lang="ru-RU"/>
        </a:p>
      </dgm:t>
    </dgm:pt>
    <dgm:pt modelId="{1AAC2C2A-4FE3-45D4-B561-EE6A4836537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«Безопасность   людей    на водных объектах, расположенных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119 т.р. (99%) от плана 120 т.р.)</a:t>
          </a:r>
        </a:p>
      </dgm:t>
    </dgm:pt>
    <dgm:pt modelId="{405AF1F0-7952-45F8-8B10-1B3ABC338362}" type="parTrans" cxnId="{9D99C755-AA32-40BD-B363-C04E2D234FE1}">
      <dgm:prSet/>
      <dgm:spPr/>
      <dgm:t>
        <a:bodyPr/>
        <a:lstStyle/>
        <a:p>
          <a:endParaRPr lang="ru-RU"/>
        </a:p>
      </dgm:t>
    </dgm:pt>
    <dgm:pt modelId="{2A744AB5-72B0-4CEE-85E2-ABEC1B1A05AD}" type="sibTrans" cxnId="{9D99C755-AA32-40BD-B363-C04E2D234FE1}">
      <dgm:prSet/>
      <dgm:spPr/>
      <dgm:t>
        <a:bodyPr/>
        <a:lstStyle/>
        <a:p>
          <a:endParaRPr lang="ru-RU"/>
        </a:p>
      </dgm:t>
    </dgm:pt>
    <dgm:pt modelId="{CD14D83D-7434-4179-8185-365F9B476A2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 мерах по противодействию терроризму и экстремизму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927 т.р. (100%))</a:t>
          </a:r>
        </a:p>
      </dgm:t>
    </dgm:pt>
    <dgm:pt modelId="{DFE2D1F0-0195-4259-B308-7B864F0EBF46}" type="parTrans" cxnId="{21FC6365-8116-498F-81D9-C238A32BCA92}">
      <dgm:prSet/>
      <dgm:spPr/>
      <dgm:t>
        <a:bodyPr/>
        <a:lstStyle/>
        <a:p>
          <a:endParaRPr lang="ru-RU"/>
        </a:p>
      </dgm:t>
    </dgm:pt>
    <dgm:pt modelId="{E80BE167-FC2E-4892-A0DE-95B9462C4D60}" type="sibTrans" cxnId="{21FC6365-8116-498F-81D9-C238A32BCA92}">
      <dgm:prSet/>
      <dgm:spPr/>
      <dgm:t>
        <a:bodyPr/>
        <a:lstStyle/>
        <a:p>
          <a:endParaRPr lang="ru-RU"/>
        </a:p>
      </dgm:t>
    </dgm:pt>
    <dgm:pt modelId="{53AF0403-DE64-454F-B9F1-3A3861528AC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«Профилактика экстремизма в молодежной среде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23 т.р. (100%))</a:t>
          </a:r>
        </a:p>
      </dgm:t>
    </dgm:pt>
    <dgm:pt modelId="{9CF4807C-683E-4D21-8467-BFE341021FDD}" type="parTrans" cxnId="{8512FCD8-651C-423B-91E7-59804C6E4919}">
      <dgm:prSet/>
      <dgm:spPr/>
      <dgm:t>
        <a:bodyPr/>
        <a:lstStyle/>
        <a:p>
          <a:endParaRPr lang="ru-RU"/>
        </a:p>
      </dgm:t>
    </dgm:pt>
    <dgm:pt modelId="{B8ABBBA7-0722-4921-8361-8644F8ADFF85}" type="sibTrans" cxnId="{8512FCD8-651C-423B-91E7-59804C6E4919}">
      <dgm:prSet/>
      <dgm:spPr/>
      <dgm:t>
        <a:bodyPr/>
        <a:lstStyle/>
        <a:p>
          <a:endParaRPr lang="ru-RU"/>
        </a:p>
      </dgm:t>
    </dgm:pt>
    <dgm:pt modelId="{571825CB-3A27-47AE-8A67-F0CCDE1904E0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 «Профилактика наркомании и токсикомании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22 т.р. (100%))</a:t>
          </a:r>
        </a:p>
      </dgm:t>
    </dgm:pt>
    <dgm:pt modelId="{37A34843-D052-4597-AC41-82A684222321}" type="parTrans" cxnId="{3F86F63A-5EA7-4A07-9EB4-F2214501A7B9}">
      <dgm:prSet/>
      <dgm:spPr/>
      <dgm:t>
        <a:bodyPr/>
        <a:lstStyle/>
        <a:p>
          <a:endParaRPr lang="ru-RU"/>
        </a:p>
      </dgm:t>
    </dgm:pt>
    <dgm:pt modelId="{C6BC345B-27E3-49DF-8CC4-527AA4027DB2}" type="sibTrans" cxnId="{3F86F63A-5EA7-4A07-9EB4-F2214501A7B9}">
      <dgm:prSet/>
      <dgm:spPr/>
      <dgm:t>
        <a:bodyPr/>
        <a:lstStyle/>
        <a:p>
          <a:endParaRPr lang="ru-RU"/>
        </a:p>
      </dgm:t>
    </dgm:pt>
    <dgm:pt modelId="{BB2D328B-5964-41D8-94A8-5D152637BF2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sz="1200" b="1" i="0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«Укрепление правопорядка  на территории Слюдянского городского поселения»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 т.р. (100%))</a:t>
          </a:r>
        </a:p>
      </dgm:t>
    </dgm:pt>
    <dgm:pt modelId="{4CAD81FB-E924-4E2B-83C3-B779496CEF0E}" type="parTrans" cxnId="{8DF2BB91-AD48-4E5F-8887-D4267F07B021}">
      <dgm:prSet/>
      <dgm:spPr/>
      <dgm:t>
        <a:bodyPr/>
        <a:lstStyle/>
        <a:p>
          <a:endParaRPr lang="ru-RU"/>
        </a:p>
      </dgm:t>
    </dgm:pt>
    <dgm:pt modelId="{63DB9155-D0E6-4115-B59C-F7FE67885679}" type="sibTrans" cxnId="{8DF2BB91-AD48-4E5F-8887-D4267F07B021}">
      <dgm:prSet/>
      <dgm:spPr/>
      <dgm:t>
        <a:bodyPr/>
        <a:lstStyle/>
        <a:p>
          <a:endParaRPr lang="ru-RU"/>
        </a:p>
      </dgm:t>
    </dgm:pt>
    <dgm:pt modelId="{31E3722B-4985-4781-9F34-1481790866C1}" type="pres">
      <dgm:prSet presAssocID="{BE486831-ADD0-4E56-B1B9-4FB0A40A48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E2443C-3A5A-45F3-BF11-10F350FB5346}" type="pres">
      <dgm:prSet presAssocID="{988FF15E-2CFA-47FD-924A-3E9FBBAC9367}" presName="root1" presStyleCnt="0"/>
      <dgm:spPr/>
    </dgm:pt>
    <dgm:pt modelId="{996A4411-1F94-434E-B49B-0383F1BE2D13}" type="pres">
      <dgm:prSet presAssocID="{988FF15E-2CFA-47FD-924A-3E9FBBAC9367}" presName="LevelOneTextNode" presStyleLbl="node0" presStyleIdx="0" presStyleCnt="1" custScaleY="134831">
        <dgm:presLayoutVars>
          <dgm:chPref val="3"/>
        </dgm:presLayoutVars>
      </dgm:prSet>
      <dgm:spPr/>
    </dgm:pt>
    <dgm:pt modelId="{C8A3D51D-3AAD-41BE-B3DF-06E6BA2A9CE9}" type="pres">
      <dgm:prSet presAssocID="{988FF15E-2CFA-47FD-924A-3E9FBBAC9367}" presName="level2hierChild" presStyleCnt="0"/>
      <dgm:spPr/>
    </dgm:pt>
    <dgm:pt modelId="{378CFE42-C220-4FEE-98C5-39059CC4B2F5}" type="pres">
      <dgm:prSet presAssocID="{53BDF28B-3F4A-4073-9882-D6FC256DDAFA}" presName="conn2-1" presStyleLbl="parChTrans1D2" presStyleIdx="0" presStyleCnt="8"/>
      <dgm:spPr/>
    </dgm:pt>
    <dgm:pt modelId="{340DA808-F3DE-439E-B4E9-108B26EB271C}" type="pres">
      <dgm:prSet presAssocID="{53BDF28B-3F4A-4073-9882-D6FC256DDAFA}" presName="connTx" presStyleLbl="parChTrans1D2" presStyleIdx="0" presStyleCnt="8"/>
      <dgm:spPr/>
    </dgm:pt>
    <dgm:pt modelId="{0436027D-0E43-4E4E-8ABF-783D150E5DCE}" type="pres">
      <dgm:prSet presAssocID="{ED0DD428-7EF6-4B7B-9C6D-89EA3AD8627D}" presName="root2" presStyleCnt="0"/>
      <dgm:spPr/>
    </dgm:pt>
    <dgm:pt modelId="{2D8B709A-4015-4F5F-B075-A8791393B121}" type="pres">
      <dgm:prSet presAssocID="{ED0DD428-7EF6-4B7B-9C6D-89EA3AD8627D}" presName="LevelTwoTextNode" presStyleLbl="node2" presStyleIdx="0" presStyleCnt="8" custScaleX="250391" custScaleY="80555">
        <dgm:presLayoutVars>
          <dgm:chPref val="3"/>
        </dgm:presLayoutVars>
      </dgm:prSet>
      <dgm:spPr/>
    </dgm:pt>
    <dgm:pt modelId="{91E7CC01-3F21-4D76-9BE4-7181A6FC2BF6}" type="pres">
      <dgm:prSet presAssocID="{ED0DD428-7EF6-4B7B-9C6D-89EA3AD8627D}" presName="level3hierChild" presStyleCnt="0"/>
      <dgm:spPr/>
    </dgm:pt>
    <dgm:pt modelId="{D3885463-ADC0-429F-AB44-58F86FDC644F}" type="pres">
      <dgm:prSet presAssocID="{F49CE849-CD97-4191-827F-43D7DEF6AC5B}" presName="conn2-1" presStyleLbl="parChTrans1D2" presStyleIdx="1" presStyleCnt="8"/>
      <dgm:spPr/>
    </dgm:pt>
    <dgm:pt modelId="{E24C2C23-1E69-48C5-BCEE-0513CF61C010}" type="pres">
      <dgm:prSet presAssocID="{F49CE849-CD97-4191-827F-43D7DEF6AC5B}" presName="connTx" presStyleLbl="parChTrans1D2" presStyleIdx="1" presStyleCnt="8"/>
      <dgm:spPr/>
    </dgm:pt>
    <dgm:pt modelId="{B1EAB3F9-E754-4F23-9492-3E361B65CE0F}" type="pres">
      <dgm:prSet presAssocID="{BDE636E3-67A8-4036-898C-91D0CD7BCEC5}" presName="root2" presStyleCnt="0"/>
      <dgm:spPr/>
    </dgm:pt>
    <dgm:pt modelId="{A486B29E-041F-4419-86D9-463102B46727}" type="pres">
      <dgm:prSet presAssocID="{BDE636E3-67A8-4036-898C-91D0CD7BCEC5}" presName="LevelTwoTextNode" presStyleLbl="node2" presStyleIdx="1" presStyleCnt="8" custScaleX="251340" custScaleY="69884">
        <dgm:presLayoutVars>
          <dgm:chPref val="3"/>
        </dgm:presLayoutVars>
      </dgm:prSet>
      <dgm:spPr/>
    </dgm:pt>
    <dgm:pt modelId="{9BF9D472-6F00-4B14-B3D2-82F584995DD8}" type="pres">
      <dgm:prSet presAssocID="{BDE636E3-67A8-4036-898C-91D0CD7BCEC5}" presName="level3hierChild" presStyleCnt="0"/>
      <dgm:spPr/>
    </dgm:pt>
    <dgm:pt modelId="{F451C3BD-1E5E-4FC0-8A11-30413A6DE36B}" type="pres">
      <dgm:prSet presAssocID="{9CB5712A-E3A7-4CF6-9732-26D4569180E9}" presName="conn2-1" presStyleLbl="parChTrans1D2" presStyleIdx="2" presStyleCnt="8"/>
      <dgm:spPr/>
    </dgm:pt>
    <dgm:pt modelId="{53447DA0-9D6D-4423-936D-0861EEFA7AEC}" type="pres">
      <dgm:prSet presAssocID="{9CB5712A-E3A7-4CF6-9732-26D4569180E9}" presName="connTx" presStyleLbl="parChTrans1D2" presStyleIdx="2" presStyleCnt="8"/>
      <dgm:spPr/>
    </dgm:pt>
    <dgm:pt modelId="{8DD560C3-59E5-459A-9F44-FEDC03DC253E}" type="pres">
      <dgm:prSet presAssocID="{5E2F5DD9-7810-4F54-BC87-E6A3C01F44FE}" presName="root2" presStyleCnt="0"/>
      <dgm:spPr/>
    </dgm:pt>
    <dgm:pt modelId="{6349593F-5A5D-4517-9B72-8A14BCF37272}" type="pres">
      <dgm:prSet presAssocID="{5E2F5DD9-7810-4F54-BC87-E6A3C01F44FE}" presName="LevelTwoTextNode" presStyleLbl="node2" presStyleIdx="2" presStyleCnt="8" custScaleX="252263" custScaleY="57813">
        <dgm:presLayoutVars>
          <dgm:chPref val="3"/>
        </dgm:presLayoutVars>
      </dgm:prSet>
      <dgm:spPr/>
    </dgm:pt>
    <dgm:pt modelId="{C53DA87A-0D6F-4CB8-8058-7836553012A5}" type="pres">
      <dgm:prSet presAssocID="{5E2F5DD9-7810-4F54-BC87-E6A3C01F44FE}" presName="level3hierChild" presStyleCnt="0"/>
      <dgm:spPr/>
    </dgm:pt>
    <dgm:pt modelId="{E939BD81-7CD3-448F-B3C2-AFBB99193DC3}" type="pres">
      <dgm:prSet presAssocID="{405AF1F0-7952-45F8-8B10-1B3ABC338362}" presName="conn2-1" presStyleLbl="parChTrans1D2" presStyleIdx="3" presStyleCnt="8"/>
      <dgm:spPr/>
    </dgm:pt>
    <dgm:pt modelId="{CF951282-271D-47D5-8AE0-F8E829E502B3}" type="pres">
      <dgm:prSet presAssocID="{405AF1F0-7952-45F8-8B10-1B3ABC338362}" presName="connTx" presStyleLbl="parChTrans1D2" presStyleIdx="3" presStyleCnt="8"/>
      <dgm:spPr/>
    </dgm:pt>
    <dgm:pt modelId="{E741F16C-6FE5-4E4B-B3B6-49640CE2C51F}" type="pres">
      <dgm:prSet presAssocID="{1AAC2C2A-4FE3-45D4-B561-EE6A48365373}" presName="root2" presStyleCnt="0"/>
      <dgm:spPr/>
    </dgm:pt>
    <dgm:pt modelId="{E08C58D2-ADFA-4E7B-9D30-6CE1CDC0CF2C}" type="pres">
      <dgm:prSet presAssocID="{1AAC2C2A-4FE3-45D4-B561-EE6A48365373}" presName="LevelTwoTextNode" presStyleLbl="node2" presStyleIdx="3" presStyleCnt="8" custScaleX="250504" custScaleY="72815" custLinFactNeighborX="597" custLinFactNeighborY="-1048">
        <dgm:presLayoutVars>
          <dgm:chPref val="3"/>
        </dgm:presLayoutVars>
      </dgm:prSet>
      <dgm:spPr/>
    </dgm:pt>
    <dgm:pt modelId="{5165941E-69C3-4915-8C63-D15B7475F30B}" type="pres">
      <dgm:prSet presAssocID="{1AAC2C2A-4FE3-45D4-B561-EE6A48365373}" presName="level3hierChild" presStyleCnt="0"/>
      <dgm:spPr/>
    </dgm:pt>
    <dgm:pt modelId="{74AC325F-BD0B-4898-B995-FA5B51975B91}" type="pres">
      <dgm:prSet presAssocID="{DFE2D1F0-0195-4259-B308-7B864F0EBF46}" presName="conn2-1" presStyleLbl="parChTrans1D2" presStyleIdx="4" presStyleCnt="8"/>
      <dgm:spPr/>
    </dgm:pt>
    <dgm:pt modelId="{B04625B1-2FA5-4BDF-91D2-C823C2F82953}" type="pres">
      <dgm:prSet presAssocID="{DFE2D1F0-0195-4259-B308-7B864F0EBF46}" presName="connTx" presStyleLbl="parChTrans1D2" presStyleIdx="4" presStyleCnt="8"/>
      <dgm:spPr/>
    </dgm:pt>
    <dgm:pt modelId="{41510AAB-4B20-4E78-869E-CC168BBEDC16}" type="pres">
      <dgm:prSet presAssocID="{CD14D83D-7434-4179-8185-365F9B476A2F}" presName="root2" presStyleCnt="0"/>
      <dgm:spPr/>
    </dgm:pt>
    <dgm:pt modelId="{F8959EA4-9752-44C5-9143-65128D6872F3}" type="pres">
      <dgm:prSet presAssocID="{CD14D83D-7434-4179-8185-365F9B476A2F}" presName="LevelTwoTextNode" presStyleLbl="node2" presStyleIdx="4" presStyleCnt="8" custScaleX="250624" custScaleY="67476">
        <dgm:presLayoutVars>
          <dgm:chPref val="3"/>
        </dgm:presLayoutVars>
      </dgm:prSet>
      <dgm:spPr/>
    </dgm:pt>
    <dgm:pt modelId="{6FA36BF7-2F9E-4627-A435-52E2954DECD5}" type="pres">
      <dgm:prSet presAssocID="{CD14D83D-7434-4179-8185-365F9B476A2F}" presName="level3hierChild" presStyleCnt="0"/>
      <dgm:spPr/>
    </dgm:pt>
    <dgm:pt modelId="{1EA8EF43-2E11-4A60-B539-6EDBEFFF1C1A}" type="pres">
      <dgm:prSet presAssocID="{9CF4807C-683E-4D21-8467-BFE341021FDD}" presName="conn2-1" presStyleLbl="parChTrans1D2" presStyleIdx="5" presStyleCnt="8"/>
      <dgm:spPr/>
    </dgm:pt>
    <dgm:pt modelId="{01A40D7E-7D2D-478B-9DCD-48EC25A66428}" type="pres">
      <dgm:prSet presAssocID="{9CF4807C-683E-4D21-8467-BFE341021FDD}" presName="connTx" presStyleLbl="parChTrans1D2" presStyleIdx="5" presStyleCnt="8"/>
      <dgm:spPr/>
    </dgm:pt>
    <dgm:pt modelId="{DD6E77A5-D72C-4231-9E4B-55C93F36B1AA}" type="pres">
      <dgm:prSet presAssocID="{53AF0403-DE64-454F-B9F1-3A3861528AC9}" presName="root2" presStyleCnt="0"/>
      <dgm:spPr/>
    </dgm:pt>
    <dgm:pt modelId="{550AA1AA-D1F0-4D09-97FC-5B959CBED04E}" type="pres">
      <dgm:prSet presAssocID="{53AF0403-DE64-454F-B9F1-3A3861528AC9}" presName="LevelTwoTextNode" presStyleLbl="node2" presStyleIdx="5" presStyleCnt="8" custScaleX="250586" custScaleY="56553">
        <dgm:presLayoutVars>
          <dgm:chPref val="3"/>
        </dgm:presLayoutVars>
      </dgm:prSet>
      <dgm:spPr/>
    </dgm:pt>
    <dgm:pt modelId="{68E51C9E-CDE8-4EB7-A0C1-1B5E373E0BD6}" type="pres">
      <dgm:prSet presAssocID="{53AF0403-DE64-454F-B9F1-3A3861528AC9}" presName="level3hierChild" presStyleCnt="0"/>
      <dgm:spPr/>
    </dgm:pt>
    <dgm:pt modelId="{06BBD8D7-D769-49D4-9938-3CD3DE1D1702}" type="pres">
      <dgm:prSet presAssocID="{37A34843-D052-4597-AC41-82A684222321}" presName="conn2-1" presStyleLbl="parChTrans1D2" presStyleIdx="6" presStyleCnt="8"/>
      <dgm:spPr/>
    </dgm:pt>
    <dgm:pt modelId="{02A0C607-4D44-4221-A045-3DBF670F1DC0}" type="pres">
      <dgm:prSet presAssocID="{37A34843-D052-4597-AC41-82A684222321}" presName="connTx" presStyleLbl="parChTrans1D2" presStyleIdx="6" presStyleCnt="8"/>
      <dgm:spPr/>
    </dgm:pt>
    <dgm:pt modelId="{B8612A75-E132-4785-A1BE-09E51356F493}" type="pres">
      <dgm:prSet presAssocID="{571825CB-3A27-47AE-8A67-F0CCDE1904E0}" presName="root2" presStyleCnt="0"/>
      <dgm:spPr/>
    </dgm:pt>
    <dgm:pt modelId="{3E46CF62-28D5-4B97-9B66-255F48ABECC6}" type="pres">
      <dgm:prSet presAssocID="{571825CB-3A27-47AE-8A67-F0CCDE1904E0}" presName="LevelTwoTextNode" presStyleLbl="node2" presStyleIdx="6" presStyleCnt="8" custScaleX="250644" custScaleY="61605">
        <dgm:presLayoutVars>
          <dgm:chPref val="3"/>
        </dgm:presLayoutVars>
      </dgm:prSet>
      <dgm:spPr/>
    </dgm:pt>
    <dgm:pt modelId="{EC5B17B0-C323-4271-AF58-B89C6B6DD76B}" type="pres">
      <dgm:prSet presAssocID="{571825CB-3A27-47AE-8A67-F0CCDE1904E0}" presName="level3hierChild" presStyleCnt="0"/>
      <dgm:spPr/>
    </dgm:pt>
    <dgm:pt modelId="{CF6C6EDE-F0BC-4B96-9B29-A2BC6630950B}" type="pres">
      <dgm:prSet presAssocID="{4CAD81FB-E924-4E2B-83C3-B779496CEF0E}" presName="conn2-1" presStyleLbl="parChTrans1D2" presStyleIdx="7" presStyleCnt="8"/>
      <dgm:spPr/>
    </dgm:pt>
    <dgm:pt modelId="{35F83C96-214F-4CAD-97BA-602BFE10C245}" type="pres">
      <dgm:prSet presAssocID="{4CAD81FB-E924-4E2B-83C3-B779496CEF0E}" presName="connTx" presStyleLbl="parChTrans1D2" presStyleIdx="7" presStyleCnt="8"/>
      <dgm:spPr/>
    </dgm:pt>
    <dgm:pt modelId="{96AFCBA6-28F4-48D5-B139-5A623F339191}" type="pres">
      <dgm:prSet presAssocID="{BB2D328B-5964-41D8-94A8-5D152637BF2E}" presName="root2" presStyleCnt="0"/>
      <dgm:spPr/>
    </dgm:pt>
    <dgm:pt modelId="{64C8EBC3-E9B4-4334-AEBF-45D3CAC5F92D}" type="pres">
      <dgm:prSet presAssocID="{BB2D328B-5964-41D8-94A8-5D152637BF2E}" presName="LevelTwoTextNode" presStyleLbl="node2" presStyleIdx="7" presStyleCnt="8" custScaleX="251017" custScaleY="66115">
        <dgm:presLayoutVars>
          <dgm:chPref val="3"/>
        </dgm:presLayoutVars>
      </dgm:prSet>
      <dgm:spPr/>
    </dgm:pt>
    <dgm:pt modelId="{5141A362-0BB0-41E5-A738-CBA7E55DED81}" type="pres">
      <dgm:prSet presAssocID="{BB2D328B-5964-41D8-94A8-5D152637BF2E}" presName="level3hierChild" presStyleCnt="0"/>
      <dgm:spPr/>
    </dgm:pt>
  </dgm:ptLst>
  <dgm:cxnLst>
    <dgm:cxn modelId="{7C326004-5FF7-4F44-ADCA-2E182381DF40}" type="presOf" srcId="{571825CB-3A27-47AE-8A67-F0CCDE1904E0}" destId="{3E46CF62-28D5-4B97-9B66-255F48ABECC6}" srcOrd="0" destOrd="0" presId="urn:microsoft.com/office/officeart/2008/layout/HorizontalMultiLevelHierarchy"/>
    <dgm:cxn modelId="{08643105-61EF-445B-83E2-5981CE29531A}" type="presOf" srcId="{4CAD81FB-E924-4E2B-83C3-B779496CEF0E}" destId="{CF6C6EDE-F0BC-4B96-9B29-A2BC6630950B}" srcOrd="0" destOrd="0" presId="urn:microsoft.com/office/officeart/2008/layout/HorizontalMultiLevelHierarchy"/>
    <dgm:cxn modelId="{A399CC16-F0E1-4E4F-9566-A67F964AC4FB}" type="presOf" srcId="{988FF15E-2CFA-47FD-924A-3E9FBBAC9367}" destId="{996A4411-1F94-434E-B49B-0383F1BE2D13}" srcOrd="0" destOrd="0" presId="urn:microsoft.com/office/officeart/2008/layout/HorizontalMultiLevelHierarchy"/>
    <dgm:cxn modelId="{DF12121B-8F14-4718-A966-4C1158B12C03}" type="presOf" srcId="{4CAD81FB-E924-4E2B-83C3-B779496CEF0E}" destId="{35F83C96-214F-4CAD-97BA-602BFE10C245}" srcOrd="1" destOrd="0" presId="urn:microsoft.com/office/officeart/2008/layout/HorizontalMultiLevelHierarchy"/>
    <dgm:cxn modelId="{04743525-785A-495B-9796-45C68FB67EBC}" type="presOf" srcId="{BE486831-ADD0-4E56-B1B9-4FB0A40A4828}" destId="{31E3722B-4985-4781-9F34-1481790866C1}" srcOrd="0" destOrd="0" presId="urn:microsoft.com/office/officeart/2008/layout/HorizontalMultiLevelHierarchy"/>
    <dgm:cxn modelId="{8C7C5127-24A2-43C9-B299-FEF39407F741}" type="presOf" srcId="{53BDF28B-3F4A-4073-9882-D6FC256DDAFA}" destId="{340DA808-F3DE-439E-B4E9-108B26EB271C}" srcOrd="1" destOrd="0" presId="urn:microsoft.com/office/officeart/2008/layout/HorizontalMultiLevelHierarchy"/>
    <dgm:cxn modelId="{B8F1513A-EF44-4F5D-851E-EB4C6087C026}" type="presOf" srcId="{9CF4807C-683E-4D21-8467-BFE341021FDD}" destId="{1EA8EF43-2E11-4A60-B539-6EDBEFFF1C1A}" srcOrd="0" destOrd="0" presId="urn:microsoft.com/office/officeart/2008/layout/HorizontalMultiLevelHierarchy"/>
    <dgm:cxn modelId="{3F86F63A-5EA7-4A07-9EB4-F2214501A7B9}" srcId="{988FF15E-2CFA-47FD-924A-3E9FBBAC9367}" destId="{571825CB-3A27-47AE-8A67-F0CCDE1904E0}" srcOrd="6" destOrd="0" parTransId="{37A34843-D052-4597-AC41-82A684222321}" sibTransId="{C6BC345B-27E3-49DF-8CC4-527AA4027DB2}"/>
    <dgm:cxn modelId="{245E5F3D-A60C-4032-9F79-E59BE68F6C96}" srcId="{988FF15E-2CFA-47FD-924A-3E9FBBAC9367}" destId="{BDE636E3-67A8-4036-898C-91D0CD7BCEC5}" srcOrd="1" destOrd="0" parTransId="{F49CE849-CD97-4191-827F-43D7DEF6AC5B}" sibTransId="{F98D41EE-24D9-4A30-BB03-0AFC86E0B862}"/>
    <dgm:cxn modelId="{21FC6365-8116-498F-81D9-C238A32BCA92}" srcId="{988FF15E-2CFA-47FD-924A-3E9FBBAC9367}" destId="{CD14D83D-7434-4179-8185-365F9B476A2F}" srcOrd="4" destOrd="0" parTransId="{DFE2D1F0-0195-4259-B308-7B864F0EBF46}" sibTransId="{E80BE167-FC2E-4892-A0DE-95B9462C4D60}"/>
    <dgm:cxn modelId="{A326F24C-F120-4B6E-93CF-B8DE92C07400}" srcId="{BE486831-ADD0-4E56-B1B9-4FB0A40A4828}" destId="{988FF15E-2CFA-47FD-924A-3E9FBBAC9367}" srcOrd="0" destOrd="0" parTransId="{04E1A7FE-C6E5-40C0-9ADC-1BA5D5F5A876}" sibTransId="{5FE263A6-E3B2-45C8-B5B6-A49DFF37578A}"/>
    <dgm:cxn modelId="{9D99C755-AA32-40BD-B363-C04E2D234FE1}" srcId="{988FF15E-2CFA-47FD-924A-3E9FBBAC9367}" destId="{1AAC2C2A-4FE3-45D4-B561-EE6A48365373}" srcOrd="3" destOrd="0" parTransId="{405AF1F0-7952-45F8-8B10-1B3ABC338362}" sibTransId="{2A744AB5-72B0-4CEE-85E2-ABEC1B1A05AD}"/>
    <dgm:cxn modelId="{0A5CB157-4690-4074-A35B-66EC9FAA099A}" type="presOf" srcId="{37A34843-D052-4597-AC41-82A684222321}" destId="{02A0C607-4D44-4221-A045-3DBF670F1DC0}" srcOrd="1" destOrd="0" presId="urn:microsoft.com/office/officeart/2008/layout/HorizontalMultiLevelHierarchy"/>
    <dgm:cxn modelId="{4EB9DA79-1EA2-414B-8B87-98F11F8C0320}" type="presOf" srcId="{405AF1F0-7952-45F8-8B10-1B3ABC338362}" destId="{CF951282-271D-47D5-8AE0-F8E829E502B3}" srcOrd="1" destOrd="0" presId="urn:microsoft.com/office/officeart/2008/layout/HorizontalMultiLevelHierarchy"/>
    <dgm:cxn modelId="{8DF2BB91-AD48-4E5F-8887-D4267F07B021}" srcId="{988FF15E-2CFA-47FD-924A-3E9FBBAC9367}" destId="{BB2D328B-5964-41D8-94A8-5D152637BF2E}" srcOrd="7" destOrd="0" parTransId="{4CAD81FB-E924-4E2B-83C3-B779496CEF0E}" sibTransId="{63DB9155-D0E6-4115-B59C-F7FE67885679}"/>
    <dgm:cxn modelId="{130F45A3-A82B-4E9A-82B1-8581A2393F61}" type="presOf" srcId="{53AF0403-DE64-454F-B9F1-3A3861528AC9}" destId="{550AA1AA-D1F0-4D09-97FC-5B959CBED04E}" srcOrd="0" destOrd="0" presId="urn:microsoft.com/office/officeart/2008/layout/HorizontalMultiLevelHierarchy"/>
    <dgm:cxn modelId="{80E24BA8-576A-4A5D-9881-39365EAB51AB}" type="presOf" srcId="{F49CE849-CD97-4191-827F-43D7DEF6AC5B}" destId="{D3885463-ADC0-429F-AB44-58F86FDC644F}" srcOrd="0" destOrd="0" presId="urn:microsoft.com/office/officeart/2008/layout/HorizontalMultiLevelHierarchy"/>
    <dgm:cxn modelId="{E0FBE2AD-0118-446F-8924-F2461381485B}" type="presOf" srcId="{9CF4807C-683E-4D21-8467-BFE341021FDD}" destId="{01A40D7E-7D2D-478B-9DCD-48EC25A66428}" srcOrd="1" destOrd="0" presId="urn:microsoft.com/office/officeart/2008/layout/HorizontalMultiLevelHierarchy"/>
    <dgm:cxn modelId="{CAEB44AF-9079-493A-9696-9515FC7DDC69}" type="presOf" srcId="{9CB5712A-E3A7-4CF6-9732-26D4569180E9}" destId="{F451C3BD-1E5E-4FC0-8A11-30413A6DE36B}" srcOrd="0" destOrd="0" presId="urn:microsoft.com/office/officeart/2008/layout/HorizontalMultiLevelHierarchy"/>
    <dgm:cxn modelId="{D0D66DAF-AA60-4F3D-9759-78F6CA94A19A}" type="presOf" srcId="{1AAC2C2A-4FE3-45D4-B561-EE6A48365373}" destId="{E08C58D2-ADFA-4E7B-9D30-6CE1CDC0CF2C}" srcOrd="0" destOrd="0" presId="urn:microsoft.com/office/officeart/2008/layout/HorizontalMultiLevelHierarchy"/>
    <dgm:cxn modelId="{E0B203B0-0A53-4EB7-90EC-38710199DFB0}" type="presOf" srcId="{37A34843-D052-4597-AC41-82A684222321}" destId="{06BBD8D7-D769-49D4-9938-3CD3DE1D1702}" srcOrd="0" destOrd="0" presId="urn:microsoft.com/office/officeart/2008/layout/HorizontalMultiLevelHierarchy"/>
    <dgm:cxn modelId="{CA0118BB-5D27-4593-AEB1-867D3E737047}" srcId="{988FF15E-2CFA-47FD-924A-3E9FBBAC9367}" destId="{ED0DD428-7EF6-4B7B-9C6D-89EA3AD8627D}" srcOrd="0" destOrd="0" parTransId="{53BDF28B-3F4A-4073-9882-D6FC256DDAFA}" sibTransId="{A016B60E-F5E6-4BC2-BC2C-E565120D1E29}"/>
    <dgm:cxn modelId="{D2AC19C0-DE3C-4DB4-A709-4A83F4E970E0}" type="presOf" srcId="{ED0DD428-7EF6-4B7B-9C6D-89EA3AD8627D}" destId="{2D8B709A-4015-4F5F-B075-A8791393B121}" srcOrd="0" destOrd="0" presId="urn:microsoft.com/office/officeart/2008/layout/HorizontalMultiLevelHierarchy"/>
    <dgm:cxn modelId="{83A302C6-0F2A-4454-9F73-A0C69B35DB43}" type="presOf" srcId="{CD14D83D-7434-4179-8185-365F9B476A2F}" destId="{F8959EA4-9752-44C5-9143-65128D6872F3}" srcOrd="0" destOrd="0" presId="urn:microsoft.com/office/officeart/2008/layout/HorizontalMultiLevelHierarchy"/>
    <dgm:cxn modelId="{0A9434C6-E8F6-4DFB-9D58-68310818781F}" type="presOf" srcId="{F49CE849-CD97-4191-827F-43D7DEF6AC5B}" destId="{E24C2C23-1E69-48C5-BCEE-0513CF61C010}" srcOrd="1" destOrd="0" presId="urn:microsoft.com/office/officeart/2008/layout/HorizontalMultiLevelHierarchy"/>
    <dgm:cxn modelId="{D21416CF-6485-4C4E-9D0D-E6AD5DF9D6B7}" type="presOf" srcId="{BDE636E3-67A8-4036-898C-91D0CD7BCEC5}" destId="{A486B29E-041F-4419-86D9-463102B46727}" srcOrd="0" destOrd="0" presId="urn:microsoft.com/office/officeart/2008/layout/HorizontalMultiLevelHierarchy"/>
    <dgm:cxn modelId="{162D48D2-CAFF-4A78-81DE-6F22F103BD31}" type="presOf" srcId="{405AF1F0-7952-45F8-8B10-1B3ABC338362}" destId="{E939BD81-7CD3-448F-B3C2-AFBB99193DC3}" srcOrd="0" destOrd="0" presId="urn:microsoft.com/office/officeart/2008/layout/HorizontalMultiLevelHierarchy"/>
    <dgm:cxn modelId="{DC0C9DD3-D8D7-4A38-8A4C-9FEA120306C7}" type="presOf" srcId="{BB2D328B-5964-41D8-94A8-5D152637BF2E}" destId="{64C8EBC3-E9B4-4334-AEBF-45D3CAC5F92D}" srcOrd="0" destOrd="0" presId="urn:microsoft.com/office/officeart/2008/layout/HorizontalMultiLevelHierarchy"/>
    <dgm:cxn modelId="{8512FCD8-651C-423B-91E7-59804C6E4919}" srcId="{988FF15E-2CFA-47FD-924A-3E9FBBAC9367}" destId="{53AF0403-DE64-454F-B9F1-3A3861528AC9}" srcOrd="5" destOrd="0" parTransId="{9CF4807C-683E-4D21-8467-BFE341021FDD}" sibTransId="{B8ABBBA7-0722-4921-8361-8644F8ADFF85}"/>
    <dgm:cxn modelId="{A28182E3-E1A9-464D-A801-82800140BDBD}" type="presOf" srcId="{DFE2D1F0-0195-4259-B308-7B864F0EBF46}" destId="{B04625B1-2FA5-4BDF-91D2-C823C2F82953}" srcOrd="1" destOrd="0" presId="urn:microsoft.com/office/officeart/2008/layout/HorizontalMultiLevelHierarchy"/>
    <dgm:cxn modelId="{4ECFABE3-5617-453D-9312-EC0AFA0DD934}" srcId="{988FF15E-2CFA-47FD-924A-3E9FBBAC9367}" destId="{5E2F5DD9-7810-4F54-BC87-E6A3C01F44FE}" srcOrd="2" destOrd="0" parTransId="{9CB5712A-E3A7-4CF6-9732-26D4569180E9}" sibTransId="{4F24425C-EFC6-4163-9F79-2C1B158D7BD2}"/>
    <dgm:cxn modelId="{08CC95E7-498B-4E4D-B118-7CEB2FFE7871}" type="presOf" srcId="{9CB5712A-E3A7-4CF6-9732-26D4569180E9}" destId="{53447DA0-9D6D-4423-936D-0861EEFA7AEC}" srcOrd="1" destOrd="0" presId="urn:microsoft.com/office/officeart/2008/layout/HorizontalMultiLevelHierarchy"/>
    <dgm:cxn modelId="{AD84E4E8-8C20-46CB-AD4C-9EC7DA8A08DC}" type="presOf" srcId="{53BDF28B-3F4A-4073-9882-D6FC256DDAFA}" destId="{378CFE42-C220-4FEE-98C5-39059CC4B2F5}" srcOrd="0" destOrd="0" presId="urn:microsoft.com/office/officeart/2008/layout/HorizontalMultiLevelHierarchy"/>
    <dgm:cxn modelId="{5B0BB5EB-1737-4B70-88DC-C9FBC085D466}" type="presOf" srcId="{DFE2D1F0-0195-4259-B308-7B864F0EBF46}" destId="{74AC325F-BD0B-4898-B995-FA5B51975B91}" srcOrd="0" destOrd="0" presId="urn:microsoft.com/office/officeart/2008/layout/HorizontalMultiLevelHierarchy"/>
    <dgm:cxn modelId="{1F3F31F4-B549-4023-8FE0-839048D21B18}" type="presOf" srcId="{5E2F5DD9-7810-4F54-BC87-E6A3C01F44FE}" destId="{6349593F-5A5D-4517-9B72-8A14BCF37272}" srcOrd="0" destOrd="0" presId="urn:microsoft.com/office/officeart/2008/layout/HorizontalMultiLevelHierarchy"/>
    <dgm:cxn modelId="{9AE9D59E-EFB1-4C3A-A221-2A71F66BA891}" type="presParOf" srcId="{31E3722B-4985-4781-9F34-1481790866C1}" destId="{0EE2443C-3A5A-45F3-BF11-10F350FB5346}" srcOrd="0" destOrd="0" presId="urn:microsoft.com/office/officeart/2008/layout/HorizontalMultiLevelHierarchy"/>
    <dgm:cxn modelId="{8087BE2B-AF85-41BF-9449-6620E0230996}" type="presParOf" srcId="{0EE2443C-3A5A-45F3-BF11-10F350FB5346}" destId="{996A4411-1F94-434E-B49B-0383F1BE2D13}" srcOrd="0" destOrd="0" presId="urn:microsoft.com/office/officeart/2008/layout/HorizontalMultiLevelHierarchy"/>
    <dgm:cxn modelId="{F19FE931-A806-41C1-A16C-F924C37AE53A}" type="presParOf" srcId="{0EE2443C-3A5A-45F3-BF11-10F350FB5346}" destId="{C8A3D51D-3AAD-41BE-B3DF-06E6BA2A9CE9}" srcOrd="1" destOrd="0" presId="urn:microsoft.com/office/officeart/2008/layout/HorizontalMultiLevelHierarchy"/>
    <dgm:cxn modelId="{05A19266-8040-42EC-A4EB-232C9CA74679}" type="presParOf" srcId="{C8A3D51D-3AAD-41BE-B3DF-06E6BA2A9CE9}" destId="{378CFE42-C220-4FEE-98C5-39059CC4B2F5}" srcOrd="0" destOrd="0" presId="urn:microsoft.com/office/officeart/2008/layout/HorizontalMultiLevelHierarchy"/>
    <dgm:cxn modelId="{12CB81B5-0B68-4F1E-9E06-1C6787767912}" type="presParOf" srcId="{378CFE42-C220-4FEE-98C5-39059CC4B2F5}" destId="{340DA808-F3DE-439E-B4E9-108B26EB271C}" srcOrd="0" destOrd="0" presId="urn:microsoft.com/office/officeart/2008/layout/HorizontalMultiLevelHierarchy"/>
    <dgm:cxn modelId="{91045985-F4BF-4C38-BF4E-A332FC0C6330}" type="presParOf" srcId="{C8A3D51D-3AAD-41BE-B3DF-06E6BA2A9CE9}" destId="{0436027D-0E43-4E4E-8ABF-783D150E5DCE}" srcOrd="1" destOrd="0" presId="urn:microsoft.com/office/officeart/2008/layout/HorizontalMultiLevelHierarchy"/>
    <dgm:cxn modelId="{73F44742-89F2-4F9B-8C1E-B89CB4B18F8A}" type="presParOf" srcId="{0436027D-0E43-4E4E-8ABF-783D150E5DCE}" destId="{2D8B709A-4015-4F5F-B075-A8791393B121}" srcOrd="0" destOrd="0" presId="urn:microsoft.com/office/officeart/2008/layout/HorizontalMultiLevelHierarchy"/>
    <dgm:cxn modelId="{6CD10E01-4C1A-482D-8DB9-D3E1B3D844A0}" type="presParOf" srcId="{0436027D-0E43-4E4E-8ABF-783D150E5DCE}" destId="{91E7CC01-3F21-4D76-9BE4-7181A6FC2BF6}" srcOrd="1" destOrd="0" presId="urn:microsoft.com/office/officeart/2008/layout/HorizontalMultiLevelHierarchy"/>
    <dgm:cxn modelId="{38E64BD2-B3C0-4E90-833B-E13FD4C3E84A}" type="presParOf" srcId="{C8A3D51D-3AAD-41BE-B3DF-06E6BA2A9CE9}" destId="{D3885463-ADC0-429F-AB44-58F86FDC644F}" srcOrd="2" destOrd="0" presId="urn:microsoft.com/office/officeart/2008/layout/HorizontalMultiLevelHierarchy"/>
    <dgm:cxn modelId="{7BE44248-0AB5-4DAA-B755-B18F4798B68F}" type="presParOf" srcId="{D3885463-ADC0-429F-AB44-58F86FDC644F}" destId="{E24C2C23-1E69-48C5-BCEE-0513CF61C010}" srcOrd="0" destOrd="0" presId="urn:microsoft.com/office/officeart/2008/layout/HorizontalMultiLevelHierarchy"/>
    <dgm:cxn modelId="{99566597-CE6A-4B2A-8672-D018BA500FC2}" type="presParOf" srcId="{C8A3D51D-3AAD-41BE-B3DF-06E6BA2A9CE9}" destId="{B1EAB3F9-E754-4F23-9492-3E361B65CE0F}" srcOrd="3" destOrd="0" presId="urn:microsoft.com/office/officeart/2008/layout/HorizontalMultiLevelHierarchy"/>
    <dgm:cxn modelId="{C9263AE7-DC02-4340-962D-0F68194C34D6}" type="presParOf" srcId="{B1EAB3F9-E754-4F23-9492-3E361B65CE0F}" destId="{A486B29E-041F-4419-86D9-463102B46727}" srcOrd="0" destOrd="0" presId="urn:microsoft.com/office/officeart/2008/layout/HorizontalMultiLevelHierarchy"/>
    <dgm:cxn modelId="{31AD9633-B8FE-4157-836C-00C5B5630AC5}" type="presParOf" srcId="{B1EAB3F9-E754-4F23-9492-3E361B65CE0F}" destId="{9BF9D472-6F00-4B14-B3D2-82F584995DD8}" srcOrd="1" destOrd="0" presId="urn:microsoft.com/office/officeart/2008/layout/HorizontalMultiLevelHierarchy"/>
    <dgm:cxn modelId="{854D6974-65F6-4618-A159-A1FD9BCC57FC}" type="presParOf" srcId="{C8A3D51D-3AAD-41BE-B3DF-06E6BA2A9CE9}" destId="{F451C3BD-1E5E-4FC0-8A11-30413A6DE36B}" srcOrd="4" destOrd="0" presId="urn:microsoft.com/office/officeart/2008/layout/HorizontalMultiLevelHierarchy"/>
    <dgm:cxn modelId="{2AB9BCBC-4E66-4947-8DD3-A56BF709D2BC}" type="presParOf" srcId="{F451C3BD-1E5E-4FC0-8A11-30413A6DE36B}" destId="{53447DA0-9D6D-4423-936D-0861EEFA7AEC}" srcOrd="0" destOrd="0" presId="urn:microsoft.com/office/officeart/2008/layout/HorizontalMultiLevelHierarchy"/>
    <dgm:cxn modelId="{8865FC52-33E2-4A28-8106-00E105822DEE}" type="presParOf" srcId="{C8A3D51D-3AAD-41BE-B3DF-06E6BA2A9CE9}" destId="{8DD560C3-59E5-459A-9F44-FEDC03DC253E}" srcOrd="5" destOrd="0" presId="urn:microsoft.com/office/officeart/2008/layout/HorizontalMultiLevelHierarchy"/>
    <dgm:cxn modelId="{1710533A-587A-40D4-B5A1-E3536233012D}" type="presParOf" srcId="{8DD560C3-59E5-459A-9F44-FEDC03DC253E}" destId="{6349593F-5A5D-4517-9B72-8A14BCF37272}" srcOrd="0" destOrd="0" presId="urn:microsoft.com/office/officeart/2008/layout/HorizontalMultiLevelHierarchy"/>
    <dgm:cxn modelId="{5A9A0064-2D0A-4163-9DA9-332434D7A80D}" type="presParOf" srcId="{8DD560C3-59E5-459A-9F44-FEDC03DC253E}" destId="{C53DA87A-0D6F-4CB8-8058-7836553012A5}" srcOrd="1" destOrd="0" presId="urn:microsoft.com/office/officeart/2008/layout/HorizontalMultiLevelHierarchy"/>
    <dgm:cxn modelId="{1B6B5D36-7832-46DA-A6AF-65EE0D8411AA}" type="presParOf" srcId="{C8A3D51D-3AAD-41BE-B3DF-06E6BA2A9CE9}" destId="{E939BD81-7CD3-448F-B3C2-AFBB99193DC3}" srcOrd="6" destOrd="0" presId="urn:microsoft.com/office/officeart/2008/layout/HorizontalMultiLevelHierarchy"/>
    <dgm:cxn modelId="{6ACC6343-C038-499F-9DC6-20293633020B}" type="presParOf" srcId="{E939BD81-7CD3-448F-B3C2-AFBB99193DC3}" destId="{CF951282-271D-47D5-8AE0-F8E829E502B3}" srcOrd="0" destOrd="0" presId="urn:microsoft.com/office/officeart/2008/layout/HorizontalMultiLevelHierarchy"/>
    <dgm:cxn modelId="{FCF2F7F6-D217-4232-B975-5CDEDDEFA0D7}" type="presParOf" srcId="{C8A3D51D-3AAD-41BE-B3DF-06E6BA2A9CE9}" destId="{E741F16C-6FE5-4E4B-B3B6-49640CE2C51F}" srcOrd="7" destOrd="0" presId="urn:microsoft.com/office/officeart/2008/layout/HorizontalMultiLevelHierarchy"/>
    <dgm:cxn modelId="{AFF87CFE-8587-438D-AB1E-16B1CD9DEF33}" type="presParOf" srcId="{E741F16C-6FE5-4E4B-B3B6-49640CE2C51F}" destId="{E08C58D2-ADFA-4E7B-9D30-6CE1CDC0CF2C}" srcOrd="0" destOrd="0" presId="urn:microsoft.com/office/officeart/2008/layout/HorizontalMultiLevelHierarchy"/>
    <dgm:cxn modelId="{70C99B5D-5A04-4A82-A729-3DCBA1F9B5A3}" type="presParOf" srcId="{E741F16C-6FE5-4E4B-B3B6-49640CE2C51F}" destId="{5165941E-69C3-4915-8C63-D15B7475F30B}" srcOrd="1" destOrd="0" presId="urn:microsoft.com/office/officeart/2008/layout/HorizontalMultiLevelHierarchy"/>
    <dgm:cxn modelId="{67D4353B-B9B1-422E-8E49-01A57340DDBB}" type="presParOf" srcId="{C8A3D51D-3AAD-41BE-B3DF-06E6BA2A9CE9}" destId="{74AC325F-BD0B-4898-B995-FA5B51975B91}" srcOrd="8" destOrd="0" presId="urn:microsoft.com/office/officeart/2008/layout/HorizontalMultiLevelHierarchy"/>
    <dgm:cxn modelId="{6102696F-2586-49BA-90E6-70CA32B55988}" type="presParOf" srcId="{74AC325F-BD0B-4898-B995-FA5B51975B91}" destId="{B04625B1-2FA5-4BDF-91D2-C823C2F82953}" srcOrd="0" destOrd="0" presId="urn:microsoft.com/office/officeart/2008/layout/HorizontalMultiLevelHierarchy"/>
    <dgm:cxn modelId="{F37C5F95-FB27-46F8-A3E3-116A36A31E74}" type="presParOf" srcId="{C8A3D51D-3AAD-41BE-B3DF-06E6BA2A9CE9}" destId="{41510AAB-4B20-4E78-869E-CC168BBEDC16}" srcOrd="9" destOrd="0" presId="urn:microsoft.com/office/officeart/2008/layout/HorizontalMultiLevelHierarchy"/>
    <dgm:cxn modelId="{A36823E5-9A21-4ACB-9431-93863245F52C}" type="presParOf" srcId="{41510AAB-4B20-4E78-869E-CC168BBEDC16}" destId="{F8959EA4-9752-44C5-9143-65128D6872F3}" srcOrd="0" destOrd="0" presId="urn:microsoft.com/office/officeart/2008/layout/HorizontalMultiLevelHierarchy"/>
    <dgm:cxn modelId="{E98D45AF-0C85-49CB-A009-00B4E0E33D56}" type="presParOf" srcId="{41510AAB-4B20-4E78-869E-CC168BBEDC16}" destId="{6FA36BF7-2F9E-4627-A435-52E2954DECD5}" srcOrd="1" destOrd="0" presId="urn:microsoft.com/office/officeart/2008/layout/HorizontalMultiLevelHierarchy"/>
    <dgm:cxn modelId="{514B3460-613A-401F-B693-A7B5FF99CB97}" type="presParOf" srcId="{C8A3D51D-3AAD-41BE-B3DF-06E6BA2A9CE9}" destId="{1EA8EF43-2E11-4A60-B539-6EDBEFFF1C1A}" srcOrd="10" destOrd="0" presId="urn:microsoft.com/office/officeart/2008/layout/HorizontalMultiLevelHierarchy"/>
    <dgm:cxn modelId="{927EC6EE-467F-4869-8281-99319FB0531D}" type="presParOf" srcId="{1EA8EF43-2E11-4A60-B539-6EDBEFFF1C1A}" destId="{01A40D7E-7D2D-478B-9DCD-48EC25A66428}" srcOrd="0" destOrd="0" presId="urn:microsoft.com/office/officeart/2008/layout/HorizontalMultiLevelHierarchy"/>
    <dgm:cxn modelId="{9A719244-EBA1-4315-B7EB-96F3F97D0CD3}" type="presParOf" srcId="{C8A3D51D-3AAD-41BE-B3DF-06E6BA2A9CE9}" destId="{DD6E77A5-D72C-4231-9E4B-55C93F36B1AA}" srcOrd="11" destOrd="0" presId="urn:microsoft.com/office/officeart/2008/layout/HorizontalMultiLevelHierarchy"/>
    <dgm:cxn modelId="{EC89EA31-34D9-4A84-9FD2-986F5730788B}" type="presParOf" srcId="{DD6E77A5-D72C-4231-9E4B-55C93F36B1AA}" destId="{550AA1AA-D1F0-4D09-97FC-5B959CBED04E}" srcOrd="0" destOrd="0" presId="urn:microsoft.com/office/officeart/2008/layout/HorizontalMultiLevelHierarchy"/>
    <dgm:cxn modelId="{DC615581-B2B8-4AFB-937E-73AE94ABBAC6}" type="presParOf" srcId="{DD6E77A5-D72C-4231-9E4B-55C93F36B1AA}" destId="{68E51C9E-CDE8-4EB7-A0C1-1B5E373E0BD6}" srcOrd="1" destOrd="0" presId="urn:microsoft.com/office/officeart/2008/layout/HorizontalMultiLevelHierarchy"/>
    <dgm:cxn modelId="{BEDB9711-C15E-4423-9D55-0A5E9B094031}" type="presParOf" srcId="{C8A3D51D-3AAD-41BE-B3DF-06E6BA2A9CE9}" destId="{06BBD8D7-D769-49D4-9938-3CD3DE1D1702}" srcOrd="12" destOrd="0" presId="urn:microsoft.com/office/officeart/2008/layout/HorizontalMultiLevelHierarchy"/>
    <dgm:cxn modelId="{8A4F98A8-E0E2-4046-8C1B-25B4DE7F69D0}" type="presParOf" srcId="{06BBD8D7-D769-49D4-9938-3CD3DE1D1702}" destId="{02A0C607-4D44-4221-A045-3DBF670F1DC0}" srcOrd="0" destOrd="0" presId="urn:microsoft.com/office/officeart/2008/layout/HorizontalMultiLevelHierarchy"/>
    <dgm:cxn modelId="{3F54EB99-9C41-477E-AB71-505AF392959C}" type="presParOf" srcId="{C8A3D51D-3AAD-41BE-B3DF-06E6BA2A9CE9}" destId="{B8612A75-E132-4785-A1BE-09E51356F493}" srcOrd="13" destOrd="0" presId="urn:microsoft.com/office/officeart/2008/layout/HorizontalMultiLevelHierarchy"/>
    <dgm:cxn modelId="{71E23875-7D9A-49FD-8C52-145392D327DD}" type="presParOf" srcId="{B8612A75-E132-4785-A1BE-09E51356F493}" destId="{3E46CF62-28D5-4B97-9B66-255F48ABECC6}" srcOrd="0" destOrd="0" presId="urn:microsoft.com/office/officeart/2008/layout/HorizontalMultiLevelHierarchy"/>
    <dgm:cxn modelId="{5CCC6DD3-E4A9-418F-98B7-A9BA5020706C}" type="presParOf" srcId="{B8612A75-E132-4785-A1BE-09E51356F493}" destId="{EC5B17B0-C323-4271-AF58-B89C6B6DD76B}" srcOrd="1" destOrd="0" presId="urn:microsoft.com/office/officeart/2008/layout/HorizontalMultiLevelHierarchy"/>
    <dgm:cxn modelId="{7D1072F0-C4E3-440B-A47F-9FB7701797E9}" type="presParOf" srcId="{C8A3D51D-3AAD-41BE-B3DF-06E6BA2A9CE9}" destId="{CF6C6EDE-F0BC-4B96-9B29-A2BC6630950B}" srcOrd="14" destOrd="0" presId="urn:microsoft.com/office/officeart/2008/layout/HorizontalMultiLevelHierarchy"/>
    <dgm:cxn modelId="{C850B6BA-DCE2-4BF6-B876-0C5C8833B24E}" type="presParOf" srcId="{CF6C6EDE-F0BC-4B96-9B29-A2BC6630950B}" destId="{35F83C96-214F-4CAD-97BA-602BFE10C245}" srcOrd="0" destOrd="0" presId="urn:microsoft.com/office/officeart/2008/layout/HorizontalMultiLevelHierarchy"/>
    <dgm:cxn modelId="{73738F83-B82B-4E80-893B-4DDD12CDC645}" type="presParOf" srcId="{C8A3D51D-3AAD-41BE-B3DF-06E6BA2A9CE9}" destId="{96AFCBA6-28F4-48D5-B139-5A623F339191}" srcOrd="15" destOrd="0" presId="urn:microsoft.com/office/officeart/2008/layout/HorizontalMultiLevelHierarchy"/>
    <dgm:cxn modelId="{A6F1623F-13D9-4E7C-AF98-8BD5F08E37BF}" type="presParOf" srcId="{96AFCBA6-28F4-48D5-B139-5A623F339191}" destId="{64C8EBC3-E9B4-4334-AEBF-45D3CAC5F92D}" srcOrd="0" destOrd="0" presId="urn:microsoft.com/office/officeart/2008/layout/HorizontalMultiLevelHierarchy"/>
    <dgm:cxn modelId="{9C4BCD00-3570-4BAE-88BF-3055EDA780E0}" type="presParOf" srcId="{96AFCBA6-28F4-48D5-B139-5A623F339191}" destId="{5141A362-0BB0-41E5-A738-CBA7E55DED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EBD7D6-65A8-41DB-8C5A-7B5D7D54CF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8E5A47-83DA-4316-9EF2-41A19CF6BA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</a:t>
          </a:r>
          <a:r>
            <a:rPr lang="ru-RU" sz="2000" b="1" i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«Совершенствование механизмов управления Слюдянским муниципальным образованием на 2019-2024 годы»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39 307 т.р. (99%) от плана 39 419 т.р.)</a:t>
          </a:r>
          <a:endParaRPr lang="ru-RU" sz="2000" i="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ACE64-7073-4122-883E-B6816C97283D}" type="parTrans" cxnId="{87CD016D-07DE-4964-96AA-312C2C1B1262}">
      <dgm:prSet/>
      <dgm:spPr/>
      <dgm:t>
        <a:bodyPr/>
        <a:lstStyle/>
        <a:p>
          <a:endParaRPr lang="ru-RU"/>
        </a:p>
      </dgm:t>
    </dgm:pt>
    <dgm:pt modelId="{0B8DA5E4-D7B3-4100-AC89-CB768FA844B5}" type="sibTrans" cxnId="{87CD016D-07DE-4964-96AA-312C2C1B1262}">
      <dgm:prSet/>
      <dgm:spPr/>
      <dgm:t>
        <a:bodyPr/>
        <a:lstStyle/>
        <a:p>
          <a:endParaRPr lang="ru-RU"/>
        </a:p>
      </dgm:t>
    </dgm:pt>
    <dgm:pt modelId="{1BCF7CB6-59DB-4D83-95F0-29404D0F50B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«Реализация полномочий по решению вопросов местного значения администрацией Слюдянского городского поселения на 2019 - 2024 годы»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31 322 т.р. (99%) от плана 31 328 т.р.)</a:t>
          </a:r>
        </a:p>
      </dgm:t>
    </dgm:pt>
    <dgm:pt modelId="{41D3F2D5-D4D8-4ACC-825C-7785BAC13196}" type="parTrans" cxnId="{290E52E7-6A77-4B7E-82B5-985E84F3BD1C}">
      <dgm:prSet/>
      <dgm:spPr/>
      <dgm:t>
        <a:bodyPr/>
        <a:lstStyle/>
        <a:p>
          <a:endParaRPr lang="ru-RU"/>
        </a:p>
      </dgm:t>
    </dgm:pt>
    <dgm:pt modelId="{2FADEEE8-06AE-419B-9AC4-B461DDEFAECF}" type="sibTrans" cxnId="{290E52E7-6A77-4B7E-82B5-985E84F3BD1C}">
      <dgm:prSet/>
      <dgm:spPr/>
      <dgm:t>
        <a:bodyPr/>
        <a:lstStyle/>
        <a:p>
          <a:endParaRPr lang="ru-RU"/>
        </a:p>
      </dgm:t>
    </dgm:pt>
    <dgm:pt modelId="{AF733504-2B2D-45DE-83E1-7B52C7AD803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информационного пространства, создание условий для обеспечения информации и процессов автоматизации в органах местного самоуправления СМО на 2019 - 2024 годы»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1 015 т.р. (100%))</a:t>
          </a:r>
        </a:p>
      </dgm:t>
    </dgm:pt>
    <dgm:pt modelId="{62393777-48A9-46A7-B8DE-9C764844E1B4}" type="parTrans" cxnId="{C8F12E09-4225-462C-936C-4140936E9103}">
      <dgm:prSet/>
      <dgm:spPr/>
      <dgm:t>
        <a:bodyPr/>
        <a:lstStyle/>
        <a:p>
          <a:endParaRPr lang="ru-RU"/>
        </a:p>
      </dgm:t>
    </dgm:pt>
    <dgm:pt modelId="{D3C7F169-4749-47EE-93ED-5FC0328F259E}" type="sibTrans" cxnId="{C8F12E09-4225-462C-936C-4140936E9103}">
      <dgm:prSet/>
      <dgm:spPr/>
      <dgm:t>
        <a:bodyPr/>
        <a:lstStyle/>
        <a:p>
          <a:endParaRPr lang="ru-RU"/>
        </a:p>
      </dgm:t>
    </dgm:pt>
    <dgm:pt modelId="{111526E4-0B9A-4BA5-A649-8B8C593C43F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муниципальной службы в СМО на 2015 - 2020 годы»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1 654 т.р. (99%) от плана 1 660 т.р.)</a:t>
          </a:r>
        </a:p>
      </dgm:t>
    </dgm:pt>
    <dgm:pt modelId="{C5223174-0DB5-4DE2-BCE1-745040161C81}" type="parTrans" cxnId="{5FECB411-5C4A-40B9-8D79-1EB99B96069C}">
      <dgm:prSet/>
      <dgm:spPr/>
      <dgm:t>
        <a:bodyPr/>
        <a:lstStyle/>
        <a:p>
          <a:endParaRPr lang="ru-RU"/>
        </a:p>
      </dgm:t>
    </dgm:pt>
    <dgm:pt modelId="{00AAD5D9-36CF-4ABC-B884-D505CE8CD2B7}" type="sibTrans" cxnId="{5FECB411-5C4A-40B9-8D79-1EB99B96069C}">
      <dgm:prSet/>
      <dgm:spPr/>
      <dgm:t>
        <a:bodyPr/>
        <a:lstStyle/>
        <a:p>
          <a:endParaRPr lang="ru-RU"/>
        </a:p>
      </dgm:t>
    </dgm:pt>
    <dgm:pt modelId="{DAB69AD4-1A8F-4411-BF55-6AD2EEA1432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«Организация работы с документами в органах местного самоуправления СМО в 2019 - 2024 годы»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1 482 т.р. (97%) от плана 1 522 т.р.)</a:t>
          </a:r>
        </a:p>
      </dgm:t>
    </dgm:pt>
    <dgm:pt modelId="{30B38BD4-74DB-4B13-A58C-06C572D1F643}" type="parTrans" cxnId="{833C4B20-9860-4C05-A6A6-1ECF5754CFDA}">
      <dgm:prSet/>
      <dgm:spPr/>
      <dgm:t>
        <a:bodyPr/>
        <a:lstStyle/>
        <a:p>
          <a:endParaRPr lang="ru-RU"/>
        </a:p>
      </dgm:t>
    </dgm:pt>
    <dgm:pt modelId="{BF65802C-0C54-46E4-A1DB-67CA67B75CD3}" type="sibTrans" cxnId="{833C4B20-9860-4C05-A6A6-1ECF5754CFDA}">
      <dgm:prSet/>
      <dgm:spPr/>
      <dgm:t>
        <a:bodyPr/>
        <a:lstStyle/>
        <a:p>
          <a:endParaRPr lang="ru-RU"/>
        </a:p>
      </dgm:t>
    </dgm:pt>
    <dgm:pt modelId="{507C644B-7C0C-475D-ACEE-EB011AF42F9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«Материально-техническое обеспечение деятельности органов  местного самоуправления  Слюдянского муниципального образования" на 2019-2024 годы»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3 833 т.р. (98%) от плана 3 893 т.р.)</a:t>
          </a:r>
        </a:p>
      </dgm:t>
    </dgm:pt>
    <dgm:pt modelId="{9618C12F-86DF-4F2F-B008-199898469D30}" type="parTrans" cxnId="{A026C0A9-38F0-4386-94E9-01FB59708A66}">
      <dgm:prSet/>
      <dgm:spPr/>
      <dgm:t>
        <a:bodyPr/>
        <a:lstStyle/>
        <a:p>
          <a:endParaRPr lang="ru-RU"/>
        </a:p>
      </dgm:t>
    </dgm:pt>
    <dgm:pt modelId="{73D98908-B467-4627-8922-3175315A0CD4}" type="sibTrans" cxnId="{A026C0A9-38F0-4386-94E9-01FB59708A66}">
      <dgm:prSet/>
      <dgm:spPr/>
      <dgm:t>
        <a:bodyPr/>
        <a:lstStyle/>
        <a:p>
          <a:endParaRPr lang="ru-RU"/>
        </a:p>
      </dgm:t>
    </dgm:pt>
    <dgm:pt modelId="{9CD787F1-D812-43D8-B092-85D6F5EA34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400" b="1" i="0" u="none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качественного и сбалансированного управления бюджетными средствами Слюдянского муниципального образования на 2019 - 2024 годы»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u="none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т.р. (100%))</a:t>
          </a:r>
        </a:p>
      </dgm:t>
    </dgm:pt>
    <dgm:pt modelId="{78EF8B1C-6BF8-495C-BCA9-AC62A0CEF98A}" type="parTrans" cxnId="{74D43295-73CB-44A3-9AFF-65408FD7E8E9}">
      <dgm:prSet/>
      <dgm:spPr/>
      <dgm:t>
        <a:bodyPr/>
        <a:lstStyle/>
        <a:p>
          <a:endParaRPr lang="ru-RU"/>
        </a:p>
      </dgm:t>
    </dgm:pt>
    <dgm:pt modelId="{AF767C27-E6FC-4C2C-9CBE-49BA899ED083}" type="sibTrans" cxnId="{74D43295-73CB-44A3-9AFF-65408FD7E8E9}">
      <dgm:prSet/>
      <dgm:spPr/>
      <dgm:t>
        <a:bodyPr/>
        <a:lstStyle/>
        <a:p>
          <a:endParaRPr lang="ru-RU"/>
        </a:p>
      </dgm:t>
    </dgm:pt>
    <dgm:pt modelId="{491B1D9C-A5A5-4D5A-A145-95E4C056E779}" type="pres">
      <dgm:prSet presAssocID="{C3EBD7D6-65A8-41DB-8C5A-7B5D7D54CF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EF9EA4-7F0A-43DC-8516-ABFCDA008D8B}" type="pres">
      <dgm:prSet presAssocID="{D98E5A47-83DA-4316-9EF2-41A19CF6BAF4}" presName="root1" presStyleCnt="0"/>
      <dgm:spPr/>
    </dgm:pt>
    <dgm:pt modelId="{B9B329AE-36BB-48E9-BCBB-6F7F423EE63B}" type="pres">
      <dgm:prSet presAssocID="{D98E5A47-83DA-4316-9EF2-41A19CF6BAF4}" presName="LevelOneTextNode" presStyleLbl="node0" presStyleIdx="0" presStyleCnt="1" custScaleX="165036" custScaleY="160407">
        <dgm:presLayoutVars>
          <dgm:chPref val="3"/>
        </dgm:presLayoutVars>
      </dgm:prSet>
      <dgm:spPr/>
    </dgm:pt>
    <dgm:pt modelId="{077C6FDF-B6B5-4D56-9218-9B7F99D1D1CC}" type="pres">
      <dgm:prSet presAssocID="{D98E5A47-83DA-4316-9EF2-41A19CF6BAF4}" presName="level2hierChild" presStyleCnt="0"/>
      <dgm:spPr/>
    </dgm:pt>
    <dgm:pt modelId="{78928DB6-4E62-4D6B-B982-0EDF33E18813}" type="pres">
      <dgm:prSet presAssocID="{41D3F2D5-D4D8-4ACC-825C-7785BAC13196}" presName="conn2-1" presStyleLbl="parChTrans1D2" presStyleIdx="0" presStyleCnt="6"/>
      <dgm:spPr/>
    </dgm:pt>
    <dgm:pt modelId="{3BDFA01C-8D55-4005-B9CB-2B3666ED1174}" type="pres">
      <dgm:prSet presAssocID="{41D3F2D5-D4D8-4ACC-825C-7785BAC13196}" presName="connTx" presStyleLbl="parChTrans1D2" presStyleIdx="0" presStyleCnt="6"/>
      <dgm:spPr/>
    </dgm:pt>
    <dgm:pt modelId="{750971F6-66DE-4087-98B3-0511F379E4A2}" type="pres">
      <dgm:prSet presAssocID="{1BCF7CB6-59DB-4D83-95F0-29404D0F50B6}" presName="root2" presStyleCnt="0"/>
      <dgm:spPr/>
    </dgm:pt>
    <dgm:pt modelId="{DA955989-9C76-4399-B80E-8A8D1CFAD32A}" type="pres">
      <dgm:prSet presAssocID="{1BCF7CB6-59DB-4D83-95F0-29404D0F50B6}" presName="LevelTwoTextNode" presStyleLbl="node2" presStyleIdx="0" presStyleCnt="6" custScaleX="285401">
        <dgm:presLayoutVars>
          <dgm:chPref val="3"/>
        </dgm:presLayoutVars>
      </dgm:prSet>
      <dgm:spPr/>
    </dgm:pt>
    <dgm:pt modelId="{56ADACD1-83CA-4F15-B823-650CFEF13DA6}" type="pres">
      <dgm:prSet presAssocID="{1BCF7CB6-59DB-4D83-95F0-29404D0F50B6}" presName="level3hierChild" presStyleCnt="0"/>
      <dgm:spPr/>
    </dgm:pt>
    <dgm:pt modelId="{CBF1829B-276B-438A-8AF0-6A1E599EDA10}" type="pres">
      <dgm:prSet presAssocID="{62393777-48A9-46A7-B8DE-9C764844E1B4}" presName="conn2-1" presStyleLbl="parChTrans1D2" presStyleIdx="1" presStyleCnt="6"/>
      <dgm:spPr/>
    </dgm:pt>
    <dgm:pt modelId="{8FFB3797-EAD6-4D75-8796-A774EB7DB0B5}" type="pres">
      <dgm:prSet presAssocID="{62393777-48A9-46A7-B8DE-9C764844E1B4}" presName="connTx" presStyleLbl="parChTrans1D2" presStyleIdx="1" presStyleCnt="6"/>
      <dgm:spPr/>
    </dgm:pt>
    <dgm:pt modelId="{5B5F015F-BE9A-4FDB-91F5-33396D0445E6}" type="pres">
      <dgm:prSet presAssocID="{AF733504-2B2D-45DE-83E1-7B52C7AD8033}" presName="root2" presStyleCnt="0"/>
      <dgm:spPr/>
    </dgm:pt>
    <dgm:pt modelId="{83AC037C-06AE-4CC6-870A-CE8749AD37F0}" type="pres">
      <dgm:prSet presAssocID="{AF733504-2B2D-45DE-83E1-7B52C7AD8033}" presName="LevelTwoTextNode" presStyleLbl="node2" presStyleIdx="1" presStyleCnt="6" custScaleX="284169" custScaleY="121408" custLinFactNeighborX="38" custLinFactNeighborY="-1077">
        <dgm:presLayoutVars>
          <dgm:chPref val="3"/>
        </dgm:presLayoutVars>
      </dgm:prSet>
      <dgm:spPr/>
    </dgm:pt>
    <dgm:pt modelId="{E868C18E-848C-4182-A968-C730DB9B0D98}" type="pres">
      <dgm:prSet presAssocID="{AF733504-2B2D-45DE-83E1-7B52C7AD8033}" presName="level3hierChild" presStyleCnt="0"/>
      <dgm:spPr/>
    </dgm:pt>
    <dgm:pt modelId="{AFF3C289-DD7A-4BE1-BB82-E452AD4C13AD}" type="pres">
      <dgm:prSet presAssocID="{C5223174-0DB5-4DE2-BCE1-745040161C81}" presName="conn2-1" presStyleLbl="parChTrans1D2" presStyleIdx="2" presStyleCnt="6"/>
      <dgm:spPr/>
    </dgm:pt>
    <dgm:pt modelId="{8DE4DDF5-8F98-4F3A-A566-0C6BD7CC0D46}" type="pres">
      <dgm:prSet presAssocID="{C5223174-0DB5-4DE2-BCE1-745040161C81}" presName="connTx" presStyleLbl="parChTrans1D2" presStyleIdx="2" presStyleCnt="6"/>
      <dgm:spPr/>
    </dgm:pt>
    <dgm:pt modelId="{3F8FEB47-1449-40DB-A60C-0A1295EBF6AF}" type="pres">
      <dgm:prSet presAssocID="{111526E4-0B9A-4BA5-A649-8B8C593C43FF}" presName="root2" presStyleCnt="0"/>
      <dgm:spPr/>
    </dgm:pt>
    <dgm:pt modelId="{731601F1-54FA-46F7-B625-6993FD043300}" type="pres">
      <dgm:prSet presAssocID="{111526E4-0B9A-4BA5-A649-8B8C593C43FF}" presName="LevelTwoTextNode" presStyleLbl="node2" presStyleIdx="2" presStyleCnt="6" custScaleX="285401" custScaleY="65169">
        <dgm:presLayoutVars>
          <dgm:chPref val="3"/>
        </dgm:presLayoutVars>
      </dgm:prSet>
      <dgm:spPr/>
    </dgm:pt>
    <dgm:pt modelId="{F0B40018-6FA4-4657-9F30-1D83979D8106}" type="pres">
      <dgm:prSet presAssocID="{111526E4-0B9A-4BA5-A649-8B8C593C43FF}" presName="level3hierChild" presStyleCnt="0"/>
      <dgm:spPr/>
    </dgm:pt>
    <dgm:pt modelId="{089EAAC6-2844-4D7D-B0B2-FBCFB7CC5254}" type="pres">
      <dgm:prSet presAssocID="{30B38BD4-74DB-4B13-A58C-06C572D1F643}" presName="conn2-1" presStyleLbl="parChTrans1D2" presStyleIdx="3" presStyleCnt="6"/>
      <dgm:spPr/>
    </dgm:pt>
    <dgm:pt modelId="{83608576-700B-4E7A-8C45-1D471F0E8F57}" type="pres">
      <dgm:prSet presAssocID="{30B38BD4-74DB-4B13-A58C-06C572D1F643}" presName="connTx" presStyleLbl="parChTrans1D2" presStyleIdx="3" presStyleCnt="6"/>
      <dgm:spPr/>
    </dgm:pt>
    <dgm:pt modelId="{9C66DDC5-A383-483F-9A39-BD3F2C278B90}" type="pres">
      <dgm:prSet presAssocID="{DAB69AD4-1A8F-4411-BF55-6AD2EEA14323}" presName="root2" presStyleCnt="0"/>
      <dgm:spPr/>
    </dgm:pt>
    <dgm:pt modelId="{C1C29DBF-054B-43D8-B53F-709A9AEDC76E}" type="pres">
      <dgm:prSet presAssocID="{DAB69AD4-1A8F-4411-BF55-6AD2EEA14323}" presName="LevelTwoTextNode" presStyleLbl="node2" presStyleIdx="3" presStyleCnt="6" custScaleX="284714">
        <dgm:presLayoutVars>
          <dgm:chPref val="3"/>
        </dgm:presLayoutVars>
      </dgm:prSet>
      <dgm:spPr/>
    </dgm:pt>
    <dgm:pt modelId="{DE19A692-934A-4CE5-B9DD-671B067DA239}" type="pres">
      <dgm:prSet presAssocID="{DAB69AD4-1A8F-4411-BF55-6AD2EEA14323}" presName="level3hierChild" presStyleCnt="0"/>
      <dgm:spPr/>
    </dgm:pt>
    <dgm:pt modelId="{49F6C768-130F-4DB9-A8BA-4588014A5EBC}" type="pres">
      <dgm:prSet presAssocID="{9618C12F-86DF-4F2F-B008-199898469D30}" presName="conn2-1" presStyleLbl="parChTrans1D2" presStyleIdx="4" presStyleCnt="6"/>
      <dgm:spPr/>
    </dgm:pt>
    <dgm:pt modelId="{063942F8-71D8-4374-834F-A208D9A82EDF}" type="pres">
      <dgm:prSet presAssocID="{9618C12F-86DF-4F2F-B008-199898469D30}" presName="connTx" presStyleLbl="parChTrans1D2" presStyleIdx="4" presStyleCnt="6"/>
      <dgm:spPr/>
    </dgm:pt>
    <dgm:pt modelId="{343074C2-7BC7-4C5F-9857-651F473B22BE}" type="pres">
      <dgm:prSet presAssocID="{507C644B-7C0C-475D-ACEE-EB011AF42F9E}" presName="root2" presStyleCnt="0"/>
      <dgm:spPr/>
    </dgm:pt>
    <dgm:pt modelId="{949932A1-242E-4256-B69B-1FD87584F54F}" type="pres">
      <dgm:prSet presAssocID="{507C644B-7C0C-475D-ACEE-EB011AF42F9E}" presName="LevelTwoTextNode" presStyleLbl="node2" presStyleIdx="4" presStyleCnt="6" custScaleX="284714" custScaleY="132289">
        <dgm:presLayoutVars>
          <dgm:chPref val="3"/>
        </dgm:presLayoutVars>
      </dgm:prSet>
      <dgm:spPr/>
    </dgm:pt>
    <dgm:pt modelId="{FD5BBB08-2CDD-4213-B092-4ACC375F9EF7}" type="pres">
      <dgm:prSet presAssocID="{507C644B-7C0C-475D-ACEE-EB011AF42F9E}" presName="level3hierChild" presStyleCnt="0"/>
      <dgm:spPr/>
    </dgm:pt>
    <dgm:pt modelId="{F8962FBE-DBD7-4F4F-B2E4-B0A0D7610762}" type="pres">
      <dgm:prSet presAssocID="{78EF8B1C-6BF8-495C-BCA9-AC62A0CEF98A}" presName="conn2-1" presStyleLbl="parChTrans1D2" presStyleIdx="5" presStyleCnt="6"/>
      <dgm:spPr/>
    </dgm:pt>
    <dgm:pt modelId="{B621A9FB-145C-4DE6-A638-5FA2C413B570}" type="pres">
      <dgm:prSet presAssocID="{78EF8B1C-6BF8-495C-BCA9-AC62A0CEF98A}" presName="connTx" presStyleLbl="parChTrans1D2" presStyleIdx="5" presStyleCnt="6"/>
      <dgm:spPr/>
    </dgm:pt>
    <dgm:pt modelId="{77DB925D-DF1F-46CC-8499-4ABB10D4ADAE}" type="pres">
      <dgm:prSet presAssocID="{9CD787F1-D812-43D8-B092-85D6F5EA3471}" presName="root2" presStyleCnt="0"/>
      <dgm:spPr/>
    </dgm:pt>
    <dgm:pt modelId="{BE655478-7105-4810-85E2-C1FBAB376D06}" type="pres">
      <dgm:prSet presAssocID="{9CD787F1-D812-43D8-B092-85D6F5EA3471}" presName="LevelTwoTextNode" presStyleLbl="node2" presStyleIdx="5" presStyleCnt="6" custScaleX="282732" custScaleY="122065" custLinFactNeighborX="1132" custLinFactNeighborY="-1791">
        <dgm:presLayoutVars>
          <dgm:chPref val="3"/>
        </dgm:presLayoutVars>
      </dgm:prSet>
      <dgm:spPr/>
    </dgm:pt>
    <dgm:pt modelId="{6945A167-132E-48F5-B75D-B4ADE199FDCB}" type="pres">
      <dgm:prSet presAssocID="{9CD787F1-D812-43D8-B092-85D6F5EA3471}" presName="level3hierChild" presStyleCnt="0"/>
      <dgm:spPr/>
    </dgm:pt>
  </dgm:ptLst>
  <dgm:cxnLst>
    <dgm:cxn modelId="{C88A9908-BBE9-47A7-B5D6-58787F546C34}" type="presOf" srcId="{9618C12F-86DF-4F2F-B008-199898469D30}" destId="{063942F8-71D8-4374-834F-A208D9A82EDF}" srcOrd="1" destOrd="0" presId="urn:microsoft.com/office/officeart/2008/layout/HorizontalMultiLevelHierarchy"/>
    <dgm:cxn modelId="{C8F12E09-4225-462C-936C-4140936E9103}" srcId="{D98E5A47-83DA-4316-9EF2-41A19CF6BAF4}" destId="{AF733504-2B2D-45DE-83E1-7B52C7AD8033}" srcOrd="1" destOrd="0" parTransId="{62393777-48A9-46A7-B8DE-9C764844E1B4}" sibTransId="{D3C7F169-4749-47EE-93ED-5FC0328F259E}"/>
    <dgm:cxn modelId="{50C45C0D-04B7-4211-BBFD-B73811596C01}" type="presOf" srcId="{AF733504-2B2D-45DE-83E1-7B52C7AD8033}" destId="{83AC037C-06AE-4CC6-870A-CE8749AD37F0}" srcOrd="0" destOrd="0" presId="urn:microsoft.com/office/officeart/2008/layout/HorizontalMultiLevelHierarchy"/>
    <dgm:cxn modelId="{5FECB411-5C4A-40B9-8D79-1EB99B96069C}" srcId="{D98E5A47-83DA-4316-9EF2-41A19CF6BAF4}" destId="{111526E4-0B9A-4BA5-A649-8B8C593C43FF}" srcOrd="2" destOrd="0" parTransId="{C5223174-0DB5-4DE2-BCE1-745040161C81}" sibTransId="{00AAD5D9-36CF-4ABC-B884-D505CE8CD2B7}"/>
    <dgm:cxn modelId="{24897415-C2CF-47DC-9629-AE029D9C0CE0}" type="presOf" srcId="{D98E5A47-83DA-4316-9EF2-41A19CF6BAF4}" destId="{B9B329AE-36BB-48E9-BCBB-6F7F423EE63B}" srcOrd="0" destOrd="0" presId="urn:microsoft.com/office/officeart/2008/layout/HorizontalMultiLevelHierarchy"/>
    <dgm:cxn modelId="{88CC7B1C-5DF6-4515-BB34-FFC958F7D6B1}" type="presOf" srcId="{30B38BD4-74DB-4B13-A58C-06C572D1F643}" destId="{089EAAC6-2844-4D7D-B0B2-FBCFB7CC5254}" srcOrd="0" destOrd="0" presId="urn:microsoft.com/office/officeart/2008/layout/HorizontalMultiLevelHierarchy"/>
    <dgm:cxn modelId="{833C4B20-9860-4C05-A6A6-1ECF5754CFDA}" srcId="{D98E5A47-83DA-4316-9EF2-41A19CF6BAF4}" destId="{DAB69AD4-1A8F-4411-BF55-6AD2EEA14323}" srcOrd="3" destOrd="0" parTransId="{30B38BD4-74DB-4B13-A58C-06C572D1F643}" sibTransId="{BF65802C-0C54-46E4-A1DB-67CA67B75CD3}"/>
    <dgm:cxn modelId="{C28A662E-9B76-46FC-8FC5-6686B465DF09}" type="presOf" srcId="{41D3F2D5-D4D8-4ACC-825C-7785BAC13196}" destId="{78928DB6-4E62-4D6B-B982-0EDF33E18813}" srcOrd="0" destOrd="0" presId="urn:microsoft.com/office/officeart/2008/layout/HorizontalMultiLevelHierarchy"/>
    <dgm:cxn modelId="{13755534-023B-45F9-9D2D-9270DA88A09F}" type="presOf" srcId="{62393777-48A9-46A7-B8DE-9C764844E1B4}" destId="{8FFB3797-EAD6-4D75-8796-A774EB7DB0B5}" srcOrd="1" destOrd="0" presId="urn:microsoft.com/office/officeart/2008/layout/HorizontalMultiLevelHierarchy"/>
    <dgm:cxn modelId="{13A4FF34-4899-47EB-9060-C5E51B1C8682}" type="presOf" srcId="{9618C12F-86DF-4F2F-B008-199898469D30}" destId="{49F6C768-130F-4DB9-A8BA-4588014A5EBC}" srcOrd="0" destOrd="0" presId="urn:microsoft.com/office/officeart/2008/layout/HorizontalMultiLevelHierarchy"/>
    <dgm:cxn modelId="{6D447F61-4F0D-4319-9D73-81AE16621E50}" type="presOf" srcId="{1BCF7CB6-59DB-4D83-95F0-29404D0F50B6}" destId="{DA955989-9C76-4399-B80E-8A8D1CFAD32A}" srcOrd="0" destOrd="0" presId="urn:microsoft.com/office/officeart/2008/layout/HorizontalMultiLevelHierarchy"/>
    <dgm:cxn modelId="{B4CD0369-74DB-4729-9E1E-33BFAEC026DC}" type="presOf" srcId="{62393777-48A9-46A7-B8DE-9C764844E1B4}" destId="{CBF1829B-276B-438A-8AF0-6A1E599EDA10}" srcOrd="0" destOrd="0" presId="urn:microsoft.com/office/officeart/2008/layout/HorizontalMultiLevelHierarchy"/>
    <dgm:cxn modelId="{BE2BAC4A-5D6E-4544-ADB1-F230B28BD655}" type="presOf" srcId="{C5223174-0DB5-4DE2-BCE1-745040161C81}" destId="{8DE4DDF5-8F98-4F3A-A566-0C6BD7CC0D46}" srcOrd="1" destOrd="0" presId="urn:microsoft.com/office/officeart/2008/layout/HorizontalMultiLevelHierarchy"/>
    <dgm:cxn modelId="{87CD016D-07DE-4964-96AA-312C2C1B1262}" srcId="{C3EBD7D6-65A8-41DB-8C5A-7B5D7D54CFB9}" destId="{D98E5A47-83DA-4316-9EF2-41A19CF6BAF4}" srcOrd="0" destOrd="0" parTransId="{5DFACE64-7073-4122-883E-B6816C97283D}" sibTransId="{0B8DA5E4-D7B3-4100-AC89-CB768FA844B5}"/>
    <dgm:cxn modelId="{2B62C75A-942F-4C55-9627-A2A4B3F06BEF}" type="presOf" srcId="{507C644B-7C0C-475D-ACEE-EB011AF42F9E}" destId="{949932A1-242E-4256-B69B-1FD87584F54F}" srcOrd="0" destOrd="0" presId="urn:microsoft.com/office/officeart/2008/layout/HorizontalMultiLevelHierarchy"/>
    <dgm:cxn modelId="{DFF0E37A-74DC-4D70-8098-761224127BCC}" type="presOf" srcId="{C5223174-0DB5-4DE2-BCE1-745040161C81}" destId="{AFF3C289-DD7A-4BE1-BB82-E452AD4C13AD}" srcOrd="0" destOrd="0" presId="urn:microsoft.com/office/officeart/2008/layout/HorizontalMultiLevelHierarchy"/>
    <dgm:cxn modelId="{C7C2B37B-03CC-4C25-93E1-6300720A9DB6}" type="presOf" srcId="{30B38BD4-74DB-4B13-A58C-06C572D1F643}" destId="{83608576-700B-4E7A-8C45-1D471F0E8F57}" srcOrd="1" destOrd="0" presId="urn:microsoft.com/office/officeart/2008/layout/HorizontalMultiLevelHierarchy"/>
    <dgm:cxn modelId="{74D43295-73CB-44A3-9AFF-65408FD7E8E9}" srcId="{D98E5A47-83DA-4316-9EF2-41A19CF6BAF4}" destId="{9CD787F1-D812-43D8-B092-85D6F5EA3471}" srcOrd="5" destOrd="0" parTransId="{78EF8B1C-6BF8-495C-BCA9-AC62A0CEF98A}" sibTransId="{AF767C27-E6FC-4C2C-9CBE-49BA899ED083}"/>
    <dgm:cxn modelId="{6B7376A4-C6CC-40B6-B5C9-EF8EB2D5E920}" type="presOf" srcId="{9CD787F1-D812-43D8-B092-85D6F5EA3471}" destId="{BE655478-7105-4810-85E2-C1FBAB376D06}" srcOrd="0" destOrd="0" presId="urn:microsoft.com/office/officeart/2008/layout/HorizontalMultiLevelHierarchy"/>
    <dgm:cxn modelId="{A026C0A9-38F0-4386-94E9-01FB59708A66}" srcId="{D98E5A47-83DA-4316-9EF2-41A19CF6BAF4}" destId="{507C644B-7C0C-475D-ACEE-EB011AF42F9E}" srcOrd="4" destOrd="0" parTransId="{9618C12F-86DF-4F2F-B008-199898469D30}" sibTransId="{73D98908-B467-4627-8922-3175315A0CD4}"/>
    <dgm:cxn modelId="{47AE7BB3-ABC3-4A60-BD65-83C8EF3687F6}" type="presOf" srcId="{DAB69AD4-1A8F-4411-BF55-6AD2EEA14323}" destId="{C1C29DBF-054B-43D8-B53F-709A9AEDC76E}" srcOrd="0" destOrd="0" presId="urn:microsoft.com/office/officeart/2008/layout/HorizontalMultiLevelHierarchy"/>
    <dgm:cxn modelId="{8198BFC5-5F58-490E-8B02-352049C95C2C}" type="presOf" srcId="{78EF8B1C-6BF8-495C-BCA9-AC62A0CEF98A}" destId="{B621A9FB-145C-4DE6-A638-5FA2C413B570}" srcOrd="1" destOrd="0" presId="urn:microsoft.com/office/officeart/2008/layout/HorizontalMultiLevelHierarchy"/>
    <dgm:cxn modelId="{CDD054CD-3F66-4D68-B0A1-BAADB8B9469C}" type="presOf" srcId="{41D3F2D5-D4D8-4ACC-825C-7785BAC13196}" destId="{3BDFA01C-8D55-4005-B9CB-2B3666ED1174}" srcOrd="1" destOrd="0" presId="urn:microsoft.com/office/officeart/2008/layout/HorizontalMultiLevelHierarchy"/>
    <dgm:cxn modelId="{0D4301DA-7E84-4EDE-A35E-F447D3B233AD}" type="presOf" srcId="{C3EBD7D6-65A8-41DB-8C5A-7B5D7D54CFB9}" destId="{491B1D9C-A5A5-4D5A-A145-95E4C056E779}" srcOrd="0" destOrd="0" presId="urn:microsoft.com/office/officeart/2008/layout/HorizontalMultiLevelHierarchy"/>
    <dgm:cxn modelId="{290E52E7-6A77-4B7E-82B5-985E84F3BD1C}" srcId="{D98E5A47-83DA-4316-9EF2-41A19CF6BAF4}" destId="{1BCF7CB6-59DB-4D83-95F0-29404D0F50B6}" srcOrd="0" destOrd="0" parTransId="{41D3F2D5-D4D8-4ACC-825C-7785BAC13196}" sibTransId="{2FADEEE8-06AE-419B-9AC4-B461DDEFAECF}"/>
    <dgm:cxn modelId="{101AD0EF-070B-436B-B81C-B3E7210559BE}" type="presOf" srcId="{111526E4-0B9A-4BA5-A649-8B8C593C43FF}" destId="{731601F1-54FA-46F7-B625-6993FD043300}" srcOrd="0" destOrd="0" presId="urn:microsoft.com/office/officeart/2008/layout/HorizontalMultiLevelHierarchy"/>
    <dgm:cxn modelId="{E64F2EF5-48DF-443F-A861-E8EA658FFE70}" type="presOf" srcId="{78EF8B1C-6BF8-495C-BCA9-AC62A0CEF98A}" destId="{F8962FBE-DBD7-4F4F-B2E4-B0A0D7610762}" srcOrd="0" destOrd="0" presId="urn:microsoft.com/office/officeart/2008/layout/HorizontalMultiLevelHierarchy"/>
    <dgm:cxn modelId="{10E471A9-3638-4B9F-B093-22B265C34924}" type="presParOf" srcId="{491B1D9C-A5A5-4D5A-A145-95E4C056E779}" destId="{21EF9EA4-7F0A-43DC-8516-ABFCDA008D8B}" srcOrd="0" destOrd="0" presId="urn:microsoft.com/office/officeart/2008/layout/HorizontalMultiLevelHierarchy"/>
    <dgm:cxn modelId="{BEC8619A-409F-45ED-A0D1-50851DDFE555}" type="presParOf" srcId="{21EF9EA4-7F0A-43DC-8516-ABFCDA008D8B}" destId="{B9B329AE-36BB-48E9-BCBB-6F7F423EE63B}" srcOrd="0" destOrd="0" presId="urn:microsoft.com/office/officeart/2008/layout/HorizontalMultiLevelHierarchy"/>
    <dgm:cxn modelId="{AFC0A955-C667-4574-A551-091C8E823AAA}" type="presParOf" srcId="{21EF9EA4-7F0A-43DC-8516-ABFCDA008D8B}" destId="{077C6FDF-B6B5-4D56-9218-9B7F99D1D1CC}" srcOrd="1" destOrd="0" presId="urn:microsoft.com/office/officeart/2008/layout/HorizontalMultiLevelHierarchy"/>
    <dgm:cxn modelId="{39E0685F-6159-4420-8A18-C460936C0B9D}" type="presParOf" srcId="{077C6FDF-B6B5-4D56-9218-9B7F99D1D1CC}" destId="{78928DB6-4E62-4D6B-B982-0EDF33E18813}" srcOrd="0" destOrd="0" presId="urn:microsoft.com/office/officeart/2008/layout/HorizontalMultiLevelHierarchy"/>
    <dgm:cxn modelId="{61465977-52A0-4E70-A9E2-55C0293E1A6A}" type="presParOf" srcId="{78928DB6-4E62-4D6B-B982-0EDF33E18813}" destId="{3BDFA01C-8D55-4005-B9CB-2B3666ED1174}" srcOrd="0" destOrd="0" presId="urn:microsoft.com/office/officeart/2008/layout/HorizontalMultiLevelHierarchy"/>
    <dgm:cxn modelId="{48D6FC18-79A7-4985-B7E2-C0A3521CEDDB}" type="presParOf" srcId="{077C6FDF-B6B5-4D56-9218-9B7F99D1D1CC}" destId="{750971F6-66DE-4087-98B3-0511F379E4A2}" srcOrd="1" destOrd="0" presId="urn:microsoft.com/office/officeart/2008/layout/HorizontalMultiLevelHierarchy"/>
    <dgm:cxn modelId="{FF34F400-9D2A-4ACF-A591-A5F20DE85DCF}" type="presParOf" srcId="{750971F6-66DE-4087-98B3-0511F379E4A2}" destId="{DA955989-9C76-4399-B80E-8A8D1CFAD32A}" srcOrd="0" destOrd="0" presId="urn:microsoft.com/office/officeart/2008/layout/HorizontalMultiLevelHierarchy"/>
    <dgm:cxn modelId="{1D091EC1-17D9-49F3-A5F8-C5040FFF5025}" type="presParOf" srcId="{750971F6-66DE-4087-98B3-0511F379E4A2}" destId="{56ADACD1-83CA-4F15-B823-650CFEF13DA6}" srcOrd="1" destOrd="0" presId="urn:microsoft.com/office/officeart/2008/layout/HorizontalMultiLevelHierarchy"/>
    <dgm:cxn modelId="{69A6A4FB-5364-4A6A-8F56-F9F822D9A837}" type="presParOf" srcId="{077C6FDF-B6B5-4D56-9218-9B7F99D1D1CC}" destId="{CBF1829B-276B-438A-8AF0-6A1E599EDA10}" srcOrd="2" destOrd="0" presId="urn:microsoft.com/office/officeart/2008/layout/HorizontalMultiLevelHierarchy"/>
    <dgm:cxn modelId="{FD5302A5-4A97-419C-9ACF-DF9F1C7D846D}" type="presParOf" srcId="{CBF1829B-276B-438A-8AF0-6A1E599EDA10}" destId="{8FFB3797-EAD6-4D75-8796-A774EB7DB0B5}" srcOrd="0" destOrd="0" presId="urn:microsoft.com/office/officeart/2008/layout/HorizontalMultiLevelHierarchy"/>
    <dgm:cxn modelId="{CB775CB9-F3FB-40E5-A167-9F285399E69F}" type="presParOf" srcId="{077C6FDF-B6B5-4D56-9218-9B7F99D1D1CC}" destId="{5B5F015F-BE9A-4FDB-91F5-33396D0445E6}" srcOrd="3" destOrd="0" presId="urn:microsoft.com/office/officeart/2008/layout/HorizontalMultiLevelHierarchy"/>
    <dgm:cxn modelId="{4DE87278-D2E4-40CD-BCE4-D7AE5FFA3F34}" type="presParOf" srcId="{5B5F015F-BE9A-4FDB-91F5-33396D0445E6}" destId="{83AC037C-06AE-4CC6-870A-CE8749AD37F0}" srcOrd="0" destOrd="0" presId="urn:microsoft.com/office/officeart/2008/layout/HorizontalMultiLevelHierarchy"/>
    <dgm:cxn modelId="{C09707AE-F657-4600-8757-BFC47CB429E3}" type="presParOf" srcId="{5B5F015F-BE9A-4FDB-91F5-33396D0445E6}" destId="{E868C18E-848C-4182-A968-C730DB9B0D98}" srcOrd="1" destOrd="0" presId="urn:microsoft.com/office/officeart/2008/layout/HorizontalMultiLevelHierarchy"/>
    <dgm:cxn modelId="{CE3A7B3C-0A5A-4A6A-934C-3FA07EA45663}" type="presParOf" srcId="{077C6FDF-B6B5-4D56-9218-9B7F99D1D1CC}" destId="{AFF3C289-DD7A-4BE1-BB82-E452AD4C13AD}" srcOrd="4" destOrd="0" presId="urn:microsoft.com/office/officeart/2008/layout/HorizontalMultiLevelHierarchy"/>
    <dgm:cxn modelId="{8030D821-86EB-44E3-B7F3-9E89D70ABE3F}" type="presParOf" srcId="{AFF3C289-DD7A-4BE1-BB82-E452AD4C13AD}" destId="{8DE4DDF5-8F98-4F3A-A566-0C6BD7CC0D46}" srcOrd="0" destOrd="0" presId="urn:microsoft.com/office/officeart/2008/layout/HorizontalMultiLevelHierarchy"/>
    <dgm:cxn modelId="{F3260B7B-B2FA-4B8D-A353-2D0C302559BC}" type="presParOf" srcId="{077C6FDF-B6B5-4D56-9218-9B7F99D1D1CC}" destId="{3F8FEB47-1449-40DB-A60C-0A1295EBF6AF}" srcOrd="5" destOrd="0" presId="urn:microsoft.com/office/officeart/2008/layout/HorizontalMultiLevelHierarchy"/>
    <dgm:cxn modelId="{E12C9118-A0DC-400D-A426-F3E104881B94}" type="presParOf" srcId="{3F8FEB47-1449-40DB-A60C-0A1295EBF6AF}" destId="{731601F1-54FA-46F7-B625-6993FD043300}" srcOrd="0" destOrd="0" presId="urn:microsoft.com/office/officeart/2008/layout/HorizontalMultiLevelHierarchy"/>
    <dgm:cxn modelId="{CE89B4C1-67E6-4E91-9B8B-1F999B538851}" type="presParOf" srcId="{3F8FEB47-1449-40DB-A60C-0A1295EBF6AF}" destId="{F0B40018-6FA4-4657-9F30-1D83979D8106}" srcOrd="1" destOrd="0" presId="urn:microsoft.com/office/officeart/2008/layout/HorizontalMultiLevelHierarchy"/>
    <dgm:cxn modelId="{55046A5D-0FA7-4871-8513-018B62A298F4}" type="presParOf" srcId="{077C6FDF-B6B5-4D56-9218-9B7F99D1D1CC}" destId="{089EAAC6-2844-4D7D-B0B2-FBCFB7CC5254}" srcOrd="6" destOrd="0" presId="urn:microsoft.com/office/officeart/2008/layout/HorizontalMultiLevelHierarchy"/>
    <dgm:cxn modelId="{CDE4C538-F1B2-4CFF-8220-DF127642C6D8}" type="presParOf" srcId="{089EAAC6-2844-4D7D-B0B2-FBCFB7CC5254}" destId="{83608576-700B-4E7A-8C45-1D471F0E8F57}" srcOrd="0" destOrd="0" presId="urn:microsoft.com/office/officeart/2008/layout/HorizontalMultiLevelHierarchy"/>
    <dgm:cxn modelId="{268432DA-974F-41E2-9CDE-3BC25AFABFE5}" type="presParOf" srcId="{077C6FDF-B6B5-4D56-9218-9B7F99D1D1CC}" destId="{9C66DDC5-A383-483F-9A39-BD3F2C278B90}" srcOrd="7" destOrd="0" presId="urn:microsoft.com/office/officeart/2008/layout/HorizontalMultiLevelHierarchy"/>
    <dgm:cxn modelId="{6AA5172A-F0EC-4E9E-82C6-27CC1FE330E6}" type="presParOf" srcId="{9C66DDC5-A383-483F-9A39-BD3F2C278B90}" destId="{C1C29DBF-054B-43D8-B53F-709A9AEDC76E}" srcOrd="0" destOrd="0" presId="urn:microsoft.com/office/officeart/2008/layout/HorizontalMultiLevelHierarchy"/>
    <dgm:cxn modelId="{B546CB08-C1BF-4038-B44F-414A67285109}" type="presParOf" srcId="{9C66DDC5-A383-483F-9A39-BD3F2C278B90}" destId="{DE19A692-934A-4CE5-B9DD-671B067DA239}" srcOrd="1" destOrd="0" presId="urn:microsoft.com/office/officeart/2008/layout/HorizontalMultiLevelHierarchy"/>
    <dgm:cxn modelId="{E9D9AA35-F053-4564-8D2F-CC95F1C9F76F}" type="presParOf" srcId="{077C6FDF-B6B5-4D56-9218-9B7F99D1D1CC}" destId="{49F6C768-130F-4DB9-A8BA-4588014A5EBC}" srcOrd="8" destOrd="0" presId="urn:microsoft.com/office/officeart/2008/layout/HorizontalMultiLevelHierarchy"/>
    <dgm:cxn modelId="{7C383A1D-E2CF-47EB-8A3D-3592CB3B26E7}" type="presParOf" srcId="{49F6C768-130F-4DB9-A8BA-4588014A5EBC}" destId="{063942F8-71D8-4374-834F-A208D9A82EDF}" srcOrd="0" destOrd="0" presId="urn:microsoft.com/office/officeart/2008/layout/HorizontalMultiLevelHierarchy"/>
    <dgm:cxn modelId="{CE4E4246-DDB3-42E7-865E-80F95A3A682E}" type="presParOf" srcId="{077C6FDF-B6B5-4D56-9218-9B7F99D1D1CC}" destId="{343074C2-7BC7-4C5F-9857-651F473B22BE}" srcOrd="9" destOrd="0" presId="urn:microsoft.com/office/officeart/2008/layout/HorizontalMultiLevelHierarchy"/>
    <dgm:cxn modelId="{28C363B7-AA35-4FBA-9A60-020AD714E49D}" type="presParOf" srcId="{343074C2-7BC7-4C5F-9857-651F473B22BE}" destId="{949932A1-242E-4256-B69B-1FD87584F54F}" srcOrd="0" destOrd="0" presId="urn:microsoft.com/office/officeart/2008/layout/HorizontalMultiLevelHierarchy"/>
    <dgm:cxn modelId="{C58E5CF0-4C4D-4F90-A748-948EF336C581}" type="presParOf" srcId="{343074C2-7BC7-4C5F-9857-651F473B22BE}" destId="{FD5BBB08-2CDD-4213-B092-4ACC375F9EF7}" srcOrd="1" destOrd="0" presId="urn:microsoft.com/office/officeart/2008/layout/HorizontalMultiLevelHierarchy"/>
    <dgm:cxn modelId="{D1B0F807-CDE4-439E-A288-71B1A4D98E3C}" type="presParOf" srcId="{077C6FDF-B6B5-4D56-9218-9B7F99D1D1CC}" destId="{F8962FBE-DBD7-4F4F-B2E4-B0A0D7610762}" srcOrd="10" destOrd="0" presId="urn:microsoft.com/office/officeart/2008/layout/HorizontalMultiLevelHierarchy"/>
    <dgm:cxn modelId="{11D4B226-D24F-41B0-BCB3-788FB41A6A61}" type="presParOf" srcId="{F8962FBE-DBD7-4F4F-B2E4-B0A0D7610762}" destId="{B621A9FB-145C-4DE6-A638-5FA2C413B570}" srcOrd="0" destOrd="0" presId="urn:microsoft.com/office/officeart/2008/layout/HorizontalMultiLevelHierarchy"/>
    <dgm:cxn modelId="{BA3EFCE2-230E-4B76-AD5A-7042367327FA}" type="presParOf" srcId="{077C6FDF-B6B5-4D56-9218-9B7F99D1D1CC}" destId="{77DB925D-DF1F-46CC-8499-4ABB10D4ADAE}" srcOrd="11" destOrd="0" presId="urn:microsoft.com/office/officeart/2008/layout/HorizontalMultiLevelHierarchy"/>
    <dgm:cxn modelId="{CB556271-C9B4-4753-8490-D3E972211C99}" type="presParOf" srcId="{77DB925D-DF1F-46CC-8499-4ABB10D4ADAE}" destId="{BE655478-7105-4810-85E2-C1FBAB376D06}" srcOrd="0" destOrd="0" presId="urn:microsoft.com/office/officeart/2008/layout/HorizontalMultiLevelHierarchy"/>
    <dgm:cxn modelId="{B8BE39AE-8555-43BC-A4A7-E07EE7016F81}" type="presParOf" srcId="{77DB925D-DF1F-46CC-8499-4ABB10D4ADAE}" destId="{6945A167-132E-48F5-B75D-B4ADE199FD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9B43-FD44-4E86-B551-88E03063066E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3 131т.р.</a:t>
          </a:r>
        </a:p>
      </dsp:txBody>
      <dsp:txXfrm>
        <a:off x="1613139" y="42951"/>
        <a:ext cx="1245301" cy="779912"/>
      </dsp:txXfrm>
    </dsp:sp>
    <dsp:sp modelId="{B0762F29-E64A-422B-871B-A4CF5F97CD0B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6A19-63BE-4010-A54D-594FF80AE2F3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23т.р.</a:t>
          </a:r>
        </a:p>
      </dsp:txBody>
      <dsp:txXfrm>
        <a:off x="3041270" y="1471082"/>
        <a:ext cx="1245301" cy="779912"/>
      </dsp:txXfrm>
    </dsp:sp>
    <dsp:sp modelId="{6471E7D8-2099-4752-B607-D64B043E9A8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677EB-71DB-4CF9-96B9-60CABA54D2B5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-458 т.р</a:t>
          </a:r>
        </a:p>
      </dsp:txBody>
      <dsp:txXfrm>
        <a:off x="1613139" y="2899214"/>
        <a:ext cx="1245301" cy="779912"/>
      </dsp:txXfrm>
    </dsp:sp>
    <dsp:sp modelId="{4E9A822B-CB10-4798-B731-5AFAD17D1A4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C21D-91C9-4944-BA7D-AC23B41214FF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4 182т.р.</a:t>
          </a:r>
        </a:p>
      </dsp:txBody>
      <dsp:txXfrm>
        <a:off x="185007" y="1471082"/>
        <a:ext cx="1245301" cy="779912"/>
      </dsp:txXfrm>
    </dsp:sp>
    <dsp:sp modelId="{A46C5569-CF66-4B36-B1A5-2122A787B06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5C774-4737-4419-8BE8-080CF79FBC30}">
      <dsp:nvSpPr>
        <dsp:cNvPr id="0" name=""/>
        <dsp:cNvSpPr/>
      </dsp:nvSpPr>
      <dsp:spPr>
        <a:xfrm>
          <a:off x="3798320" y="2428784"/>
          <a:ext cx="91440" cy="797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7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C985F-C75E-4FD2-ABBB-18BA253BF9E3}">
      <dsp:nvSpPr>
        <dsp:cNvPr id="0" name=""/>
        <dsp:cNvSpPr/>
      </dsp:nvSpPr>
      <dsp:spPr>
        <a:xfrm>
          <a:off x="1296139" y="3820"/>
          <a:ext cx="5095801" cy="242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2B3F1-7982-4C00-8A7A-B4C42DFCDA47}">
      <dsp:nvSpPr>
        <dsp:cNvPr id="0" name=""/>
        <dsp:cNvSpPr/>
      </dsp:nvSpPr>
      <dsp:spPr>
        <a:xfrm>
          <a:off x="1600946" y="293387"/>
          <a:ext cx="5095801" cy="2424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sz="2400" b="1" i="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«Развитие культуры, досуга, физической культуры и спорта в Слюдянском муниципальном образовании на 2019 - 2024 гг.»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15 750т.р. (99%) от плана 15 776 т.р.)</a:t>
          </a:r>
          <a:endParaRPr lang="ru-RU" sz="240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971" y="364412"/>
        <a:ext cx="4953751" cy="2282913"/>
      </dsp:txXfrm>
    </dsp:sp>
    <dsp:sp modelId="{4E55958C-35A2-408F-AB65-F3E59823EAD2}">
      <dsp:nvSpPr>
        <dsp:cNvPr id="0" name=""/>
        <dsp:cNvSpPr/>
      </dsp:nvSpPr>
      <dsp:spPr>
        <a:xfrm>
          <a:off x="1512171" y="3226616"/>
          <a:ext cx="4663737" cy="2600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C9CFA-0ECF-424A-BA90-7EEA5FD52481}">
      <dsp:nvSpPr>
        <dsp:cNvPr id="0" name=""/>
        <dsp:cNvSpPr/>
      </dsp:nvSpPr>
      <dsp:spPr>
        <a:xfrm>
          <a:off x="1816978" y="3516182"/>
          <a:ext cx="4663737" cy="2600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подведомственными учреждениями"</a:t>
          </a:r>
          <a:endParaRPr lang="ru-RU" sz="240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3149" y="3592353"/>
        <a:ext cx="4511395" cy="2448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73C2-C8DD-49DB-A324-F371ED26F70E}">
      <dsp:nvSpPr>
        <dsp:cNvPr id="0" name=""/>
        <dsp:cNvSpPr/>
      </dsp:nvSpPr>
      <dsp:spPr>
        <a:xfrm>
          <a:off x="-5367947" y="-822017"/>
          <a:ext cx="6391810" cy="639181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FC7DE-8860-4C47-A29B-3CB1EAC24C4A}">
      <dsp:nvSpPr>
        <dsp:cNvPr id="0" name=""/>
        <dsp:cNvSpPr/>
      </dsp:nvSpPr>
      <dsp:spPr>
        <a:xfrm>
          <a:off x="505134" y="359297"/>
          <a:ext cx="6958822" cy="73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5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Функционирование представительного органа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99% от плана 1 259 т.р.)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05134" y="359297"/>
        <a:ext cx="6958822" cy="730397"/>
      </dsp:txXfrm>
    </dsp:sp>
    <dsp:sp modelId="{F1132A9A-7072-4218-A5AF-D78A9F09BF07}">
      <dsp:nvSpPr>
        <dsp:cNvPr id="0" name=""/>
        <dsp:cNvSpPr/>
      </dsp:nvSpPr>
      <dsp:spPr>
        <a:xfrm>
          <a:off x="79533" y="273709"/>
          <a:ext cx="912997" cy="91299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26A0-016A-411E-B3F4-BF3105C89BA0}">
      <dsp:nvSpPr>
        <dsp:cNvPr id="0" name=""/>
        <dsp:cNvSpPr/>
      </dsp:nvSpPr>
      <dsp:spPr>
        <a:xfrm>
          <a:off x="924047" y="1455084"/>
          <a:ext cx="6540068" cy="73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5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Обеспечение деятельности ревизионной комиссии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99% от плана 1 548 т.р.)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924047" y="1455084"/>
        <a:ext cx="6540068" cy="730397"/>
      </dsp:txXfrm>
    </dsp:sp>
    <dsp:sp modelId="{05CBCF67-DFC7-4525-8B49-41DE3F44112E}">
      <dsp:nvSpPr>
        <dsp:cNvPr id="0" name=""/>
        <dsp:cNvSpPr/>
      </dsp:nvSpPr>
      <dsp:spPr>
        <a:xfrm>
          <a:off x="498287" y="1369495"/>
          <a:ext cx="912997" cy="91299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2DFE4-61DA-46E7-B6F1-997513B34488}">
      <dsp:nvSpPr>
        <dsp:cNvPr id="0" name=""/>
        <dsp:cNvSpPr/>
      </dsp:nvSpPr>
      <dsp:spPr>
        <a:xfrm>
          <a:off x="954785" y="2556582"/>
          <a:ext cx="6540068" cy="73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5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Резервный</a:t>
          </a:r>
          <a:r>
            <a:rPr lang="ru-RU" sz="1400" b="1" kern="1200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 фонд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80% от плана 250 т.р.)</a:t>
          </a:r>
        </a:p>
      </dsp:txBody>
      <dsp:txXfrm>
        <a:off x="954785" y="2556582"/>
        <a:ext cx="6540068" cy="730397"/>
      </dsp:txXfrm>
    </dsp:sp>
    <dsp:sp modelId="{5B629A65-E9CD-4584-BD3A-38A6A2DDC436}">
      <dsp:nvSpPr>
        <dsp:cNvPr id="0" name=""/>
        <dsp:cNvSpPr/>
      </dsp:nvSpPr>
      <dsp:spPr>
        <a:xfrm>
          <a:off x="499656" y="2429292"/>
          <a:ext cx="912997" cy="91299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122F7-96F3-4F8D-914D-AB36092146A2}">
      <dsp:nvSpPr>
        <dsp:cNvPr id="0" name=""/>
        <dsp:cNvSpPr/>
      </dsp:nvSpPr>
      <dsp:spPr>
        <a:xfrm>
          <a:off x="536031" y="3652369"/>
          <a:ext cx="6958822" cy="73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5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baseline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rPr>
            <a:t>Межбюджетные трансферты из бюджета поселения МО Слюдянский район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baseline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(исполнено 100%)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36031" y="3652369"/>
        <a:ext cx="6958822" cy="730397"/>
      </dsp:txXfrm>
    </dsp:sp>
    <dsp:sp modelId="{A4AA0586-5410-4944-BA61-0256A016A6F9}">
      <dsp:nvSpPr>
        <dsp:cNvPr id="0" name=""/>
        <dsp:cNvSpPr/>
      </dsp:nvSpPr>
      <dsp:spPr>
        <a:xfrm>
          <a:off x="79533" y="3561069"/>
          <a:ext cx="912997" cy="91299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9B43-FD44-4E86-B551-88E03063066E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E4BA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2 745т.р.</a:t>
          </a:r>
        </a:p>
      </dsp:txBody>
      <dsp:txXfrm>
        <a:off x="1613139" y="42951"/>
        <a:ext cx="1245301" cy="779912"/>
      </dsp:txXfrm>
    </dsp:sp>
    <dsp:sp modelId="{B0762F29-E64A-422B-871B-A4CF5F97CD0B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6A19-63BE-4010-A54D-594FF80AE2F3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E4BA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27т.р.</a:t>
          </a:r>
        </a:p>
      </dsp:txBody>
      <dsp:txXfrm>
        <a:off x="3041270" y="1471082"/>
        <a:ext cx="1245301" cy="779912"/>
      </dsp:txXfrm>
    </dsp:sp>
    <dsp:sp modelId="{6471E7D8-2099-4752-B607-D64B043E9A8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677EB-71DB-4CF9-96B9-60CABA54D2B5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E4BA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-615 т.р</a:t>
          </a:r>
        </a:p>
      </dsp:txBody>
      <dsp:txXfrm>
        <a:off x="1613139" y="2899214"/>
        <a:ext cx="1245301" cy="779912"/>
      </dsp:txXfrm>
    </dsp:sp>
    <dsp:sp modelId="{4E9A822B-CB10-4798-B731-5AFAD17D1A4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C21D-91C9-4944-BA7D-AC23B41214FF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E4BA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4 004т.р.</a:t>
          </a:r>
        </a:p>
      </dsp:txBody>
      <dsp:txXfrm>
        <a:off x="185007" y="1471082"/>
        <a:ext cx="1245301" cy="779912"/>
      </dsp:txXfrm>
    </dsp:sp>
    <dsp:sp modelId="{A46C5569-CF66-4B36-B1A5-2122A787B06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5123B-215D-4F11-8E72-D43EE5E5E85D}">
      <dsp:nvSpPr>
        <dsp:cNvPr id="0" name=""/>
        <dsp:cNvSpPr/>
      </dsp:nvSpPr>
      <dsp:spPr>
        <a:xfrm>
          <a:off x="1365480" y="3264142"/>
          <a:ext cx="663613" cy="2702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06" y="0"/>
              </a:lnTo>
              <a:lnTo>
                <a:pt x="331806" y="2702031"/>
              </a:lnTo>
              <a:lnTo>
                <a:pt x="663613" y="2702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627729" y="4545599"/>
        <a:ext cx="139116" cy="139116"/>
      </dsp:txXfrm>
    </dsp:sp>
    <dsp:sp modelId="{DCD38C42-0E27-4F51-8C31-7D9FFA9F50E2}">
      <dsp:nvSpPr>
        <dsp:cNvPr id="0" name=""/>
        <dsp:cNvSpPr/>
      </dsp:nvSpPr>
      <dsp:spPr>
        <a:xfrm>
          <a:off x="1365480" y="3264142"/>
          <a:ext cx="663613" cy="1549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06" y="0"/>
              </a:lnTo>
              <a:lnTo>
                <a:pt x="331806" y="1549419"/>
              </a:lnTo>
              <a:lnTo>
                <a:pt x="663613" y="1549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655148" y="3996713"/>
        <a:ext cx="84277" cy="84277"/>
      </dsp:txXfrm>
    </dsp:sp>
    <dsp:sp modelId="{6FB3F418-8470-4A7B-88C5-320EFA34D4FD}">
      <dsp:nvSpPr>
        <dsp:cNvPr id="0" name=""/>
        <dsp:cNvSpPr/>
      </dsp:nvSpPr>
      <dsp:spPr>
        <a:xfrm>
          <a:off x="1365480" y="3264142"/>
          <a:ext cx="663613" cy="5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06" y="0"/>
              </a:lnTo>
              <a:lnTo>
                <a:pt x="331806" y="567025"/>
              </a:lnTo>
              <a:lnTo>
                <a:pt x="663613" y="567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75465" y="3525833"/>
        <a:ext cx="43643" cy="43643"/>
      </dsp:txXfrm>
    </dsp:sp>
    <dsp:sp modelId="{729D91F7-B8CD-4C31-B199-873F566ADD10}">
      <dsp:nvSpPr>
        <dsp:cNvPr id="0" name=""/>
        <dsp:cNvSpPr/>
      </dsp:nvSpPr>
      <dsp:spPr>
        <a:xfrm>
          <a:off x="1365480" y="2848774"/>
          <a:ext cx="663613" cy="415368"/>
        </a:xfrm>
        <a:custGeom>
          <a:avLst/>
          <a:gdLst/>
          <a:ahLst/>
          <a:cxnLst/>
          <a:rect l="0" t="0" r="0" b="0"/>
          <a:pathLst>
            <a:path>
              <a:moveTo>
                <a:pt x="0" y="415368"/>
              </a:moveTo>
              <a:lnTo>
                <a:pt x="331806" y="415368"/>
              </a:lnTo>
              <a:lnTo>
                <a:pt x="331806" y="0"/>
              </a:lnTo>
              <a:lnTo>
                <a:pt x="6636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77715" y="3036886"/>
        <a:ext cx="39144" cy="39144"/>
      </dsp:txXfrm>
    </dsp:sp>
    <dsp:sp modelId="{4DF77060-81D2-4C1C-A691-018831BF14E6}">
      <dsp:nvSpPr>
        <dsp:cNvPr id="0" name=""/>
        <dsp:cNvSpPr/>
      </dsp:nvSpPr>
      <dsp:spPr>
        <a:xfrm>
          <a:off x="1365480" y="1668419"/>
          <a:ext cx="639743" cy="1595722"/>
        </a:xfrm>
        <a:custGeom>
          <a:avLst/>
          <a:gdLst/>
          <a:ahLst/>
          <a:cxnLst/>
          <a:rect l="0" t="0" r="0" b="0"/>
          <a:pathLst>
            <a:path>
              <a:moveTo>
                <a:pt x="0" y="1595722"/>
              </a:moveTo>
              <a:lnTo>
                <a:pt x="319871" y="1595722"/>
              </a:lnTo>
              <a:lnTo>
                <a:pt x="319871" y="0"/>
              </a:lnTo>
              <a:lnTo>
                <a:pt x="6397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642372" y="2423301"/>
        <a:ext cx="85959" cy="85959"/>
      </dsp:txXfrm>
    </dsp:sp>
    <dsp:sp modelId="{AEC53993-C03C-4915-AF44-4354B4EDC1C5}">
      <dsp:nvSpPr>
        <dsp:cNvPr id="0" name=""/>
        <dsp:cNvSpPr/>
      </dsp:nvSpPr>
      <dsp:spPr>
        <a:xfrm>
          <a:off x="1365480" y="490855"/>
          <a:ext cx="663613" cy="2773286"/>
        </a:xfrm>
        <a:custGeom>
          <a:avLst/>
          <a:gdLst/>
          <a:ahLst/>
          <a:cxnLst/>
          <a:rect l="0" t="0" r="0" b="0"/>
          <a:pathLst>
            <a:path>
              <a:moveTo>
                <a:pt x="0" y="2773286"/>
              </a:moveTo>
              <a:lnTo>
                <a:pt x="331806" y="2773286"/>
              </a:lnTo>
              <a:lnTo>
                <a:pt x="331806" y="0"/>
              </a:lnTo>
              <a:lnTo>
                <a:pt x="6636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625997" y="1806209"/>
        <a:ext cx="142578" cy="142578"/>
      </dsp:txXfrm>
    </dsp:sp>
    <dsp:sp modelId="{FE41C2FD-2521-4ED5-B196-C9473BF9E1BA}">
      <dsp:nvSpPr>
        <dsp:cNvPr id="0" name=""/>
        <dsp:cNvSpPr/>
      </dsp:nvSpPr>
      <dsp:spPr>
        <a:xfrm rot="16200000">
          <a:off x="-2536182" y="2581402"/>
          <a:ext cx="6437845" cy="1365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0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«Развитие жилищно-коммунального хозяйства Слюдянского муниципального образования на 2019 – 2024 годы»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58 755 т.р. (99,9%) при плане 58 772 т.р.)</a:t>
          </a:r>
        </a:p>
      </dsp:txBody>
      <dsp:txXfrm>
        <a:off x="-2536182" y="2581402"/>
        <a:ext cx="6437845" cy="1365480"/>
      </dsp:txXfrm>
    </dsp:sp>
    <dsp:sp modelId="{0CDA9D83-537E-4C85-9FAE-850F68951B1A}">
      <dsp:nvSpPr>
        <dsp:cNvPr id="0" name=""/>
        <dsp:cNvSpPr/>
      </dsp:nvSpPr>
      <dsp:spPr>
        <a:xfrm>
          <a:off x="2029094" y="3486"/>
          <a:ext cx="6420711" cy="974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«Модернизация объектов коммунальной инфраструктуры»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56 467т.р. (100%))</a:t>
          </a:r>
        </a:p>
      </dsp:txBody>
      <dsp:txXfrm>
        <a:off x="2029094" y="3486"/>
        <a:ext cx="6420711" cy="974739"/>
      </dsp:txXfrm>
    </dsp:sp>
    <dsp:sp modelId="{150718FC-C0E5-443E-B162-B8C710158D3C}">
      <dsp:nvSpPr>
        <dsp:cNvPr id="0" name=""/>
        <dsp:cNvSpPr/>
      </dsp:nvSpPr>
      <dsp:spPr>
        <a:xfrm>
          <a:off x="2005223" y="1126103"/>
          <a:ext cx="6441927" cy="1084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проведения сбалансированной и стабильной политики в области государственного регулирования цен (тарифов)»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72 т.р. (99%) от плана 73 т.р.)</a:t>
          </a:r>
        </a:p>
      </dsp:txBody>
      <dsp:txXfrm>
        <a:off x="2005223" y="1126103"/>
        <a:ext cx="6441927" cy="1084633"/>
      </dsp:txXfrm>
    </dsp:sp>
    <dsp:sp modelId="{D0F3D7D7-114B-4599-9C61-985F2A108C52}">
      <dsp:nvSpPr>
        <dsp:cNvPr id="0" name=""/>
        <dsp:cNvSpPr/>
      </dsp:nvSpPr>
      <dsp:spPr>
        <a:xfrm>
          <a:off x="2029094" y="2455816"/>
          <a:ext cx="6441927" cy="78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«Чистая вода»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1 266 т.р. (100%))</a:t>
          </a:r>
        </a:p>
      </dsp:txBody>
      <dsp:txXfrm>
        <a:off x="2029094" y="2455816"/>
        <a:ext cx="6441927" cy="785915"/>
      </dsp:txXfrm>
    </dsp:sp>
    <dsp:sp modelId="{60883781-8532-4941-8FBF-DBD2C9B11587}">
      <dsp:nvSpPr>
        <dsp:cNvPr id="0" name=""/>
        <dsp:cNvSpPr/>
      </dsp:nvSpPr>
      <dsp:spPr>
        <a:xfrm>
          <a:off x="2029094" y="3438210"/>
          <a:ext cx="6410323" cy="78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«Энергосбережение и повышение энергетической эффективности»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50 т.р. (94%) от плана 53 т.р.)</a:t>
          </a:r>
        </a:p>
      </dsp:txBody>
      <dsp:txXfrm>
        <a:off x="2029094" y="3438210"/>
        <a:ext cx="6410323" cy="785915"/>
      </dsp:txXfrm>
    </dsp:sp>
    <dsp:sp modelId="{684B656B-CCAE-4EF2-8154-187A849F75AC}">
      <dsp:nvSpPr>
        <dsp:cNvPr id="0" name=""/>
        <dsp:cNvSpPr/>
      </dsp:nvSpPr>
      <dsp:spPr>
        <a:xfrm>
          <a:off x="2029094" y="4420604"/>
          <a:ext cx="6463812" cy="78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«Капитальный ремонт многоквартирных домов»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885 т.р. (99%) от плана 887 т.р.)</a:t>
          </a:r>
        </a:p>
      </dsp:txBody>
      <dsp:txXfrm>
        <a:off x="2029094" y="4420604"/>
        <a:ext cx="6463812" cy="785915"/>
      </dsp:txXfrm>
    </dsp:sp>
    <dsp:sp modelId="{EB0842F2-639A-42EA-A04E-C1C0B5AC4986}">
      <dsp:nvSpPr>
        <dsp:cNvPr id="0" name=""/>
        <dsp:cNvSpPr/>
      </dsp:nvSpPr>
      <dsp:spPr>
        <a:xfrm>
          <a:off x="2029094" y="5402998"/>
          <a:ext cx="6463812" cy="1126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 «Предупреждение аварийных ситуаций, нарушающих функционирование систем жизнеобеспечения на территории Слюдянского муниципального образования» на 2019-2024 годы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(план 5 т.р.)</a:t>
          </a:r>
          <a:endParaRPr lang="ru-RU" sz="1800" b="1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094" y="5402998"/>
        <a:ext cx="6463812" cy="1126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5C774-4737-4419-8BE8-080CF79FBC30}">
      <dsp:nvSpPr>
        <dsp:cNvPr id="0" name=""/>
        <dsp:cNvSpPr/>
      </dsp:nvSpPr>
      <dsp:spPr>
        <a:xfrm>
          <a:off x="3798320" y="2428784"/>
          <a:ext cx="91440" cy="797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7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C985F-C75E-4FD2-ABBB-18BA253BF9E3}">
      <dsp:nvSpPr>
        <dsp:cNvPr id="0" name=""/>
        <dsp:cNvSpPr/>
      </dsp:nvSpPr>
      <dsp:spPr>
        <a:xfrm>
          <a:off x="1296139" y="3820"/>
          <a:ext cx="5095801" cy="242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2B3F1-7982-4C00-8A7A-B4C42DFCDA47}">
      <dsp:nvSpPr>
        <dsp:cNvPr id="0" name=""/>
        <dsp:cNvSpPr/>
      </dsp:nvSpPr>
      <dsp:spPr>
        <a:xfrm>
          <a:off x="1600946" y="293387"/>
          <a:ext cx="5095801" cy="2424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"Доступное жилье на территории Слюдянского муниципального образования  на 2019-2024 годы» </a:t>
          </a:r>
          <a:r>
            <a:rPr lang="ru-RU" sz="24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6 048 т. р. (100%))</a:t>
          </a:r>
          <a:endParaRPr lang="ru-RU" sz="240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971" y="364412"/>
        <a:ext cx="4953751" cy="2282913"/>
      </dsp:txXfrm>
    </dsp:sp>
    <dsp:sp modelId="{4E55958C-35A2-408F-AB65-F3E59823EAD2}">
      <dsp:nvSpPr>
        <dsp:cNvPr id="0" name=""/>
        <dsp:cNvSpPr/>
      </dsp:nvSpPr>
      <dsp:spPr>
        <a:xfrm>
          <a:off x="1512171" y="3226616"/>
          <a:ext cx="4663737" cy="2600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C9CFA-0ECF-424A-BA90-7EEA5FD52481}">
      <dsp:nvSpPr>
        <dsp:cNvPr id="0" name=""/>
        <dsp:cNvSpPr/>
      </dsp:nvSpPr>
      <dsp:spPr>
        <a:xfrm>
          <a:off x="1816978" y="3516182"/>
          <a:ext cx="4663737" cy="2600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«Молодым семьям - доступное жилье на 2019-2024 гг.»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6 048 т. р. (100%))</a:t>
          </a:r>
          <a:endParaRPr lang="ru-RU" sz="240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3149" y="3592353"/>
        <a:ext cx="4511395" cy="2448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D57B-68FC-4375-8FD9-E0FD1E723EC9}">
      <dsp:nvSpPr>
        <dsp:cNvPr id="0" name=""/>
        <dsp:cNvSpPr/>
      </dsp:nvSpPr>
      <dsp:spPr>
        <a:xfrm>
          <a:off x="1548004" y="3126233"/>
          <a:ext cx="794881" cy="179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440" y="0"/>
              </a:lnTo>
              <a:lnTo>
                <a:pt x="397440" y="1793615"/>
              </a:lnTo>
              <a:lnTo>
                <a:pt x="794881" y="1793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896398" y="3973994"/>
        <a:ext cx="98092" cy="98092"/>
      </dsp:txXfrm>
    </dsp:sp>
    <dsp:sp modelId="{49DA4CC5-7300-4DCD-9D8B-0A8F4BE165A0}">
      <dsp:nvSpPr>
        <dsp:cNvPr id="0" name=""/>
        <dsp:cNvSpPr/>
      </dsp:nvSpPr>
      <dsp:spPr>
        <a:xfrm>
          <a:off x="1548004" y="3126233"/>
          <a:ext cx="794881" cy="9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440" y="0"/>
              </a:lnTo>
              <a:lnTo>
                <a:pt x="397440" y="93965"/>
              </a:lnTo>
              <a:lnTo>
                <a:pt x="794881" y="93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5435" y="3153205"/>
        <a:ext cx="40020" cy="40020"/>
      </dsp:txXfrm>
    </dsp:sp>
    <dsp:sp modelId="{CA6030BB-2FB6-4880-8568-E86675EC2698}">
      <dsp:nvSpPr>
        <dsp:cNvPr id="0" name=""/>
        <dsp:cNvSpPr/>
      </dsp:nvSpPr>
      <dsp:spPr>
        <a:xfrm>
          <a:off x="1548004" y="1432697"/>
          <a:ext cx="794881" cy="1693535"/>
        </a:xfrm>
        <a:custGeom>
          <a:avLst/>
          <a:gdLst/>
          <a:ahLst/>
          <a:cxnLst/>
          <a:rect l="0" t="0" r="0" b="0"/>
          <a:pathLst>
            <a:path>
              <a:moveTo>
                <a:pt x="0" y="1693535"/>
              </a:moveTo>
              <a:lnTo>
                <a:pt x="397440" y="1693535"/>
              </a:lnTo>
              <a:lnTo>
                <a:pt x="397440" y="0"/>
              </a:lnTo>
              <a:lnTo>
                <a:pt x="7948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898675" y="2232695"/>
        <a:ext cx="93540" cy="93540"/>
      </dsp:txXfrm>
    </dsp:sp>
    <dsp:sp modelId="{CCE31506-0D81-4919-8411-4E581CB04110}">
      <dsp:nvSpPr>
        <dsp:cNvPr id="0" name=""/>
        <dsp:cNvSpPr/>
      </dsp:nvSpPr>
      <dsp:spPr>
        <a:xfrm rot="16200000">
          <a:off x="-2172212" y="2532248"/>
          <a:ext cx="6252466" cy="1187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900" b="1" i="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Муниципальная программа "Развитие транспортного комплекса и улично-дорожной сети Слюдянского муниципального образования на 2019 - 2024 годы» </a:t>
          </a:r>
          <a:r>
            <a:rPr lang="ru-RU" sz="1900" b="1" i="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16 751т.р. (97%) от плана 17 222 т.р.)</a:t>
          </a:r>
          <a:endParaRPr lang="ru-RU" sz="1900" i="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172212" y="2532248"/>
        <a:ext cx="6252466" cy="1187968"/>
      </dsp:txXfrm>
    </dsp:sp>
    <dsp:sp modelId="{65FE6407-CDA8-49D6-9388-B6C9EC104174}">
      <dsp:nvSpPr>
        <dsp:cNvPr id="0" name=""/>
        <dsp:cNvSpPr/>
      </dsp:nvSpPr>
      <dsp:spPr>
        <a:xfrm>
          <a:off x="2342886" y="631389"/>
          <a:ext cx="5706439" cy="1602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6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10 624т.р. (100%))</a:t>
          </a:r>
        </a:p>
      </dsp:txBody>
      <dsp:txXfrm>
        <a:off x="2342886" y="631389"/>
        <a:ext cx="5706439" cy="1602617"/>
      </dsp:txXfrm>
    </dsp:sp>
    <dsp:sp modelId="{63D00CA8-B140-457C-AF8E-BF3FFFDB5548}">
      <dsp:nvSpPr>
        <dsp:cNvPr id="0" name=""/>
        <dsp:cNvSpPr/>
      </dsp:nvSpPr>
      <dsp:spPr>
        <a:xfrm>
          <a:off x="2342886" y="2530998"/>
          <a:ext cx="5663889" cy="1378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16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«Содержание и ремонт автомобильных дорог, технических средств организации дорожного движения, объектов внешнего благоустройства»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1 838 т.р. (100%))</a:t>
          </a:r>
        </a:p>
      </dsp:txBody>
      <dsp:txXfrm>
        <a:off x="2342886" y="2530998"/>
        <a:ext cx="5663889" cy="1378399"/>
      </dsp:txXfrm>
    </dsp:sp>
    <dsp:sp modelId="{77748D63-7306-4A37-9C64-4D0E61EE93E4}">
      <dsp:nvSpPr>
        <dsp:cNvPr id="0" name=""/>
        <dsp:cNvSpPr/>
      </dsp:nvSpPr>
      <dsp:spPr>
        <a:xfrm>
          <a:off x="2342886" y="4206390"/>
          <a:ext cx="5621339" cy="1426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6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 «Организация уличного освещения на территории Слюдянского городского поселения»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4 289 т.р. (90%) от плана 4 760 т.р.)</a:t>
          </a:r>
        </a:p>
      </dsp:txBody>
      <dsp:txXfrm>
        <a:off x="2342886" y="4206390"/>
        <a:ext cx="5621339" cy="1426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9537-5CB5-437A-A559-D5580B8192BA}">
      <dsp:nvSpPr>
        <dsp:cNvPr id="0" name=""/>
        <dsp:cNvSpPr/>
      </dsp:nvSpPr>
      <dsp:spPr>
        <a:xfrm>
          <a:off x="1087690" y="3168351"/>
          <a:ext cx="788264" cy="21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132" y="0"/>
              </a:lnTo>
              <a:lnTo>
                <a:pt x="394132" y="2158890"/>
              </a:lnTo>
              <a:lnTo>
                <a:pt x="788264" y="2158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424365" y="4190339"/>
        <a:ext cx="114914" cy="114914"/>
      </dsp:txXfrm>
    </dsp:sp>
    <dsp:sp modelId="{C6A7EE88-8BC8-4175-A99B-4154B4E22116}">
      <dsp:nvSpPr>
        <dsp:cNvPr id="0" name=""/>
        <dsp:cNvSpPr/>
      </dsp:nvSpPr>
      <dsp:spPr>
        <a:xfrm>
          <a:off x="1087690" y="3168351"/>
          <a:ext cx="810651" cy="688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325" y="0"/>
              </a:lnTo>
              <a:lnTo>
                <a:pt x="405325" y="688608"/>
              </a:lnTo>
              <a:lnTo>
                <a:pt x="810651" y="688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66425" y="3486065"/>
        <a:ext cx="53182" cy="53182"/>
      </dsp:txXfrm>
    </dsp:sp>
    <dsp:sp modelId="{B8B69C35-F337-40DF-995C-CAE17D9C6788}">
      <dsp:nvSpPr>
        <dsp:cNvPr id="0" name=""/>
        <dsp:cNvSpPr/>
      </dsp:nvSpPr>
      <dsp:spPr>
        <a:xfrm>
          <a:off x="1087690" y="2380868"/>
          <a:ext cx="788264" cy="787483"/>
        </a:xfrm>
        <a:custGeom>
          <a:avLst/>
          <a:gdLst/>
          <a:ahLst/>
          <a:cxnLst/>
          <a:rect l="0" t="0" r="0" b="0"/>
          <a:pathLst>
            <a:path>
              <a:moveTo>
                <a:pt x="0" y="787483"/>
              </a:moveTo>
              <a:lnTo>
                <a:pt x="394132" y="787483"/>
              </a:lnTo>
              <a:lnTo>
                <a:pt x="394132" y="0"/>
              </a:lnTo>
              <a:lnTo>
                <a:pt x="7882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53967" y="2746754"/>
        <a:ext cx="55711" cy="55711"/>
      </dsp:txXfrm>
    </dsp:sp>
    <dsp:sp modelId="{557D9B8C-1D1A-4CA3-881B-242B2BEE57D4}">
      <dsp:nvSpPr>
        <dsp:cNvPr id="0" name=""/>
        <dsp:cNvSpPr/>
      </dsp:nvSpPr>
      <dsp:spPr>
        <a:xfrm>
          <a:off x="1087690" y="938433"/>
          <a:ext cx="788264" cy="2229918"/>
        </a:xfrm>
        <a:custGeom>
          <a:avLst/>
          <a:gdLst/>
          <a:ahLst/>
          <a:cxnLst/>
          <a:rect l="0" t="0" r="0" b="0"/>
          <a:pathLst>
            <a:path>
              <a:moveTo>
                <a:pt x="0" y="2229918"/>
              </a:moveTo>
              <a:lnTo>
                <a:pt x="394132" y="2229918"/>
              </a:lnTo>
              <a:lnTo>
                <a:pt x="394132" y="0"/>
              </a:lnTo>
              <a:lnTo>
                <a:pt x="7882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422694" y="1994264"/>
        <a:ext cx="118257" cy="118257"/>
      </dsp:txXfrm>
    </dsp:sp>
    <dsp:sp modelId="{1D2DE9FC-5D9E-4A99-B37E-F39BD54E2B83}">
      <dsp:nvSpPr>
        <dsp:cNvPr id="0" name=""/>
        <dsp:cNvSpPr/>
      </dsp:nvSpPr>
      <dsp:spPr>
        <a:xfrm rot="16200000">
          <a:off x="-2541349" y="2701479"/>
          <a:ext cx="6324333" cy="933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2200" b="1" i="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 «Благоустройство СМО на 2019 - 2024 годы»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1" i="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23 353 т. р. (100%))</a:t>
          </a:r>
          <a:endParaRPr lang="ru-RU" sz="2200" i="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541349" y="2701479"/>
        <a:ext cx="6324333" cy="933745"/>
      </dsp:txXfrm>
    </dsp:sp>
    <dsp:sp modelId="{BC88028C-96F4-4267-846F-0AD0575E908F}">
      <dsp:nvSpPr>
        <dsp:cNvPr id="0" name=""/>
        <dsp:cNvSpPr/>
      </dsp:nvSpPr>
      <dsp:spPr>
        <a:xfrm>
          <a:off x="1875955" y="418779"/>
          <a:ext cx="6394208" cy="103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«Озеленение, развитие и содержание комплекса благоустройства дворовых территорий СМО»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19 068т.р. (100%))</a:t>
          </a:r>
        </a:p>
      </dsp:txBody>
      <dsp:txXfrm>
        <a:off x="1875955" y="418779"/>
        <a:ext cx="6394208" cy="1039308"/>
      </dsp:txXfrm>
    </dsp:sp>
    <dsp:sp modelId="{A478EB33-E827-43C5-A86A-09A9EB6489F6}">
      <dsp:nvSpPr>
        <dsp:cNvPr id="0" name=""/>
        <dsp:cNvSpPr/>
      </dsp:nvSpPr>
      <dsp:spPr>
        <a:xfrm>
          <a:off x="1875955" y="1758493"/>
          <a:ext cx="6394208" cy="1244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экологической безопасности территории  Слюдянского муниципального образования»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3 670т.р. (100%))</a:t>
          </a:r>
        </a:p>
      </dsp:txBody>
      <dsp:txXfrm>
        <a:off x="1875955" y="1758493"/>
        <a:ext cx="6394208" cy="1244749"/>
      </dsp:txXfrm>
    </dsp:sp>
    <dsp:sp modelId="{D6B9F2E6-CED7-4222-B302-F027D1F0FB67}">
      <dsp:nvSpPr>
        <dsp:cNvPr id="0" name=""/>
        <dsp:cNvSpPr/>
      </dsp:nvSpPr>
      <dsp:spPr>
        <a:xfrm>
          <a:off x="1898342" y="3290707"/>
          <a:ext cx="6395035" cy="113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«Охрана окружающей среды территории СМО»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608 т.р. (100%))</a:t>
          </a:r>
        </a:p>
      </dsp:txBody>
      <dsp:txXfrm>
        <a:off x="1898342" y="3290707"/>
        <a:ext cx="6395035" cy="1132506"/>
      </dsp:txXfrm>
    </dsp:sp>
    <dsp:sp modelId="{F38AC34B-4363-4EB1-83B9-19CD28E64A88}">
      <dsp:nvSpPr>
        <dsp:cNvPr id="0" name=""/>
        <dsp:cNvSpPr/>
      </dsp:nvSpPr>
      <dsp:spPr>
        <a:xfrm>
          <a:off x="1875955" y="4736560"/>
          <a:ext cx="6394208" cy="118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«Оказание услуг по перевозке в морг и захоронению безродных, невостребованных и неопознанных умерших на территории СМО»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 т.р. (100%))</a:t>
          </a:r>
        </a:p>
      </dsp:txBody>
      <dsp:txXfrm>
        <a:off x="1875955" y="4736560"/>
        <a:ext cx="6394208" cy="1181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C6EDE-F0BC-4B96-9B29-A2BC6630950B}">
      <dsp:nvSpPr>
        <dsp:cNvPr id="0" name=""/>
        <dsp:cNvSpPr/>
      </dsp:nvSpPr>
      <dsp:spPr>
        <a:xfrm>
          <a:off x="878729" y="3243442"/>
          <a:ext cx="571883" cy="279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41" y="0"/>
              </a:lnTo>
              <a:lnTo>
                <a:pt x="285941" y="2797088"/>
              </a:lnTo>
              <a:lnTo>
                <a:pt x="571883" y="2797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093297" y="4570613"/>
        <a:ext cx="142747" cy="142747"/>
      </dsp:txXfrm>
    </dsp:sp>
    <dsp:sp modelId="{06BBD8D7-D769-49D4-9938-3CD3DE1D1702}">
      <dsp:nvSpPr>
        <dsp:cNvPr id="0" name=""/>
        <dsp:cNvSpPr/>
      </dsp:nvSpPr>
      <dsp:spPr>
        <a:xfrm>
          <a:off x="878729" y="3243442"/>
          <a:ext cx="571883" cy="202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41" y="0"/>
              </a:lnTo>
              <a:lnTo>
                <a:pt x="285941" y="2022431"/>
              </a:lnTo>
              <a:lnTo>
                <a:pt x="571883" y="202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112127" y="4202114"/>
        <a:ext cx="105086" cy="105086"/>
      </dsp:txXfrm>
    </dsp:sp>
    <dsp:sp modelId="{1EA8EF43-2E11-4A60-B539-6EDBEFFF1C1A}">
      <dsp:nvSpPr>
        <dsp:cNvPr id="0" name=""/>
        <dsp:cNvSpPr/>
      </dsp:nvSpPr>
      <dsp:spPr>
        <a:xfrm>
          <a:off x="878729" y="3243442"/>
          <a:ext cx="571883" cy="128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41" y="0"/>
              </a:lnTo>
              <a:lnTo>
                <a:pt x="285941" y="1289452"/>
              </a:lnTo>
              <a:lnTo>
                <a:pt x="571883" y="12894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29406" y="3852904"/>
        <a:ext cx="70529" cy="70529"/>
      </dsp:txXfrm>
    </dsp:sp>
    <dsp:sp modelId="{74AC325F-BD0B-4898-B995-FA5B51975B91}">
      <dsp:nvSpPr>
        <dsp:cNvPr id="0" name=""/>
        <dsp:cNvSpPr/>
      </dsp:nvSpPr>
      <dsp:spPr>
        <a:xfrm>
          <a:off x="878729" y="3243442"/>
          <a:ext cx="571883" cy="53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41" y="0"/>
              </a:lnTo>
              <a:lnTo>
                <a:pt x="285941" y="530883"/>
              </a:lnTo>
              <a:lnTo>
                <a:pt x="571883" y="530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45163" y="3489376"/>
        <a:ext cx="39015" cy="39015"/>
      </dsp:txXfrm>
    </dsp:sp>
    <dsp:sp modelId="{E939BD81-7CD3-448F-B3C2-AFBB99193DC3}">
      <dsp:nvSpPr>
        <dsp:cNvPr id="0" name=""/>
        <dsp:cNvSpPr/>
      </dsp:nvSpPr>
      <dsp:spPr>
        <a:xfrm>
          <a:off x="878729" y="2935737"/>
          <a:ext cx="588953" cy="307705"/>
        </a:xfrm>
        <a:custGeom>
          <a:avLst/>
          <a:gdLst/>
          <a:ahLst/>
          <a:cxnLst/>
          <a:rect l="0" t="0" r="0" b="0"/>
          <a:pathLst>
            <a:path>
              <a:moveTo>
                <a:pt x="0" y="307705"/>
              </a:moveTo>
              <a:lnTo>
                <a:pt x="294476" y="307705"/>
              </a:lnTo>
              <a:lnTo>
                <a:pt x="294476" y="0"/>
              </a:lnTo>
              <a:lnTo>
                <a:pt x="5889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56594" y="3072977"/>
        <a:ext cx="33224" cy="33224"/>
      </dsp:txXfrm>
    </dsp:sp>
    <dsp:sp modelId="{F451C3BD-1E5E-4FC0-8A11-30413A6DE36B}">
      <dsp:nvSpPr>
        <dsp:cNvPr id="0" name=""/>
        <dsp:cNvSpPr/>
      </dsp:nvSpPr>
      <dsp:spPr>
        <a:xfrm>
          <a:off x="878729" y="2157539"/>
          <a:ext cx="571883" cy="1085902"/>
        </a:xfrm>
        <a:custGeom>
          <a:avLst/>
          <a:gdLst/>
          <a:ahLst/>
          <a:cxnLst/>
          <a:rect l="0" t="0" r="0" b="0"/>
          <a:pathLst>
            <a:path>
              <a:moveTo>
                <a:pt x="0" y="1085902"/>
              </a:moveTo>
              <a:lnTo>
                <a:pt x="285941" y="1085902"/>
              </a:lnTo>
              <a:lnTo>
                <a:pt x="285941" y="0"/>
              </a:lnTo>
              <a:lnTo>
                <a:pt x="5718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33988" y="2669809"/>
        <a:ext cx="61364" cy="61364"/>
      </dsp:txXfrm>
    </dsp:sp>
    <dsp:sp modelId="{D3885463-ADC0-429F-AB44-58F86FDC644F}">
      <dsp:nvSpPr>
        <dsp:cNvPr id="0" name=""/>
        <dsp:cNvSpPr/>
      </dsp:nvSpPr>
      <dsp:spPr>
        <a:xfrm>
          <a:off x="878729" y="1382982"/>
          <a:ext cx="571883" cy="1860459"/>
        </a:xfrm>
        <a:custGeom>
          <a:avLst/>
          <a:gdLst/>
          <a:ahLst/>
          <a:cxnLst/>
          <a:rect l="0" t="0" r="0" b="0"/>
          <a:pathLst>
            <a:path>
              <a:moveTo>
                <a:pt x="0" y="1860459"/>
              </a:moveTo>
              <a:lnTo>
                <a:pt x="285941" y="1860459"/>
              </a:lnTo>
              <a:lnTo>
                <a:pt x="285941" y="0"/>
              </a:lnTo>
              <a:lnTo>
                <a:pt x="5718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116011" y="2264553"/>
        <a:ext cx="97318" cy="97318"/>
      </dsp:txXfrm>
    </dsp:sp>
    <dsp:sp modelId="{378CFE42-C220-4FEE-98C5-39059CC4B2F5}">
      <dsp:nvSpPr>
        <dsp:cNvPr id="0" name=""/>
        <dsp:cNvSpPr/>
      </dsp:nvSpPr>
      <dsp:spPr>
        <a:xfrm>
          <a:off x="878729" y="509295"/>
          <a:ext cx="571883" cy="2734146"/>
        </a:xfrm>
        <a:custGeom>
          <a:avLst/>
          <a:gdLst/>
          <a:ahLst/>
          <a:cxnLst/>
          <a:rect l="0" t="0" r="0" b="0"/>
          <a:pathLst>
            <a:path>
              <a:moveTo>
                <a:pt x="0" y="2734146"/>
              </a:moveTo>
              <a:lnTo>
                <a:pt x="285941" y="2734146"/>
              </a:lnTo>
              <a:lnTo>
                <a:pt x="285941" y="0"/>
              </a:lnTo>
              <a:lnTo>
                <a:pt x="5718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094838" y="1806536"/>
        <a:ext cx="139665" cy="139665"/>
      </dsp:txXfrm>
    </dsp:sp>
    <dsp:sp modelId="{996A4411-1F94-434E-B49B-0383F1BE2D13}">
      <dsp:nvSpPr>
        <dsp:cNvPr id="0" name=""/>
        <dsp:cNvSpPr/>
      </dsp:nvSpPr>
      <dsp:spPr>
        <a:xfrm rot="16200000">
          <a:off x="-2650369" y="2807555"/>
          <a:ext cx="6186423" cy="871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«Безопасный город на 2019 - 2024 годы» </a:t>
          </a:r>
          <a:r>
            <a:rPr lang="ru-RU" sz="2000" b="1" i="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1 606 т. р. (99%) от плана 1 608 т.р.)</a:t>
          </a:r>
          <a:endParaRPr lang="ru-RU" sz="2000" i="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650369" y="2807555"/>
        <a:ext cx="6186423" cy="871773"/>
      </dsp:txXfrm>
    </dsp:sp>
    <dsp:sp modelId="{2D8B709A-4015-4F5F-B075-A8791393B121}">
      <dsp:nvSpPr>
        <dsp:cNvPr id="0" name=""/>
        <dsp:cNvSpPr/>
      </dsp:nvSpPr>
      <dsp:spPr>
        <a:xfrm>
          <a:off x="1450612" y="158167"/>
          <a:ext cx="7159720" cy="70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45 т.р. (100%))</a:t>
          </a:r>
        </a:p>
      </dsp:txBody>
      <dsp:txXfrm>
        <a:off x="1450612" y="158167"/>
        <a:ext cx="7159720" cy="702256"/>
      </dsp:txXfrm>
    </dsp:sp>
    <dsp:sp modelId="{A486B29E-041F-4419-86D9-463102B46727}">
      <dsp:nvSpPr>
        <dsp:cNvPr id="0" name=""/>
        <dsp:cNvSpPr/>
      </dsp:nvSpPr>
      <dsp:spPr>
        <a:xfrm>
          <a:off x="1450612" y="1078367"/>
          <a:ext cx="7186856" cy="609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первичных мер пожарной безопасности на территории Слюдянского городского поселения»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437 т.р. (99%) от плана 438 т.р.)</a:t>
          </a:r>
        </a:p>
      </dsp:txBody>
      <dsp:txXfrm>
        <a:off x="1450612" y="1078367"/>
        <a:ext cx="7186856" cy="609230"/>
      </dsp:txXfrm>
    </dsp:sp>
    <dsp:sp modelId="{6349593F-5A5D-4517-9B72-8A14BCF37272}">
      <dsp:nvSpPr>
        <dsp:cNvPr id="0" name=""/>
        <dsp:cNvSpPr/>
      </dsp:nvSpPr>
      <dsp:spPr>
        <a:xfrm>
          <a:off x="1450612" y="1905540"/>
          <a:ext cx="7213249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«Совершенствование гражданской обороны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26 т.р. (100%))</a:t>
          </a:r>
        </a:p>
      </dsp:txBody>
      <dsp:txXfrm>
        <a:off x="1450612" y="1905540"/>
        <a:ext cx="7213249" cy="503998"/>
      </dsp:txXfrm>
    </dsp:sp>
    <dsp:sp modelId="{E08C58D2-ADFA-4E7B-9D30-6CE1CDC0CF2C}">
      <dsp:nvSpPr>
        <dsp:cNvPr id="0" name=""/>
        <dsp:cNvSpPr/>
      </dsp:nvSpPr>
      <dsp:spPr>
        <a:xfrm>
          <a:off x="1467683" y="2618346"/>
          <a:ext cx="7162951" cy="634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«Безопасность   людей    на водных объектах, расположенных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119 т.р. (99%) от плана 120 т.р.)</a:t>
          </a:r>
        </a:p>
      </dsp:txBody>
      <dsp:txXfrm>
        <a:off x="1467683" y="2618346"/>
        <a:ext cx="7162951" cy="634781"/>
      </dsp:txXfrm>
    </dsp:sp>
    <dsp:sp modelId="{F8959EA4-9752-44C5-9143-65128D6872F3}">
      <dsp:nvSpPr>
        <dsp:cNvPr id="0" name=""/>
        <dsp:cNvSpPr/>
      </dsp:nvSpPr>
      <dsp:spPr>
        <a:xfrm>
          <a:off x="1450612" y="3480207"/>
          <a:ext cx="7166383" cy="588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 мерах по противодействию терроризму и экстремизму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927 т.р. (100%))</a:t>
          </a:r>
        </a:p>
      </dsp:txBody>
      <dsp:txXfrm>
        <a:off x="1450612" y="3480207"/>
        <a:ext cx="7166383" cy="588237"/>
      </dsp:txXfrm>
    </dsp:sp>
    <dsp:sp modelId="{550AA1AA-D1F0-4D09-97FC-5B959CBED04E}">
      <dsp:nvSpPr>
        <dsp:cNvPr id="0" name=""/>
        <dsp:cNvSpPr/>
      </dsp:nvSpPr>
      <dsp:spPr>
        <a:xfrm>
          <a:off x="1450612" y="4286388"/>
          <a:ext cx="7165296" cy="493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«Профилактика экстремизма в молодежной среде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23 т.р. (100%))</a:t>
          </a:r>
        </a:p>
      </dsp:txBody>
      <dsp:txXfrm>
        <a:off x="1450612" y="4286388"/>
        <a:ext cx="7165296" cy="493013"/>
      </dsp:txXfrm>
    </dsp:sp>
    <dsp:sp modelId="{3E46CF62-28D5-4B97-9B66-255F48ABECC6}">
      <dsp:nvSpPr>
        <dsp:cNvPr id="0" name=""/>
        <dsp:cNvSpPr/>
      </dsp:nvSpPr>
      <dsp:spPr>
        <a:xfrm>
          <a:off x="1450612" y="4997345"/>
          <a:ext cx="7166955" cy="537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 «Профилактика наркомании и токсикомании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22 т.р. (100%))</a:t>
          </a:r>
        </a:p>
      </dsp:txBody>
      <dsp:txXfrm>
        <a:off x="1450612" y="4997345"/>
        <a:ext cx="7166955" cy="537055"/>
      </dsp:txXfrm>
    </dsp:sp>
    <dsp:sp modelId="{64C8EBC3-E9B4-4334-AEBF-45D3CAC5F92D}">
      <dsp:nvSpPr>
        <dsp:cNvPr id="0" name=""/>
        <dsp:cNvSpPr/>
      </dsp:nvSpPr>
      <dsp:spPr>
        <a:xfrm>
          <a:off x="1450612" y="5752344"/>
          <a:ext cx="7177620" cy="57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</a:t>
          </a:r>
          <a:r>
            <a:rPr lang="ru-RU" sz="1200" b="1" i="0" u="none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«Укрепление правопорядка  на территории Слюдянского городского поселения»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(исполнено 7 т.р. (100%))</a:t>
          </a:r>
        </a:p>
      </dsp:txBody>
      <dsp:txXfrm>
        <a:off x="1450612" y="5752344"/>
        <a:ext cx="7177620" cy="576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62FBE-DBD7-4F4F-B2E4-B0A0D7610762}">
      <dsp:nvSpPr>
        <dsp:cNvPr id="0" name=""/>
        <dsp:cNvSpPr/>
      </dsp:nvSpPr>
      <dsp:spPr>
        <a:xfrm>
          <a:off x="1229669" y="3168351"/>
          <a:ext cx="512103" cy="2365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051" y="0"/>
              </a:lnTo>
              <a:lnTo>
                <a:pt x="256051" y="2365298"/>
              </a:lnTo>
              <a:lnTo>
                <a:pt x="512103" y="2365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425218" y="4290498"/>
        <a:ext cx="121005" cy="121005"/>
      </dsp:txXfrm>
    </dsp:sp>
    <dsp:sp modelId="{49F6C768-130F-4DB9-A8BA-4588014A5EBC}">
      <dsp:nvSpPr>
        <dsp:cNvPr id="0" name=""/>
        <dsp:cNvSpPr/>
      </dsp:nvSpPr>
      <dsp:spPr>
        <a:xfrm>
          <a:off x="1229669" y="3168351"/>
          <a:ext cx="484671" cy="125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35" y="0"/>
              </a:lnTo>
              <a:lnTo>
                <a:pt x="242335" y="1254204"/>
              </a:lnTo>
              <a:lnTo>
                <a:pt x="484671" y="1254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38390" y="3761839"/>
        <a:ext cx="67229" cy="67229"/>
      </dsp:txXfrm>
    </dsp:sp>
    <dsp:sp modelId="{089EAAC6-2844-4D7D-B0B2-FBCFB7CC5254}">
      <dsp:nvSpPr>
        <dsp:cNvPr id="0" name=""/>
        <dsp:cNvSpPr/>
      </dsp:nvSpPr>
      <dsp:spPr>
        <a:xfrm>
          <a:off x="1229669" y="3168351"/>
          <a:ext cx="484671" cy="2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35" y="0"/>
              </a:lnTo>
              <a:lnTo>
                <a:pt x="242335" y="211389"/>
              </a:lnTo>
              <a:lnTo>
                <a:pt x="484671" y="211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58785" y="3260827"/>
        <a:ext cx="26438" cy="26438"/>
      </dsp:txXfrm>
    </dsp:sp>
    <dsp:sp modelId="{AFF3C289-DD7A-4BE1-BB82-E452AD4C13AD}">
      <dsp:nvSpPr>
        <dsp:cNvPr id="0" name=""/>
        <dsp:cNvSpPr/>
      </dsp:nvSpPr>
      <dsp:spPr>
        <a:xfrm>
          <a:off x="1229669" y="2584877"/>
          <a:ext cx="484671" cy="583474"/>
        </a:xfrm>
        <a:custGeom>
          <a:avLst/>
          <a:gdLst/>
          <a:ahLst/>
          <a:cxnLst/>
          <a:rect l="0" t="0" r="0" b="0"/>
          <a:pathLst>
            <a:path>
              <a:moveTo>
                <a:pt x="0" y="583474"/>
              </a:moveTo>
              <a:lnTo>
                <a:pt x="242335" y="583474"/>
              </a:lnTo>
              <a:lnTo>
                <a:pt x="242335" y="0"/>
              </a:lnTo>
              <a:lnTo>
                <a:pt x="4846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53041" y="2857651"/>
        <a:ext cx="37925" cy="37925"/>
      </dsp:txXfrm>
    </dsp:sp>
    <dsp:sp modelId="{CBF1829B-276B-438A-8AF0-6A1E599EDA10}">
      <dsp:nvSpPr>
        <dsp:cNvPr id="0" name=""/>
        <dsp:cNvSpPr/>
      </dsp:nvSpPr>
      <dsp:spPr>
        <a:xfrm>
          <a:off x="1229669" y="1702971"/>
          <a:ext cx="485592" cy="1465380"/>
        </a:xfrm>
        <a:custGeom>
          <a:avLst/>
          <a:gdLst/>
          <a:ahLst/>
          <a:cxnLst/>
          <a:rect l="0" t="0" r="0" b="0"/>
          <a:pathLst>
            <a:path>
              <a:moveTo>
                <a:pt x="0" y="1465380"/>
              </a:moveTo>
              <a:lnTo>
                <a:pt x="242796" y="1465380"/>
              </a:lnTo>
              <a:lnTo>
                <a:pt x="242796" y="0"/>
              </a:lnTo>
              <a:lnTo>
                <a:pt x="4855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33871" y="2397068"/>
        <a:ext cx="77187" cy="77187"/>
      </dsp:txXfrm>
    </dsp:sp>
    <dsp:sp modelId="{78928DB6-4E62-4D6B-B982-0EDF33E18813}">
      <dsp:nvSpPr>
        <dsp:cNvPr id="0" name=""/>
        <dsp:cNvSpPr/>
      </dsp:nvSpPr>
      <dsp:spPr>
        <a:xfrm>
          <a:off x="1229669" y="708309"/>
          <a:ext cx="484671" cy="2460042"/>
        </a:xfrm>
        <a:custGeom>
          <a:avLst/>
          <a:gdLst/>
          <a:ahLst/>
          <a:cxnLst/>
          <a:rect l="0" t="0" r="0" b="0"/>
          <a:pathLst>
            <a:path>
              <a:moveTo>
                <a:pt x="0" y="2460042"/>
              </a:moveTo>
              <a:lnTo>
                <a:pt x="242335" y="2460042"/>
              </a:lnTo>
              <a:lnTo>
                <a:pt x="242335" y="0"/>
              </a:lnTo>
              <a:lnTo>
                <a:pt x="4846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409321" y="1875647"/>
        <a:ext cx="125366" cy="125366"/>
      </dsp:txXfrm>
    </dsp:sp>
    <dsp:sp modelId="{B9B329AE-36BB-48E9-BCBB-6F7F423EE63B}">
      <dsp:nvSpPr>
        <dsp:cNvPr id="0" name=""/>
        <dsp:cNvSpPr/>
      </dsp:nvSpPr>
      <dsp:spPr>
        <a:xfrm rot="16200000">
          <a:off x="-2498765" y="2558685"/>
          <a:ext cx="6237536" cy="1219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Программа «Совершенствование механизмов управления Слюдянским муниципальным образованием на 2019-2024 годы»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39 307 т.р. (99%) от плана 39 419 т.р.)</a:t>
          </a:r>
          <a:endParaRPr lang="ru-RU" sz="2000" i="0" kern="1200" dirty="0">
            <a:solidFill>
              <a:srgbClr val="800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498765" y="2558685"/>
        <a:ext cx="6237536" cy="1219332"/>
      </dsp:txXfrm>
    </dsp:sp>
    <dsp:sp modelId="{DA955989-9C76-4399-B80E-8A8D1CFAD32A}">
      <dsp:nvSpPr>
        <dsp:cNvPr id="0" name=""/>
        <dsp:cNvSpPr/>
      </dsp:nvSpPr>
      <dsp:spPr>
        <a:xfrm>
          <a:off x="1714340" y="338895"/>
          <a:ext cx="6916282" cy="73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Подпрограмма «Реализация полномочий по решению вопросов местного значения администрацией Слюдянского городского поселения на 2019 - 2024 годы»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31 322 т.р. (99%) от плана 31 328 т.р.)</a:t>
          </a:r>
        </a:p>
      </dsp:txBody>
      <dsp:txXfrm>
        <a:off x="1714340" y="338895"/>
        <a:ext cx="6916282" cy="738828"/>
      </dsp:txXfrm>
    </dsp:sp>
    <dsp:sp modelId="{83AC037C-06AE-4CC6-870A-CE8749AD37F0}">
      <dsp:nvSpPr>
        <dsp:cNvPr id="0" name=""/>
        <dsp:cNvSpPr/>
      </dsp:nvSpPr>
      <dsp:spPr>
        <a:xfrm>
          <a:off x="1715261" y="1254473"/>
          <a:ext cx="6886426" cy="89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информационного пространства, создание условий для обеспечения информации и процессов автоматизации в органах местного самоуправления СМО на 2019 - 2024 годы»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1 015 т.р. (100%))</a:t>
          </a:r>
        </a:p>
      </dsp:txBody>
      <dsp:txXfrm>
        <a:off x="1715261" y="1254473"/>
        <a:ext cx="6886426" cy="896996"/>
      </dsp:txXfrm>
    </dsp:sp>
    <dsp:sp modelId="{731601F1-54FA-46F7-B625-6993FD043300}">
      <dsp:nvSpPr>
        <dsp:cNvPr id="0" name=""/>
        <dsp:cNvSpPr/>
      </dsp:nvSpPr>
      <dsp:spPr>
        <a:xfrm>
          <a:off x="1714340" y="2344133"/>
          <a:ext cx="6916282" cy="481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муниципальной службы в СМО на 2015 - 2020 годы»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1 654 т.р. (99%) от плана 1 660 т.р.)</a:t>
          </a:r>
        </a:p>
      </dsp:txBody>
      <dsp:txXfrm>
        <a:off x="1714340" y="2344133"/>
        <a:ext cx="6916282" cy="481486"/>
      </dsp:txXfrm>
    </dsp:sp>
    <dsp:sp modelId="{C1C29DBF-054B-43D8-B53F-709A9AEDC76E}">
      <dsp:nvSpPr>
        <dsp:cNvPr id="0" name=""/>
        <dsp:cNvSpPr/>
      </dsp:nvSpPr>
      <dsp:spPr>
        <a:xfrm>
          <a:off x="1714340" y="3010327"/>
          <a:ext cx="6899634" cy="73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«Организация работы с документами в органах местного самоуправления СМО в 2019 - 2024 годы»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1 482 т.р. (97%) от плана 1 522 т.р.)</a:t>
          </a:r>
        </a:p>
      </dsp:txBody>
      <dsp:txXfrm>
        <a:off x="1714340" y="3010327"/>
        <a:ext cx="6899634" cy="738828"/>
      </dsp:txXfrm>
    </dsp:sp>
    <dsp:sp modelId="{949932A1-242E-4256-B69B-1FD87584F54F}">
      <dsp:nvSpPr>
        <dsp:cNvPr id="0" name=""/>
        <dsp:cNvSpPr/>
      </dsp:nvSpPr>
      <dsp:spPr>
        <a:xfrm>
          <a:off x="1714340" y="3933862"/>
          <a:ext cx="6899634" cy="977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«Материально-техническое обеспечение деятельности органов  местного самоуправления  Слюдянского муниципального образования" на 2019-2024 годы»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3 833 т.р. (98%) от плана 3 893 т.р.)</a:t>
          </a:r>
        </a:p>
      </dsp:txBody>
      <dsp:txXfrm>
        <a:off x="1714340" y="3933862"/>
        <a:ext cx="6899634" cy="977388"/>
      </dsp:txXfrm>
    </dsp:sp>
    <dsp:sp modelId="{BE655478-7105-4810-85E2-C1FBAB376D06}">
      <dsp:nvSpPr>
        <dsp:cNvPr id="0" name=""/>
        <dsp:cNvSpPr/>
      </dsp:nvSpPr>
      <dsp:spPr>
        <a:xfrm>
          <a:off x="1741772" y="5082725"/>
          <a:ext cx="6851603" cy="90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400" b="1" i="0" u="none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качественного и сбалансированного управления бюджетными средствами Слюдянского муниципального образования на 2019 - 2024 годы»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none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1 т.р. (100%))</a:t>
          </a:r>
        </a:p>
      </dsp:txBody>
      <dsp:txXfrm>
        <a:off x="1741772" y="5082725"/>
        <a:ext cx="6851603" cy="90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0.45825</cdr:x>
      <cdr:y>0.16667</cdr:y>
    </cdr:from>
    <cdr:to>
      <cdr:x>0.56569</cdr:x>
      <cdr:y>0.24032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992690" y="864096"/>
          <a:ext cx="936122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+11,6%</a:t>
          </a:r>
        </a:p>
      </cdr:txBody>
    </cdr:sp>
  </cdr:relSizeAnchor>
  <cdr:relSizeAnchor xmlns:cdr="http://schemas.openxmlformats.org/drawingml/2006/chartDrawing">
    <cdr:from>
      <cdr:x>0.45825</cdr:x>
      <cdr:y>0.39857</cdr:y>
    </cdr:from>
    <cdr:to>
      <cdr:x>0.56569</cdr:x>
      <cdr:y>0.47222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3992690" y="2066428"/>
          <a:ext cx="936121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+5,2%</a:t>
          </a:r>
        </a:p>
      </cdr:txBody>
    </cdr:sp>
  </cdr:relSizeAnchor>
  <cdr:relSizeAnchor xmlns:cdr="http://schemas.openxmlformats.org/drawingml/2006/chartDrawing">
    <cdr:from>
      <cdr:x>0.45825</cdr:x>
      <cdr:y>0.52778</cdr:y>
    </cdr:from>
    <cdr:to>
      <cdr:x>0.56569</cdr:x>
      <cdr:y>0.60143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3992690" y="2736304"/>
          <a:ext cx="936121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+8,6%</a:t>
          </a:r>
        </a:p>
      </cdr:txBody>
    </cdr:sp>
  </cdr:relSizeAnchor>
  <cdr:relSizeAnchor xmlns:cdr="http://schemas.openxmlformats.org/drawingml/2006/chartDrawing">
    <cdr:from>
      <cdr:x>0.45825</cdr:x>
      <cdr:y>0.63889</cdr:y>
    </cdr:from>
    <cdr:to>
      <cdr:x>0.56569</cdr:x>
      <cdr:y>0.71254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3992690" y="3312368"/>
          <a:ext cx="936122" cy="381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-8,5%</a:t>
          </a:r>
        </a:p>
      </cdr:txBody>
    </cdr:sp>
  </cdr:relSizeAnchor>
  <cdr:relSizeAnchor xmlns:cdr="http://schemas.openxmlformats.org/drawingml/2006/chartDrawing">
    <cdr:from>
      <cdr:x>0.45825</cdr:x>
      <cdr:y>0.87534</cdr:y>
    </cdr:from>
    <cdr:to>
      <cdr:x>0.56568</cdr:x>
      <cdr:y>0.95996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3992733" y="4538245"/>
          <a:ext cx="936035" cy="43874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+98,5%</a:t>
          </a:r>
        </a:p>
      </cdr:txBody>
    </cdr:sp>
  </cdr:relSizeAnchor>
  <cdr:relSizeAnchor xmlns:cdr="http://schemas.openxmlformats.org/drawingml/2006/chartDrawing">
    <cdr:from>
      <cdr:x>0.87205</cdr:x>
      <cdr:y>0.05556</cdr:y>
    </cdr:from>
    <cdr:to>
      <cdr:x>0.97949</cdr:x>
      <cdr:y>0.12921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598155" y="288032"/>
          <a:ext cx="936121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+6,8%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0.37629</cdr:x>
      <cdr:y>0.44378</cdr:y>
    </cdr:from>
    <cdr:to>
      <cdr:x>0.66075</cdr:x>
      <cdr:y>0.55622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9619" y="1246283"/>
          <a:ext cx="1413337" cy="315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23 353 т.р.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0.38264</cdr:x>
      <cdr:y>0.50282</cdr:y>
    </cdr:from>
    <cdr:to>
      <cdr:x>0.6671</cdr:x>
      <cdr:y>0.61526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8953" y="1275853"/>
          <a:ext cx="1515771" cy="285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15 889 т.р.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0.09649</cdr:x>
      <cdr:y>0.79343</cdr:y>
    </cdr:from>
    <cdr:to>
      <cdr:x>0.90351</cdr:x>
      <cdr:y>0.90188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B85CF519-2CEF-4ADB-AC2C-E41D3360A168}"/>
            </a:ext>
          </a:extLst>
        </cdr:cNvPr>
        <cdr:cNvSpPr txBox="1"/>
      </cdr:nvSpPr>
      <cdr:spPr>
        <a:xfrm xmlns:a="http://schemas.openxmlformats.org/drawingml/2006/main">
          <a:off x="396044" y="3827933"/>
          <a:ext cx="33123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налоговых и неналоговых доходов составил 64 938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0.28895</cdr:x>
      <cdr:y>0.47255</cdr:y>
    </cdr:from>
    <cdr:to>
      <cdr:x>0.40513</cdr:x>
      <cdr:y>0.60218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978306">
          <a:off x="2122278" y="1662124"/>
          <a:ext cx="853353" cy="455954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0.28769</cdr:x>
      <cdr:y>0.49939</cdr:y>
    </cdr:from>
    <cdr:to>
      <cdr:x>0.40533</cdr:x>
      <cdr:y>0.60175</cdr:y>
    </cdr:to>
    <cdr:sp macro="" textlink="">
      <cdr:nvSpPr>
        <cdr:cNvPr id="3" name="TextBox 2"/>
        <cdr:cNvSpPr txBox="1"/>
      </cdr:nvSpPr>
      <cdr:spPr>
        <a:xfrm xmlns:a="http://schemas.openxmlformats.org/drawingml/2006/main" rot="20997736">
          <a:off x="2112995" y="1756544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346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т.р.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0.53512</cdr:x>
      <cdr:y>0.16064</cdr:y>
    </cdr:from>
    <cdr:to>
      <cdr:x>0.6665</cdr:x>
      <cdr:y>0.34424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4469" y="800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0.60713</cdr:x>
      <cdr:y>0.17653</cdr:y>
    </cdr:from>
    <cdr:to>
      <cdr:x>0.73851</cdr:x>
      <cdr:y>0.36012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225631" y="8792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0.82986</cdr:x>
      <cdr:y>0.08162</cdr:y>
    </cdr:from>
    <cdr:to>
      <cdr:x>0.96124</cdr:x>
      <cdr:y>0.26521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797717" y="406503"/>
          <a:ext cx="917875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0.75562</cdr:x>
      <cdr:y>0.20452</cdr:y>
    </cdr:from>
    <cdr:to>
      <cdr:x>0.93983</cdr:x>
      <cdr:y>0.30522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4135224" y="1023774"/>
          <a:ext cx="1008109" cy="5040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0.69737</cdr:x>
      <cdr:y>0.18005</cdr:y>
    </cdr:from>
    <cdr:to>
      <cdr:x>0.73684</cdr:x>
      <cdr:y>0.3239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>
          <a:off x="3816423" y="901268"/>
          <a:ext cx="216024" cy="720080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0.69997</cdr:x>
      <cdr:y>0.58641</cdr:y>
    </cdr:from>
    <cdr:to>
      <cdr:x>0.73945</cdr:x>
      <cdr:y>0.73026</cdr:y>
    </cdr:to>
    <cdr:sp macro="" textlink="">
      <cdr:nvSpPr>
        <cdr:cNvPr id="10" name="Выгнутая вправо стрелка 9"/>
        <cdr:cNvSpPr/>
      </cdr:nvSpPr>
      <cdr:spPr>
        <a:xfrm xmlns:a="http://schemas.openxmlformats.org/drawingml/2006/main">
          <a:off x="3830681" y="2935409"/>
          <a:ext cx="216024" cy="720080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0.22364</cdr:x>
      <cdr:y>0.32378</cdr:y>
    </cdr:from>
    <cdr:to>
      <cdr:x>0.35355</cdr:x>
      <cdr:y>0.43944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28680E1F-98D1-4464-B383-0B4480895FBE}"/>
            </a:ext>
          </a:extLst>
        </cdr:cNvPr>
        <cdr:cNvCxnSpPr/>
      </cdr:nvCxnSpPr>
      <cdr:spPr>
        <a:xfrm xmlns:a="http://schemas.openxmlformats.org/drawingml/2006/main" flipV="1">
          <a:off x="2231296" y="1814197"/>
          <a:ext cx="1296144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0.60616</cdr:x>
      <cdr:y>0.13101</cdr:y>
    </cdr:from>
    <cdr:to>
      <cdr:x>0.88763</cdr:x>
      <cdr:y>0.89064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7731" y="734080"/>
          <a:ext cx="2808260" cy="4256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По сравнению с 2018 годом отмечается рост поступлений на 98% административных штрафов от граждан за несоблюдение правил благоустройства территории, поступлений денежных взысканий за нарушение законодательства РФ о контрактной системе в сфере закупок, что обусловлено усилением работы специалистов и административной комиссии, там самым привело к своевременному устранению выявленных нарушений. </a:t>
          </a:r>
        </a:p>
      </cdr:txBody>
    </cdr:sp>
  </cdr:relSizeAnchor>
  <cdr:relSizeAnchor xmlns:cdr="http://schemas.openxmlformats.org/drawingml/2006/chartDrawing">
    <cdr:from>
      <cdr:x>0.18755</cdr:x>
      <cdr:y>0.20812</cdr:y>
    </cdr:from>
    <cdr:to>
      <cdr:x>0.3319</cdr:x>
      <cdr:y>0.33664</cdr:y>
    </cdr:to>
    <cdr:sp macro="" textlink="">
      <cdr:nvSpPr>
        <cdr:cNvPr id="4" name="Овал 3"/>
        <cdr:cNvSpPr/>
      </cdr:nvSpPr>
      <cdr:spPr>
        <a:xfrm xmlns:a="http://schemas.openxmlformats.org/drawingml/2006/main" rot="20241667">
          <a:off x="1871256" y="1166125"/>
          <a:ext cx="1440197" cy="720128"/>
        </a:xfrm>
        <a:prstGeom xmlns:a="http://schemas.openxmlformats.org/drawingml/2006/main" prst="ellipse">
          <a:avLst/>
        </a:prstGeom>
        <a:solidFill xmlns:a="http://schemas.openxmlformats.org/drawingml/2006/main">
          <a:srgbClr val="33CC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0.20199</cdr:x>
      <cdr:y>0.20812</cdr:y>
    </cdr:from>
    <cdr:to>
      <cdr:x>0.32468</cdr:x>
      <cdr:y>0.33664</cdr:y>
    </cdr:to>
    <cdr:sp macro="" textlink="">
      <cdr:nvSpPr>
        <cdr:cNvPr id="5" name="TextBox 4"/>
        <cdr:cNvSpPr txBox="1"/>
      </cdr:nvSpPr>
      <cdr:spPr>
        <a:xfrm xmlns:a="http://schemas.openxmlformats.org/drawingml/2006/main" rot="20125909">
          <a:off x="2015272" y="1166125"/>
          <a:ext cx="1224093" cy="72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+192 т. р.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0.7967</cdr:x>
      <cdr:y>0.09182</cdr:y>
    </cdr:from>
    <cdr:to>
      <cdr:x>0.99561</cdr:x>
      <cdr:y>0.28675</cdr:y>
    </cdr:to>
    <cdr:sp macro="" textlink="">
      <cdr:nvSpPr>
        <cdr:cNvPr id="89" name="Овал 88"/>
        <cdr:cNvSpPr/>
      </cdr:nvSpPr>
      <cdr:spPr>
        <a:xfrm xmlns:a="http://schemas.openxmlformats.org/drawingml/2006/main">
          <a:off x="5876497" y="407047"/>
          <a:ext cx="1467154" cy="864082"/>
        </a:xfrm>
        <a:prstGeom xmlns:a="http://schemas.openxmlformats.org/drawingml/2006/main" prst="ellipse">
          <a:avLst/>
        </a:prstGeom>
        <a:solidFill xmlns:a="http://schemas.openxmlformats.org/drawingml/2006/main">
          <a:srgbClr val="33CC33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+8 914</a:t>
          </a:r>
          <a:r>
            <a: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р.</a:t>
          </a:r>
        </a:p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+29,9%</a:t>
          </a:r>
        </a:p>
      </cdr:txBody>
    </cdr:sp>
  </cdr:relSizeAnchor>
  <cdr:relSizeAnchor xmlns:cdr="http://schemas.openxmlformats.org/drawingml/2006/chartDrawing">
    <cdr:from>
      <cdr:x>0.37651</cdr:x>
      <cdr:y>0.70662</cdr:y>
    </cdr:from>
    <cdr:to>
      <cdr:x>0.56638</cdr:x>
      <cdr:y>0.8853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777149" y="3132351"/>
          <a:ext cx="1400486" cy="79208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-27 т. р.</a:t>
          </a:r>
        </a:p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-27,0%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0.37629</cdr:x>
      <cdr:y>0.44378</cdr:y>
    </cdr:from>
    <cdr:to>
      <cdr:x>0.66075</cdr:x>
      <cdr:y>0.55622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9619" y="1246283"/>
          <a:ext cx="1413337" cy="315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58 755 т.р.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0.24871</cdr:x>
      <cdr:y>0.53242</cdr:y>
    </cdr:from>
    <cdr:to>
      <cdr:x>0.53317</cdr:x>
      <cdr:y>0.64486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5750" y="1495206"/>
          <a:ext cx="1413355" cy="315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6 048т.р.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0.39835</cdr:x>
      <cdr:y>0.54925</cdr:y>
    </cdr:from>
    <cdr:to>
      <cdr:x>0.68281</cdr:x>
      <cdr:y>0.66169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240" y="1542467"/>
          <a:ext cx="1413354" cy="31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16 751т.р.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1D2B6-022A-4814-A7F5-648CE3748979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451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9" y="9428451"/>
            <a:ext cx="2945984" cy="496574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5AD657-3708-48F9-BC9D-9B07AC24F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19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69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E768E2-818A-4C1D-8E1F-D51BE69EE12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3" y="4714226"/>
            <a:ext cx="5437491" cy="4467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69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E21D15-3A08-49E0-B75E-A9DE0B6EF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7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546" indent="-2909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917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484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050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2974BE-290A-40B1-94AC-AA3ADDCCAC54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546" indent="-2909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917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484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050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783622-3FBD-4DF3-AD31-43A6E4BCEDEE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1D15-3A08-49E0-B75E-A9DE0B6EFA0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70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546" indent="-2909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917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484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050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394B37-1D46-4D46-AE74-FF20720EAAC4}" type="slidenum">
              <a:rPr lang="ru-RU" altLang="ru-RU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A8C4-54DC-489D-9044-0C4C8D835F4D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0DF0-EEA2-48B8-B44F-7EA90EE93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8971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3CE-57EA-496B-880F-9C52DEC40604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1CFE-24E6-45F0-A2C5-1C6D88E70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38007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02F2-33D3-4A99-A5CF-4B8FB984A6C3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0E4E-33D0-49E3-A3C9-BB539EDA2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12997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8A82-93D3-43B1-A14C-332E765FD996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3D38-E629-4863-A9CE-876C0AA49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044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F13F-7BE0-4E4E-BD1E-B752DC3128F0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41B0-21CB-4191-BE8D-482C143B7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1345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/>
          <a:lstStyle>
            <a:lvl1pPr hangingPunct="0">
              <a:buNone/>
              <a:defRPr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D3C4-E6EE-480F-BE3C-6762273C8A53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F388-22BA-45EB-8FE4-E9AB75BCE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87096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71A3-27EC-45F0-820D-20D929388C56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1AE0-20F9-4660-9462-62C7DE8F2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19608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3449-0A58-4B7A-87AB-7A751236331A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E828-C934-402F-AC9A-8DBA1CAE5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763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5442-1918-4EC3-BA15-9548B3140E15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AF16-915C-4E0C-B9F0-DB8D2C08C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4433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61E8-A5A5-4E72-9B61-13EBEBEDD2CF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4360-9C6A-4050-B28C-CFA406B01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45829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DEE-BEBD-494F-9EC9-819E156FD5F1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7376-691D-422C-BE01-04D3AC428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502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FA39-F806-4FE2-B01A-CD5B8B15824F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34F7-AAA2-4A5C-BAD2-0DB646F4A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29826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F3D-A68F-4536-B597-630BC397F7AD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0EC3-E95F-4A7E-AF9D-ABB654E5C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0878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BAFE-AE4E-41DF-9126-92D0FD13B6EF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07B1-C7C5-4C4F-81CD-0EF326B4D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513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CCBD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546A73-910E-4F30-93E6-4D12D7B5A774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F24272-88AE-4B23-8BF7-2C3775070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3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84213" y="6526213"/>
            <a:ext cx="6911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sz="1000" b="1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84976" cy="5718957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15219" y="764704"/>
            <a:ext cx="6913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 исполнении бюджета Слюдянского муниципального образования за 2019 год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D75B61-A988-463D-B120-D00621FDD77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31941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33747754"/>
              </p:ext>
            </p:extLst>
          </p:nvPr>
        </p:nvGraphicFramePr>
        <p:xfrm>
          <a:off x="539552" y="1700808"/>
          <a:ext cx="7344816" cy="351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84079"/>
              </p:ext>
            </p:extLst>
          </p:nvPr>
        </p:nvGraphicFramePr>
        <p:xfrm>
          <a:off x="1691680" y="1002151"/>
          <a:ext cx="5401021" cy="142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2018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2019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4 042,0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4 388,0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9 344,0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12 927,0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13 732,0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379" y="507101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целом доходы от налогов на имущество за 2019 год исполнены на 102,5%. В сравнении с прошлым годом рост налогов составил 6,2%, из них: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исполнен на 104,5%, рост к уровню прошлого года составил 8,5%;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 исполнен на 101,6%, рост к уровню прошлого года составил 5,2%.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сознательности граждан восстановило ритмичность платежей. Обновление значения коэффициента при исчислении имущественных налогов, корректирующего инвентаризационную стоимость также способствовало росту поступления налога на имущество физических лиц.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Вместе с тем активная работа налоговой инспекции по урегулированию налоговой задолженности, как главного администратора положительно повлияло на показатель собираемости.</a:t>
            </a:r>
          </a:p>
        </p:txBody>
      </p:sp>
      <p:sp>
        <p:nvSpPr>
          <p:cNvPr id="9" name="Стрелка вправо 8"/>
          <p:cNvSpPr/>
          <p:nvPr/>
        </p:nvSpPr>
        <p:spPr>
          <a:xfrm rot="20910295">
            <a:off x="5053175" y="2606435"/>
            <a:ext cx="853353" cy="45595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 rot="20863747">
            <a:off x="5032333" y="2702824"/>
            <a:ext cx="86409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+459т.р.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1508800"/>
              </p:ext>
            </p:extLst>
          </p:nvPr>
        </p:nvGraphicFramePr>
        <p:xfrm>
          <a:off x="179513" y="1375604"/>
          <a:ext cx="5472608" cy="500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04723" y="948690"/>
            <a:ext cx="35824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прошлым годом наблюдается: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 арендной плате за земельные участки на 36,4%;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неполного поступления аренды явилось наличие задолженности за прошлые года по арендной плате за земельные участки у злостных неплательщиков (кооператив «Мангутай», ООО «Аляска Плюс», МУП «ИРЦ»).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денежных средств физическому лицу за ранее внесенный авансовый платеж за земельный участок по договору, который был расторгнут с 01.01.2019г., также отрицательно повлиял на исполнение показателя по собираемости.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 арендной плате за муниципальное имущество на 36,1%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арендной платы обусловлен усилением претензионно-исковой деятельности специалистов к должникам, а также частичное финансовое оздоровление арендаторов привело к увеличению ритмичности платежей по договорам аренды за муниципальное имущество.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14734" y="4419025"/>
            <a:ext cx="1008112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50738" y="451716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+440 т. р.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351334" y="2508369"/>
            <a:ext cx="936089" cy="2592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-708 т. р.</a:t>
            </a:r>
          </a:p>
        </p:txBody>
      </p:sp>
    </p:spTree>
    <p:extLst>
      <p:ext uri="{BB962C8B-B14F-4D97-AF65-F5344CB8AC3E}">
        <p14:creationId xmlns:p14="http://schemas.microsoft.com/office/powerpoint/2010/main" val="3324753966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(тыс. руб.)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4758" y="900582"/>
            <a:ext cx="7571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2019 году показателя: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реализации муниципального имущества обусловлено не реализацией Прогнозного плана (программы) приватизации муниципального имущества в связи с его отменой на 2019 год и переносом на следующие года.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продажи земельных участков, находящихся в собственности обусловлено ограничениями в оборот и не предоставления в частную собственность земельных участков, расположенных в границах водоохранной зоны, в целях исполнений положений, утвержденных правительством Российской Федерации.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CB38E-1CC3-4A1A-9497-C799490F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18" y="3606827"/>
            <a:ext cx="4410370" cy="3307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275198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Прочие доходы от компенсации затрат в 2019 году (тыс. руб.)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4623" y="876942"/>
            <a:ext cx="7571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составили в сумме 1 941 тыс. руб. Исполнение данного показателя составляет 87,8%.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данному виду доходов относится: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ФСС РФ возмещения расходов по выплате работникам пособий по временной нетрудоспособности и в связи с материнством за 2018 год в сумме 353,8 тыс. руб.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ресурсоснабжающей организацией ООО «УКС», как возврат в местный бюджет денежных средств на пополнение аварийно-технического запаса СМО, согласно договорных отношений и графика в сумме 1 587,2 тыс. руб.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3C73F5-8D6A-40AB-A44E-1296D25DB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05" y="3462265"/>
            <a:ext cx="4771020" cy="3181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382583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2018 – 2019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0998478"/>
              </p:ext>
            </p:extLst>
          </p:nvPr>
        </p:nvGraphicFramePr>
        <p:xfrm>
          <a:off x="-35560" y="1254763"/>
          <a:ext cx="9977120" cy="560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744626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2018 – 2019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8708208"/>
              </p:ext>
            </p:extLst>
          </p:nvPr>
        </p:nvGraphicFramePr>
        <p:xfrm>
          <a:off x="683568" y="872716"/>
          <a:ext cx="7376029" cy="44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75182"/>
            <a:ext cx="793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безвозмездных поступлений из бюджетов других уровней обусловлено проведением необходимых мероприятий по привлечению средств через участие муниципального образования в областных и федеральных программах. Дополнительный объем дотации на выравнивание из районного бюджета позволил сбалансировать местный бюджет и реализовать обязательства по значимости исходя из потребности.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рост безвозмездных поступлений в сравнении с прошлым годом составил 94%.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D4BDC8-DAB9-4F52-BDA3-8D5644F2FEB9}"/>
              </a:ext>
            </a:extLst>
          </p:cNvPr>
          <p:cNvSpPr/>
          <p:nvPr/>
        </p:nvSpPr>
        <p:spPr>
          <a:xfrm>
            <a:off x="7195659" y="2651919"/>
            <a:ext cx="1440170" cy="777081"/>
          </a:xfrm>
          <a:prstGeom prst="ellipse">
            <a:avLst/>
          </a:prstGeom>
          <a:solidFill>
            <a:srgbClr val="33CC3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+45 199 т. р.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+163,6%</a:t>
            </a:r>
          </a:p>
        </p:txBody>
      </p:sp>
    </p:spTree>
    <p:extLst>
      <p:ext uri="{BB962C8B-B14F-4D97-AF65-F5344CB8AC3E}">
        <p14:creationId xmlns:p14="http://schemas.microsoft.com/office/powerpoint/2010/main" val="586863359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01006"/>
              </p:ext>
            </p:extLst>
          </p:nvPr>
        </p:nvGraphicFramePr>
        <p:xfrm>
          <a:off x="-4175" y="764704"/>
          <a:ext cx="4608513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434625" y="931847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в бюджет Слюдянского муниципального образования поступило 111 641 тыс. руб. межбюджетных трансфертов, или 99,9% от планового показателя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14167"/>
              </p:ext>
            </p:extLst>
          </p:nvPr>
        </p:nvGraphicFramePr>
        <p:xfrm>
          <a:off x="3923928" y="2243842"/>
          <a:ext cx="4602813" cy="244147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77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111 797,0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111 641,0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38 737,0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38 737,0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72 986,0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72 831,0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853" y="532461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субсидии из областного бюджета не в полном объеме на реализацию отдельных муниципальных программ по причине экономии денежных средств в результате проведения конкурентных процедур при заключении контрактов незначительно повлияло на процент исполнения.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720080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расходов бюджета Слюдянского муниципального образования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A8D723-BEC5-429F-962A-A72DEFB23A5A}" type="slidenum">
              <a:rPr lang="ru-RU" altLang="ru-RU"/>
              <a:pPr/>
              <a:t>17</a:t>
            </a:fld>
            <a:endParaRPr lang="ru-RU" altLang="ru-RU"/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95291"/>
              </p:ext>
            </p:extLst>
          </p:nvPr>
        </p:nvGraphicFramePr>
        <p:xfrm>
          <a:off x="2339752" y="3097724"/>
          <a:ext cx="2592288" cy="20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45128"/>
              </p:ext>
            </p:extLst>
          </p:nvPr>
        </p:nvGraphicFramePr>
        <p:xfrm>
          <a:off x="1259632" y="908720"/>
          <a:ext cx="6679047" cy="20882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8226">
                  <a:extLst>
                    <a:ext uri="{9D8B030D-6E8A-4147-A177-3AD203B41FA5}">
                      <a16:colId xmlns:a16="http://schemas.microsoft.com/office/drawing/2014/main" val="1586035766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3812138577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4164448809"/>
                    </a:ext>
                  </a:extLst>
                </a:gridCol>
                <a:gridCol w="1056573">
                  <a:extLst>
                    <a:ext uri="{9D8B030D-6E8A-4147-A177-3AD203B41FA5}">
                      <a16:colId xmlns:a16="http://schemas.microsoft.com/office/drawing/2014/main" val="3828679931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1742190572"/>
                    </a:ext>
                  </a:extLst>
                </a:gridCol>
              </a:tblGrid>
              <a:tr h="714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2019г.,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2019г.,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общего объёма расходов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78227"/>
                  </a:ext>
                </a:extLst>
              </a:tr>
              <a:tr h="682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мероприятия   </a:t>
                      </a:r>
                    </a:p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(11муниципальных программ)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178 985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01202"/>
                  </a:ext>
                </a:extLst>
              </a:tr>
              <a:tr h="458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мероприятия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6440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183 334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181 347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864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6056" y="3429650"/>
            <a:ext cx="36827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целом расходная часть бюджета за отчетный период исполнена на 98,9%, в том числе на реализацию муниципальных программ направлено средств в объеме 177 061 т.р., что составило 98% от общего объема произведенных расходов, что больше на 60 405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сравнении с прошлым годом.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положительный рост повлияло дополнительное увеличение межбюджетных трансфертов от других бюджетов на реализацию муниципальных программ.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4F001C4-DC9E-4064-B5FF-CA3F1F624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45044"/>
              </p:ext>
            </p:extLst>
          </p:nvPr>
        </p:nvGraphicFramePr>
        <p:xfrm>
          <a:off x="9858" y="3071337"/>
          <a:ext cx="2592288" cy="20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>
            <a:spLocks noGrp="1" noChangeArrowheads="1"/>
          </p:cNvSpPr>
          <p:nvPr>
            <p:ph type="title"/>
          </p:nvPr>
        </p:nvSpPr>
        <p:spPr>
          <a:xfrm>
            <a:off x="457200" y="346145"/>
            <a:ext cx="8075613" cy="707886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Слюдянского муниципального образования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8E800B-560D-4FD1-BEE9-55BF6BC31B1A}" type="slidenum">
              <a:rPr lang="ru-RU" altLang="ru-RU"/>
              <a:pPr/>
              <a:t>18</a:t>
            </a:fld>
            <a:endParaRPr lang="ru-RU" altLang="ru-RU"/>
          </a:p>
        </p:txBody>
      </p:sp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871330"/>
              </p:ext>
            </p:extLst>
          </p:nvPr>
        </p:nvGraphicFramePr>
        <p:xfrm>
          <a:off x="4339208" y="1062038"/>
          <a:ext cx="4427984" cy="54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11A9BAA-7174-471C-AB54-124EBCD85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949157"/>
              </p:ext>
            </p:extLst>
          </p:nvPr>
        </p:nvGraphicFramePr>
        <p:xfrm>
          <a:off x="144016" y="1054387"/>
          <a:ext cx="4427984" cy="54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075613" cy="852488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непрограммных мероприятий в бюджете Слюдянского муниципального образования в 2019 году. (тыс. руб.)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204571"/>
              </p:ext>
            </p:extLst>
          </p:nvPr>
        </p:nvGraphicFramePr>
        <p:xfrm>
          <a:off x="457200" y="1030676"/>
          <a:ext cx="8496300" cy="56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342DBD-9117-4F00-B582-25EF717F469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000">
              <a:schemeClr val="bg1"/>
            </a:gs>
            <a:gs pos="100000">
              <a:srgbClr val="97D0D4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083300"/>
          </a:xfrm>
        </p:spPr>
        <p:txBody>
          <a:bodyPr/>
          <a:lstStyle/>
          <a:p>
            <a:r>
              <a:rPr lang="ru-RU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Слюдянского муниципального образования на 2019 год                                        утвержден решением Думы Слюдянского муниципального образования от 27 декабря 2018 года № 58 </a:t>
            </a:r>
            <a:r>
              <a:rPr lang="en-US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ru-RU" alt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 «О бюджете СМО на 2019 год и на плановый период 2020 – 2021 годов»</a:t>
            </a:r>
            <a:r>
              <a:rPr lang="ru-RU" altLang="ru-RU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160E2B-8468-4311-AAAC-169141E62A79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D34F7-AAA2-4A5C-BAD2-0DB646F4A4E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5023221"/>
              </p:ext>
            </p:extLst>
          </p:nvPr>
        </p:nvGraphicFramePr>
        <p:xfrm>
          <a:off x="251520" y="188639"/>
          <a:ext cx="8640960" cy="653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019096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1"/>
          <p:cNvSpPr>
            <a:spLocks noGrp="1"/>
          </p:cNvSpPr>
          <p:nvPr>
            <p:ph type="body" idx="4294967295"/>
          </p:nvPr>
        </p:nvSpPr>
        <p:spPr>
          <a:xfrm>
            <a:off x="733182" y="1007179"/>
            <a:ext cx="7704138" cy="770971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Повышение качества предоставляемых жилищно-коммунальных услуг, модернизация и развитие жилищно-коммунального хозяйства.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923702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расходов по программе «Развитие жилищно-коммунального хозяйства Слюдянского муниципального образования на 2019 – 2024 годы»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7A812A-BA28-4636-8F97-81E0806A0A71}" type="slidenum">
              <a:rPr lang="ru-RU" altLang="ru-RU"/>
              <a:pPr/>
              <a:t>21</a:t>
            </a:fld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1221"/>
              </p:ext>
            </p:extLst>
          </p:nvPr>
        </p:nvGraphicFramePr>
        <p:xfrm>
          <a:off x="1259632" y="1822801"/>
          <a:ext cx="6192689" cy="1703217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58 772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58 755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48 906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48 905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9 866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9 850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софинансирование (модернизация объектов теплоснабжения)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63624871"/>
              </p:ext>
            </p:extLst>
          </p:nvPr>
        </p:nvGraphicFramePr>
        <p:xfrm>
          <a:off x="1463279" y="3732527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75856" y="397749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16 740т.р.</a:t>
            </a:r>
          </a:p>
        </p:txBody>
      </p:sp>
      <p:sp>
        <p:nvSpPr>
          <p:cNvPr id="24" name="Овал 23"/>
          <p:cNvSpPr/>
          <p:nvPr/>
        </p:nvSpPr>
        <p:spPr>
          <a:xfrm>
            <a:off x="3780767" y="4148882"/>
            <a:ext cx="1325719" cy="58867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софинансирование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 т.р.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228184" y="5099718"/>
            <a:ext cx="1325719" cy="58867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софинансирование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5 426 т.р.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endCxn id="24" idx="2"/>
          </p:cNvCxnSpPr>
          <p:nvPr/>
        </p:nvCxnSpPr>
        <p:spPr>
          <a:xfrm>
            <a:off x="3538028" y="4443221"/>
            <a:ext cx="24273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85445" y="5372735"/>
            <a:ext cx="24273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9469" y="22105"/>
            <a:ext cx="8229600" cy="563563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B263DD-6EA8-44E0-8682-F0D049C9837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4206" y="1056511"/>
            <a:ext cx="2779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циклона на котельной «Центральная»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10306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котла на котельной «Центральная»</a:t>
            </a:r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41B57A6D-FB95-477C-BEDE-5CD12CA1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9886" y="2025150"/>
            <a:ext cx="2779226" cy="3707010"/>
          </a:xfrm>
          <a:prstGeom prst="rect">
            <a:avLst/>
          </a:prstGeom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E21EFF5F-2A35-475F-AB88-27383901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3928" y="2153221"/>
            <a:ext cx="4962024" cy="356247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B72DC9-74D2-40D0-A829-DF9232B132F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2019025" y="368846"/>
            <a:ext cx="510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сетей тепловодоснабжения 2,5 км.</a:t>
            </a:r>
          </a:p>
        </p:txBody>
      </p:sp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A168F222-5EB7-40DB-99CC-8F7B421D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552" y="1340768"/>
            <a:ext cx="2400077" cy="1800568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F0198217-0E1D-4263-A495-CDF65405CC2C}"/>
              </a:ext>
            </a:extLst>
          </p:cNvPr>
          <p:cNvSpPr>
            <a:spLocks/>
          </p:cNvSpPr>
          <p:nvPr/>
        </p:nvSpPr>
        <p:spPr bwMode="auto">
          <a:xfrm>
            <a:off x="539552" y="824029"/>
            <a:ext cx="240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Школьная, тепловые, водопроводные сети, 530м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8">
            <a:extLst>
              <a:ext uri="{FF2B5EF4-FFF2-40B4-BE49-F238E27FC236}">
                <a16:creationId xmlns:a16="http://schemas.microsoft.com/office/drawing/2014/main" id="{82AEF65F-E8AD-4EA2-B953-973B74D5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5872" y="1340768"/>
            <a:ext cx="2954783" cy="3850577"/>
          </a:xfrm>
          <a:prstGeom prst="rect">
            <a:avLst/>
          </a:prstGeom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C78C2C71-A4F4-42A9-B5E7-B614289D4646}"/>
              </a:ext>
            </a:extLst>
          </p:cNvPr>
          <p:cNvSpPr>
            <a:spLocks/>
          </p:cNvSpPr>
          <p:nvPr/>
        </p:nvSpPr>
        <p:spPr bwMode="auto">
          <a:xfrm>
            <a:off x="3347864" y="947901"/>
            <a:ext cx="282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Ленина, тепловые сети, 200м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4">
            <a:extLst>
              <a:ext uri="{FF2B5EF4-FFF2-40B4-BE49-F238E27FC236}">
                <a16:creationId xmlns:a16="http://schemas.microsoft.com/office/drawing/2014/main" id="{E2447489-0F31-4D1D-AB14-AEEDB3B8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46898" y="2326435"/>
            <a:ext cx="2504947" cy="1879242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CA11965C-5252-458E-9140-FF08D5C93BA7}"/>
              </a:ext>
            </a:extLst>
          </p:cNvPr>
          <p:cNvSpPr>
            <a:spLocks/>
          </p:cNvSpPr>
          <p:nvPr/>
        </p:nvSpPr>
        <p:spPr bwMode="auto">
          <a:xfrm>
            <a:off x="6300192" y="165023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ХВС на ул.Слюд.Красн.1000 м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7E642C1F-DBD9-4139-A35C-ADAEE3C88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2423" y="4379821"/>
            <a:ext cx="2487206" cy="1865404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3AD8F438-7044-4BAD-86AE-38B72FB6ACAD}"/>
              </a:ext>
            </a:extLst>
          </p:cNvPr>
          <p:cNvSpPr>
            <a:spLocks/>
          </p:cNvSpPr>
          <p:nvPr/>
        </p:nvSpPr>
        <p:spPr bwMode="auto">
          <a:xfrm>
            <a:off x="451059" y="3671250"/>
            <a:ext cx="248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Тонконога,  тепловые сети, 440м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688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61568A-C2FA-4E51-998F-05688F132854}" type="slidenum">
              <a:rPr lang="ru-RU" altLang="ru-RU"/>
              <a:pPr/>
              <a:t>24</a:t>
            </a:fld>
            <a:endParaRPr lang="ru-RU" alt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60648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2752312"/>
              </p:ext>
            </p:extLst>
          </p:nvPr>
        </p:nvGraphicFramePr>
        <p:xfrm>
          <a:off x="611560" y="260648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512" y="75046"/>
            <a:ext cx="8856984" cy="80344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«Доступное жильё на территории Слюдянского муниципального образования на 2019-2024 гг.»</a:t>
            </a:r>
            <a:endParaRPr lang="ru-RU" altLang="ru-RU" sz="2000" dirty="0">
              <a:solidFill>
                <a:srgbClr val="3333CC"/>
              </a:solidFill>
            </a:endParaRPr>
          </a:p>
        </p:txBody>
      </p:sp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B9F9FC-9899-44EA-8483-C3C0ACC9B3A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95300" y="927837"/>
            <a:ext cx="8353425" cy="6480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76538" indent="-2776538" algn="just">
              <a:buFontTx/>
              <a:buNone/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подпрограммы: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жилья для граждан, обеспечение безопасных и комфортных условий проживания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75397"/>
              </p:ext>
            </p:extLst>
          </p:nvPr>
        </p:nvGraphicFramePr>
        <p:xfrm>
          <a:off x="1475656" y="1700808"/>
          <a:ext cx="6025727" cy="1494568"/>
        </p:xfrm>
        <a:graphic>
          <a:graphicData uri="http://schemas.openxmlformats.org/drawingml/2006/table">
            <a:tbl>
              <a:tblPr/>
              <a:tblGrid>
                <a:gridCol w="225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6 048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6 048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1 964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1 964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2 632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2 632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1 452 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Текст 1"/>
          <p:cNvSpPr txBox="1">
            <a:spLocks/>
          </p:cNvSpPr>
          <p:nvPr/>
        </p:nvSpPr>
        <p:spPr bwMode="auto">
          <a:xfrm>
            <a:off x="721481" y="5886640"/>
            <a:ext cx="8281987" cy="602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0200" indent="-2870200" algn="just">
              <a:buFontTx/>
              <a:buNone/>
              <a:defRPr/>
            </a:pPr>
            <a:r>
              <a:rPr lang="ru-RU" sz="1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проведенных мероприятий :</a:t>
            </a:r>
          </a:p>
          <a:p>
            <a:pPr marL="177800" indent="-177800" algn="just">
              <a:buFontTx/>
              <a:buNone/>
              <a:defRPr/>
            </a:pPr>
            <a:r>
              <a:rPr lang="ru-RU" sz="1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семьи реализовали право на получение социальной выплаты.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90474794"/>
              </p:ext>
            </p:extLst>
          </p:nvPr>
        </p:nvGraphicFramePr>
        <p:xfrm>
          <a:off x="1464042" y="3195376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987824" y="3645024"/>
            <a:ext cx="1413355" cy="3157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2 822т.р.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60E0B2-8B2E-4A8A-8CCB-754E447A27A0}" type="slidenum">
              <a:rPr lang="ru-RU" altLang="ru-RU"/>
              <a:pPr/>
              <a:t>26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1056135"/>
              </p:ext>
            </p:extLst>
          </p:nvPr>
        </p:nvGraphicFramePr>
        <p:xfrm>
          <a:off x="395536" y="260648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4988" y="78441"/>
            <a:ext cx="9001000" cy="850106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«Развитие транспортного комплекса и улично-дорожной сети Слюдянского муниципального образования на 2019 – 2024 годы»</a:t>
            </a:r>
            <a:endParaRPr lang="ru-RU" altLang="ru-RU" sz="4800" dirty="0"/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650672C-7C93-4F72-9EC5-1A06D5CE89F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363717" y="1055547"/>
            <a:ext cx="8353425" cy="13686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76538" indent="-2776538" algn="just">
              <a:buFontTx/>
              <a:buNone/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 с учётом непрерывно растущей автомобилизацией города, улучшение качества и безопасности пассажирских перевозок.</a:t>
            </a:r>
          </a:p>
          <a:p>
            <a:pPr marL="0" indent="0" algn="just">
              <a:buFontTx/>
              <a:buNone/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благоустройства территории Слюдянского муниципального образования, повышение качества и технической оснащённости выполняемых работ по содержанию и ремонту объектов благоустройства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54166"/>
              </p:ext>
            </p:extLst>
          </p:nvPr>
        </p:nvGraphicFramePr>
        <p:xfrm>
          <a:off x="1258888" y="2552243"/>
          <a:ext cx="6553200" cy="1468813"/>
        </p:xfrm>
        <a:graphic>
          <a:graphicData uri="http://schemas.openxmlformats.org/drawingml/2006/table">
            <a:tbl>
              <a:tblPr/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15">
                <a:tc>
                  <a:txBody>
                    <a:bodyPr/>
                    <a:lstStyle/>
                    <a:p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доходов от уплаты акцизов</a:t>
                      </a:r>
                      <a:endParaRPr lang="ru-RU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7 326</a:t>
                      </a:r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7 303</a:t>
                      </a:r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45425"/>
                  </a:ext>
                </a:extLst>
              </a:tr>
              <a:tr h="247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9 448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15746768"/>
              </p:ext>
            </p:extLst>
          </p:nvPr>
        </p:nvGraphicFramePr>
        <p:xfrm>
          <a:off x="1549814" y="3789040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147353" y="4227157"/>
            <a:ext cx="1413354" cy="3157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12 270т.р.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433E19-DDC6-458C-8FB0-9B5677FE8FE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9512" y="0"/>
            <a:ext cx="8782543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</a:t>
            </a:r>
          </a:p>
          <a:p>
            <a: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дорог, нанесение дорожной разметки, обустройство пешеходных переходов, ямочный ремонт дорог, устройство тротуаров</a:t>
            </a:r>
          </a:p>
        </p:txBody>
      </p:sp>
      <p:pic>
        <p:nvPicPr>
          <p:cNvPr id="9" name="Picture 4" descr="Картинки по запросу ямочный ремонт дворов">
            <a:extLst>
              <a:ext uri="{FF2B5EF4-FFF2-40B4-BE49-F238E27FC236}">
                <a16:creationId xmlns:a16="http://schemas.microsoft.com/office/drawing/2014/main" id="{6BDFB240-C9BE-42CB-954A-513DBFE5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537" y="1233262"/>
            <a:ext cx="3744416" cy="1735376"/>
          </a:xfrm>
          <a:prstGeom prst="rect">
            <a:avLst/>
          </a:prstGeom>
          <a:noFill/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D0A4CB48-7CFA-4BC3-9371-BE1D3F8A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566" y="3201244"/>
            <a:ext cx="3278357" cy="1591313"/>
          </a:xfrm>
          <a:prstGeom prst="rect">
            <a:avLst/>
          </a:prstGeom>
        </p:spPr>
      </p:pic>
      <p:pic>
        <p:nvPicPr>
          <p:cNvPr id="11" name="Рисунок 13">
            <a:extLst>
              <a:ext uri="{FF2B5EF4-FFF2-40B4-BE49-F238E27FC236}">
                <a16:creationId xmlns:a16="http://schemas.microsoft.com/office/drawing/2014/main" id="{86D535C0-43DC-4AE9-A048-60732955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311406"/>
            <a:ext cx="1801192" cy="1892318"/>
          </a:xfrm>
          <a:prstGeom prst="rect">
            <a:avLst/>
          </a:prstGeom>
        </p:spPr>
      </p:pic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EBFBB3CD-DECC-4CA5-B709-30D327D5F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87935" y="1212174"/>
            <a:ext cx="1801192" cy="1967366"/>
          </a:xfrm>
          <a:prstGeom prst="rect">
            <a:avLst/>
          </a:prstGeom>
        </p:spPr>
      </p:pic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D12B3599-9E24-45A8-95A6-69DB31A47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67890" y="3395216"/>
            <a:ext cx="2194166" cy="33076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DF709E-C54E-4844-8C7B-0B647B9C4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1944" y="5119626"/>
            <a:ext cx="3278357" cy="1601849"/>
          </a:xfrm>
          <a:prstGeom prst="rect">
            <a:avLst/>
          </a:prstGeom>
        </p:spPr>
      </p:pic>
      <p:pic>
        <p:nvPicPr>
          <p:cNvPr id="19" name="Рисунок 4">
            <a:extLst>
              <a:ext uri="{FF2B5EF4-FFF2-40B4-BE49-F238E27FC236}">
                <a16:creationId xmlns:a16="http://schemas.microsoft.com/office/drawing/2014/main" id="{427B1D7A-12CC-44A1-8E35-B528655C7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178720" y="3477444"/>
            <a:ext cx="2267135" cy="30228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B49C12-5F6C-42DD-AA2F-BF04EED10DA1}" type="slidenum">
              <a:rPr lang="ru-RU" altLang="ru-RU"/>
              <a:pPr/>
              <a:t>29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4501140"/>
              </p:ext>
            </p:extLst>
          </p:nvPr>
        </p:nvGraphicFramePr>
        <p:xfrm>
          <a:off x="261864" y="157912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1B6AB6-FAFC-4E2D-AD31-4FD2D0310CDA}" type="slidenum">
              <a:rPr lang="ru-RU" altLang="ru-RU"/>
              <a:pPr/>
              <a:t>3</a:t>
            </a:fld>
            <a:endParaRPr lang="ru-RU" alt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942878"/>
              </p:ext>
            </p:extLst>
          </p:nvPr>
        </p:nvGraphicFramePr>
        <p:xfrm>
          <a:off x="31745" y="2274118"/>
          <a:ext cx="3065463" cy="19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8291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бюджета Слюдянского муниципального образования за 2019 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52614"/>
              </p:ext>
            </p:extLst>
          </p:nvPr>
        </p:nvGraphicFramePr>
        <p:xfrm>
          <a:off x="755576" y="1788949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122 493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178 313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5" name="TextBox 6"/>
          <p:cNvSpPr txBox="1">
            <a:spLocks noChangeArrowheads="1"/>
          </p:cNvSpPr>
          <p:nvPr/>
        </p:nvSpPr>
        <p:spPr bwMode="auto">
          <a:xfrm>
            <a:off x="304855" y="1244787"/>
            <a:ext cx="258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116" name="TextBox 7"/>
          <p:cNvSpPr txBox="1">
            <a:spLocks noChangeArrowheads="1"/>
          </p:cNvSpPr>
          <p:nvPr/>
        </p:nvSpPr>
        <p:spPr bwMode="auto">
          <a:xfrm>
            <a:off x="3252519" y="1244787"/>
            <a:ext cx="267176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117" name="TextBox 8"/>
          <p:cNvSpPr txBox="1">
            <a:spLocks noChangeArrowheads="1"/>
          </p:cNvSpPr>
          <p:nvPr/>
        </p:nvSpPr>
        <p:spPr bwMode="auto">
          <a:xfrm>
            <a:off x="6201059" y="1094447"/>
            <a:ext cx="2695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Дефицит(-)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Профицит (+)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23329"/>
              </p:ext>
            </p:extLst>
          </p:nvPr>
        </p:nvGraphicFramePr>
        <p:xfrm>
          <a:off x="3723620" y="1752248"/>
          <a:ext cx="178752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120 327</a:t>
                      </a:r>
                    </a:p>
                  </a:txBody>
                  <a:tcPr marL="91481" marR="91481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181 347</a:t>
                      </a:r>
                    </a:p>
                  </a:txBody>
                  <a:tcPr marL="91481" marR="91481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48022"/>
              </p:ext>
            </p:extLst>
          </p:nvPr>
        </p:nvGraphicFramePr>
        <p:xfrm>
          <a:off x="6657627" y="1752248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-3034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089154"/>
              </p:ext>
            </p:extLst>
          </p:nvPr>
        </p:nvGraphicFramePr>
        <p:xfrm>
          <a:off x="3177114" y="2315402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33040"/>
              </p:ext>
            </p:extLst>
          </p:nvPr>
        </p:nvGraphicFramePr>
        <p:xfrm>
          <a:off x="1941990" y="4342973"/>
          <a:ext cx="4968551" cy="19478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1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14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план</a:t>
                      </a:r>
                    </a:p>
                  </a:txBody>
                  <a:tcPr marL="91447" marR="91447"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факт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 к 2018 году (%)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175 737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178 313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183 334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181 347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-7597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-3034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734" y="6382921"/>
            <a:ext cx="852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Муниципальный долг по состоянию на 01.01.2020г. составляет 2 900,00 тыс. руб.</a:t>
            </a:r>
          </a:p>
        </p:txBody>
      </p:sp>
      <p:graphicFrame>
        <p:nvGraphicFramePr>
          <p:cNvPr id="1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089886"/>
              </p:ext>
            </p:extLst>
          </p:nvPr>
        </p:nvGraphicFramePr>
        <p:xfrm>
          <a:off x="6137558" y="2421246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899592" y="4325754"/>
            <a:ext cx="0" cy="39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8350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«Благоустройство  Слюдянского муниципального образования на 2019 – 2024 годы"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8D6431-B728-40FE-90AE-3411F27ABDB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90538" y="996106"/>
            <a:ext cx="8353425" cy="8220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76538" indent="-2776538" algn="just">
              <a:buFontTx/>
              <a:buNone/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благоустройства территории Слюдянского городского поселения для обеспечения благоприятных условий проживания населения.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69547"/>
              </p:ext>
            </p:extLst>
          </p:nvPr>
        </p:nvGraphicFramePr>
        <p:xfrm>
          <a:off x="1331912" y="1827515"/>
          <a:ext cx="6480175" cy="1588581"/>
        </p:xfrm>
        <a:graphic>
          <a:graphicData uri="http://schemas.openxmlformats.org/drawingml/2006/table">
            <a:tbl>
              <a:tblPr/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1" marR="685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23 353</a:t>
                      </a: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23 353</a:t>
                      </a: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16 950</a:t>
                      </a: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87057145"/>
              </p:ext>
            </p:extLst>
          </p:nvPr>
        </p:nvGraphicFramePr>
        <p:xfrm>
          <a:off x="1463279" y="3705403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491880" y="4005064"/>
            <a:ext cx="1413355" cy="3157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14 281 т.р.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8543C3-9D55-44C0-A7C4-F946562EFB69}" type="slidenum">
              <a:rPr lang="ru-RU" altLang="ru-RU"/>
              <a:pPr/>
              <a:t>31</a:t>
            </a:fld>
            <a:endParaRPr lang="ru-RU" altLang="ru-RU"/>
          </a:p>
        </p:txBody>
      </p:sp>
      <p:pic>
        <p:nvPicPr>
          <p:cNvPr id="13" name="Picture 6" descr="ÐÐ°ÑÑÐ¸Ð½ÐºÐ¸ Ð¿Ð¾ Ð·Ð°Ð¿ÑÐ¾ÑÑ ÑÐ¿Ð¸Ð» Ð´ÐµÑÐµÐ²ÑÐµ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8" y="4462092"/>
            <a:ext cx="2371039" cy="17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903" y="63210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крон деревьев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1156F9DD-1F37-4D76-8E38-E78DFB66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5161" y="912872"/>
            <a:ext cx="2654498" cy="28904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8B6159-DA81-432F-A9B4-66CDBA84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45823" y="4088299"/>
            <a:ext cx="3159853" cy="2369890"/>
          </a:xfrm>
          <a:prstGeom prst="rect">
            <a:avLst/>
          </a:prstGeom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F9FB367B-DC02-419F-9025-6D31E94B4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50939" y="490151"/>
            <a:ext cx="3820209" cy="1992580"/>
          </a:xfrm>
          <a:prstGeom prst="rect">
            <a:avLst/>
          </a:prstGeom>
        </p:spPr>
      </p:pic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614FD7CC-9C95-4491-B6FE-40BAA87F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24403" y="2564904"/>
            <a:ext cx="2725455" cy="2043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74135-F6BE-496F-A331-3706378964C0}"/>
              </a:ext>
            </a:extLst>
          </p:cNvPr>
          <p:cNvSpPr txBox="1"/>
          <p:nvPr/>
        </p:nvSpPr>
        <p:spPr>
          <a:xfrm>
            <a:off x="255161" y="281446"/>
            <a:ext cx="283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мостов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81F5D-4BF5-4F80-91FA-3744D39CB8D8}"/>
              </a:ext>
            </a:extLst>
          </p:cNvPr>
          <p:cNvSpPr txBox="1"/>
          <p:nvPr/>
        </p:nvSpPr>
        <p:spPr>
          <a:xfrm>
            <a:off x="5720487" y="291618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контейнерных площадок и приобретение контейнеров ТБО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7F5D57-AC56-4A29-9DC7-EBC6C9E6902E}"/>
              </a:ext>
            </a:extLst>
          </p:cNvPr>
          <p:cNvSpPr txBox="1"/>
          <p:nvPr/>
        </p:nvSpPr>
        <p:spPr>
          <a:xfrm>
            <a:off x="3412223" y="57553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города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мероприятия по реализации перечня народных инициатив (исполнено 5 547 т.р. (100%),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5 158 т.р. за счет средств бюджета Иркутской области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B9755CD2-5CDF-450D-B260-5A68D1E9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00" y="1038746"/>
            <a:ext cx="3168351" cy="2689260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8742453F-797E-408B-B7EA-877B1556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90347" y="1038746"/>
            <a:ext cx="3070349" cy="2042590"/>
          </a:xfrm>
          <a:prstGeom prst="rect">
            <a:avLst/>
          </a:prstGeom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2AA5534F-CBF4-46DC-BBC8-D1912948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86727" y="2923045"/>
            <a:ext cx="2511999" cy="1926503"/>
          </a:xfrm>
          <a:prstGeom prst="rect">
            <a:avLst/>
          </a:prstGeom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7EAB70E4-177F-4566-9E2B-31E2A55B9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200" y="4149729"/>
            <a:ext cx="3611271" cy="2503607"/>
          </a:xfrm>
          <a:prstGeom prst="rect">
            <a:avLst/>
          </a:prstGeom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A2CB8100-CC04-4027-82C1-1964A2DE0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342726" y="4637079"/>
            <a:ext cx="30433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32615"/>
      </p:ext>
    </p:extLst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5D00E9-D3F6-4D81-AD29-238983714B37}" type="slidenum">
              <a:rPr lang="ru-RU" altLang="ru-RU"/>
              <a:pPr/>
              <a:t>33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8347310"/>
              </p:ext>
            </p:extLst>
          </p:nvPr>
        </p:nvGraphicFramePr>
        <p:xfrm>
          <a:off x="179512" y="234590"/>
          <a:ext cx="8670818" cy="648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13843" y="0"/>
            <a:ext cx="8579296" cy="785813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«Безопасный город на 2019 - 2024гг.»</a:t>
            </a: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FBCD5B-FA36-4229-A53B-D3B984C83ED8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539714" y="785813"/>
            <a:ext cx="8353425" cy="2592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76538" indent="-2776538" algn="just">
              <a:buFontTx/>
              <a:buNone/>
              <a:defRPr/>
            </a:pP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подпрограммы: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и эффективности работы Слюдянского городского звена территориальной подсистемы единой государственной системы предупреждения и ликвидации чрезвычайных ситуаций (ТП РСЧС) в решении задач по предупреждению и ликвидации чрезвычайных ситуаций.</a:t>
            </a:r>
          </a:p>
          <a:p>
            <a:pPr marL="0" indent="0" algn="just">
              <a:buFont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 защита личности и общества от терроризма, предупреждение экстремальной деятельности, противодействие терроризму и минимизация последствий его проявлений, совершенствование профилактических мер антиэкстремистской направленности.</a:t>
            </a:r>
          </a:p>
          <a:p>
            <a:pPr marL="0" indent="0" algn="just">
              <a:buFont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молодежи внутренней потребности в толерантном поведении поведение к людям других национальностей и религиозных конфессий на основе ценностей многонационального российского общества, культурного самосознания, принципов соблюдения прав и свобод человека.</a:t>
            </a:r>
          </a:p>
          <a:p>
            <a:pPr marL="0" indent="0" algn="just">
              <a:buFont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резервов финансовых и материальных ресурсов для ликвидации чрезвычайных ситуаций, запасов материально-технических средств в целях гражданской обороны, пожарной безопасности и безопасности людей на водных объектах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09163"/>
              </p:ext>
            </p:extLst>
          </p:nvPr>
        </p:nvGraphicFramePr>
        <p:xfrm>
          <a:off x="1475656" y="3573016"/>
          <a:ext cx="6121400" cy="750381"/>
        </p:xfrm>
        <a:graphic>
          <a:graphicData uri="http://schemas.openxmlformats.org/drawingml/2006/table">
            <a:tbl>
              <a:tblPr/>
              <a:tblGrid>
                <a:gridCol w="163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154653"/>
              </p:ext>
            </p:extLst>
          </p:nvPr>
        </p:nvGraphicFramePr>
        <p:xfrm>
          <a:off x="1336537" y="4163914"/>
          <a:ext cx="3900809" cy="260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Выполненные мероприятия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6273"/>
            <a:ext cx="3890646" cy="25989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" y="4315055"/>
            <a:ext cx="3321351" cy="216829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8" y="1099785"/>
            <a:ext cx="3798486" cy="2290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609785"/>
      </p:ext>
    </p:extLst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79512" y="209551"/>
            <a:ext cx="8708901" cy="1112838"/>
          </a:xfrm>
        </p:spPr>
        <p:txBody>
          <a:bodyPr/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«Поддержка приоритетных отраслей экономики Слюдянского муниципального образования» на 2019 - 2024 годы </a:t>
            </a: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(исполнено 30 т.р. (60%) от плана 50 т.р.)</a:t>
            </a:r>
            <a:endParaRPr lang="ru-RU" altLang="ru-RU" sz="2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A1B16-C654-46D3-9217-55E02CBCF213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534988" y="1709132"/>
            <a:ext cx="8353425" cy="81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предпринимательской деятельности и устойчивого развития малого и среднего предпринимательства в Слюдянского муниципальном образовании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19168"/>
              </p:ext>
            </p:extLst>
          </p:nvPr>
        </p:nvGraphicFramePr>
        <p:xfrm>
          <a:off x="1474056" y="2965031"/>
          <a:ext cx="6119812" cy="874712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6559063"/>
              </p:ext>
            </p:extLst>
          </p:nvPr>
        </p:nvGraphicFramePr>
        <p:xfrm>
          <a:off x="2411760" y="3789040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AE928B-AD3C-4095-87B8-85C99C01D6AF}" type="slidenum">
              <a:rPr lang="ru-RU" altLang="ru-RU"/>
              <a:pPr/>
              <a:t>37</a:t>
            </a:fld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0335070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79512" y="209551"/>
            <a:ext cx="8708901" cy="111283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altLang="ru-RU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«Совершенствование механизмов управления Слюдянским муниципальным образованием на 2019 – 2024 годы»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A1B16-C654-46D3-9217-55E02CBCF213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534988" y="1409983"/>
            <a:ext cx="8353425" cy="81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совершенствование механизмов управления Слюдянским муниципальным образованием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1320120"/>
              </p:ext>
            </p:extLst>
          </p:nvPr>
        </p:nvGraphicFramePr>
        <p:xfrm>
          <a:off x="2267744" y="3717032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7094"/>
              </p:ext>
            </p:extLst>
          </p:nvPr>
        </p:nvGraphicFramePr>
        <p:xfrm>
          <a:off x="1139825" y="2022347"/>
          <a:ext cx="6480175" cy="1588581"/>
        </p:xfrm>
        <a:graphic>
          <a:graphicData uri="http://schemas.openxmlformats.org/drawingml/2006/table">
            <a:tbl>
              <a:tblPr/>
              <a:tblGrid>
                <a:gridCol w="242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1" marR="6859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1" marR="685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39 419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39 307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39 418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39 306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1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97297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36682997"/>
              </p:ext>
            </p:extLst>
          </p:nvPr>
        </p:nvGraphicFramePr>
        <p:xfrm>
          <a:off x="4291190" y="873608"/>
          <a:ext cx="4524019" cy="598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1" y="116632"/>
            <a:ext cx="877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программе «Совершенствование механизмов управления Слюдянским муниципальным образованием на 2015 – 2020 годы», т.р.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302CD7F-D73D-40E0-8C36-A2ADB139A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404507"/>
              </p:ext>
            </p:extLst>
          </p:nvPr>
        </p:nvGraphicFramePr>
        <p:xfrm>
          <a:off x="179511" y="873608"/>
          <a:ext cx="4524019" cy="598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565771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971550" y="255588"/>
            <a:ext cx="7200900" cy="966787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Слюдянского муниципального образования по видам доходов за 2019 год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DE41BC-DA12-489D-A0C7-51D31DDC36E6}" type="slidenum">
              <a:rPr lang="ru-RU" altLang="ru-RU"/>
              <a:pPr/>
              <a:t>4</a:t>
            </a:fld>
            <a:endParaRPr lang="ru-RU" altLang="ru-RU"/>
          </a:p>
        </p:txBody>
      </p:sp>
      <p:grpSp>
        <p:nvGrpSpPr>
          <p:cNvPr id="5125" name="Группа 8"/>
          <p:cNvGrpSpPr>
            <a:grpSpLocks/>
          </p:cNvGrpSpPr>
          <p:nvPr/>
        </p:nvGrpSpPr>
        <p:grpSpPr bwMode="auto">
          <a:xfrm>
            <a:off x="361658" y="1088108"/>
            <a:ext cx="8449431" cy="2988973"/>
            <a:chOff x="426513" y="2652300"/>
            <a:chExt cx="9069516" cy="2990544"/>
          </a:xfrm>
        </p:grpSpPr>
        <p:sp>
          <p:nvSpPr>
            <p:cNvPr id="10" name="Полилиния 9"/>
            <p:cNvSpPr/>
            <p:nvPr/>
          </p:nvSpPr>
          <p:spPr>
            <a:xfrm>
              <a:off x="426513" y="4415492"/>
              <a:ext cx="1314038" cy="1201064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7094" tIns="248282" rIns="267094" bIns="24828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61 231 </a:t>
              </a:r>
              <a:r>
                <a:rPr lang="ru-RU" sz="1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427906" y="2980373"/>
              <a:ext cx="1606520" cy="1425831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lIns="349446" tIns="319523" rIns="349446" bIns="31952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111 641 </a:t>
              </a:r>
              <a:r>
                <a:rPr lang="ru-RU" sz="1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420304" y="3329161"/>
              <a:ext cx="606125" cy="5921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155240" rIns="53810" bIns="15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19472" y="4448866"/>
              <a:ext cx="1351017" cy="1193978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lIns="206040" tIns="211323" rIns="206040" bIns="21132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5 441 т.р.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08123" y="3364253"/>
              <a:ext cx="455561" cy="620607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83628" rIns="53810" bIns="83628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37382" y="2652300"/>
              <a:ext cx="2658647" cy="2307850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497961" tIns="363923" rIns="497961" bIns="36392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178 313 </a:t>
              </a:r>
              <a:r>
                <a:rPr lang="ru-RU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051" name="Стрелка вниз 2050"/>
          <p:cNvSpPr/>
          <p:nvPr/>
        </p:nvSpPr>
        <p:spPr>
          <a:xfrm>
            <a:off x="558006" y="4067343"/>
            <a:ext cx="827088" cy="26671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1751" y="6181264"/>
            <a:ext cx="1873250" cy="56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6" name="TextBox 63"/>
          <p:cNvSpPr txBox="1">
            <a:spLocks noChangeArrowheads="1"/>
          </p:cNvSpPr>
          <p:nvPr/>
        </p:nvSpPr>
        <p:spPr bwMode="auto">
          <a:xfrm>
            <a:off x="-77787" y="6232488"/>
            <a:ext cx="206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Сельскохозяйственный налог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трелка вниз 2050"/>
          <p:cNvSpPr/>
          <p:nvPr/>
        </p:nvSpPr>
        <p:spPr>
          <a:xfrm>
            <a:off x="4452536" y="3015053"/>
            <a:ext cx="827088" cy="4002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968285" y="6232240"/>
            <a:ext cx="1990725" cy="5335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0" name="TextBox 74"/>
          <p:cNvSpPr txBox="1">
            <a:spLocks noChangeArrowheads="1"/>
          </p:cNvSpPr>
          <p:nvPr/>
        </p:nvSpPr>
        <p:spPr bwMode="auto">
          <a:xfrm>
            <a:off x="1980659" y="6276978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неналоговые доходы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217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3992563" y="3611563"/>
            <a:ext cx="1919287" cy="754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000500" y="4400550"/>
            <a:ext cx="1919288" cy="754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000500" y="5183188"/>
            <a:ext cx="1919288" cy="754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5" name="TextBox 25"/>
          <p:cNvSpPr txBox="1">
            <a:spLocks noChangeArrowheads="1"/>
          </p:cNvSpPr>
          <p:nvPr/>
        </p:nvSpPr>
        <p:spPr bwMode="auto">
          <a:xfrm>
            <a:off x="4127500" y="3833813"/>
            <a:ext cx="1685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38 737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Box 81"/>
          <p:cNvSpPr txBox="1">
            <a:spLocks noChangeArrowheads="1"/>
          </p:cNvSpPr>
          <p:nvPr/>
        </p:nvSpPr>
        <p:spPr bwMode="auto">
          <a:xfrm>
            <a:off x="4021138" y="4624388"/>
            <a:ext cx="1938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72 831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Box 82"/>
          <p:cNvSpPr txBox="1">
            <a:spLocks noChangeArrowheads="1"/>
          </p:cNvSpPr>
          <p:nvPr/>
        </p:nvSpPr>
        <p:spPr bwMode="auto">
          <a:xfrm>
            <a:off x="4052888" y="5383213"/>
            <a:ext cx="183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36123"/>
              </p:ext>
            </p:extLst>
          </p:nvPr>
        </p:nvGraphicFramePr>
        <p:xfrm>
          <a:off x="6290468" y="3283978"/>
          <a:ext cx="2659063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Овал 41"/>
          <p:cNvSpPr/>
          <p:nvPr/>
        </p:nvSpPr>
        <p:spPr>
          <a:xfrm>
            <a:off x="26779" y="5563535"/>
            <a:ext cx="1873250" cy="56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50800" y="5651916"/>
            <a:ext cx="1874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13 732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876" y="4371604"/>
            <a:ext cx="1873250" cy="56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-3175" y="4954285"/>
            <a:ext cx="1873250" cy="56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49181" y="5023121"/>
            <a:ext cx="187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Акцизы по подакцизным товарам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6 878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Шестиугольник 4"/>
          <p:cNvSpPr/>
          <p:nvPr/>
        </p:nvSpPr>
        <p:spPr>
          <a:xfrm>
            <a:off x="78580" y="4385662"/>
            <a:ext cx="1835150" cy="5222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              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40 620 т.р.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54902" y="5598577"/>
            <a:ext cx="1990725" cy="5742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992666" y="4964511"/>
            <a:ext cx="1990725" cy="5960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73"/>
          <p:cNvSpPr txBox="1">
            <a:spLocks noChangeArrowheads="1"/>
          </p:cNvSpPr>
          <p:nvPr/>
        </p:nvSpPr>
        <p:spPr bwMode="auto">
          <a:xfrm>
            <a:off x="1994609" y="5598577"/>
            <a:ext cx="20240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387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001838" y="4373370"/>
            <a:ext cx="1990725" cy="551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72"/>
          <p:cNvSpPr txBox="1">
            <a:spLocks noChangeArrowheads="1"/>
          </p:cNvSpPr>
          <p:nvPr/>
        </p:nvSpPr>
        <p:spPr bwMode="auto">
          <a:xfrm>
            <a:off x="1963373" y="5065316"/>
            <a:ext cx="2117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1 941 т.р.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22"/>
          <p:cNvSpPr txBox="1">
            <a:spLocks noChangeArrowheads="1"/>
          </p:cNvSpPr>
          <p:nvPr/>
        </p:nvSpPr>
        <p:spPr bwMode="auto">
          <a:xfrm>
            <a:off x="2022112" y="4448823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2 896т.р.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2527301" y="4078080"/>
            <a:ext cx="827088" cy="2498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Полилиния 57"/>
          <p:cNvSpPr/>
          <p:nvPr/>
        </p:nvSpPr>
        <p:spPr bwMode="auto">
          <a:xfrm>
            <a:off x="1122242" y="1345318"/>
            <a:ext cx="1505542" cy="1459663"/>
          </a:xfrm>
          <a:custGeom>
            <a:avLst/>
            <a:gdLst>
              <a:gd name="connsiteX0" fmla="*/ 0 w 1302866"/>
              <a:gd name="connsiteY0" fmla="*/ 669470 h 1338940"/>
              <a:gd name="connsiteX1" fmla="*/ 651433 w 1302866"/>
              <a:gd name="connsiteY1" fmla="*/ 0 h 1338940"/>
              <a:gd name="connsiteX2" fmla="*/ 1302866 w 1302866"/>
              <a:gd name="connsiteY2" fmla="*/ 669470 h 1338940"/>
              <a:gd name="connsiteX3" fmla="*/ 651433 w 1302866"/>
              <a:gd name="connsiteY3" fmla="*/ 1338940 h 1338940"/>
              <a:gd name="connsiteX4" fmla="*/ 0 w 1302866"/>
              <a:gd name="connsiteY4" fmla="*/ 669470 h 13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66" h="1338940">
                <a:moveTo>
                  <a:pt x="0" y="669470"/>
                </a:moveTo>
                <a:cubicBezTo>
                  <a:pt x="0" y="299732"/>
                  <a:pt x="291656" y="0"/>
                  <a:pt x="651433" y="0"/>
                </a:cubicBezTo>
                <a:cubicBezTo>
                  <a:pt x="1011210" y="0"/>
                  <a:pt x="1302866" y="299732"/>
                  <a:pt x="1302866" y="669470"/>
                </a:cubicBezTo>
                <a:cubicBezTo>
                  <a:pt x="1302866" y="1039208"/>
                  <a:pt x="1011210" y="1338940"/>
                  <a:pt x="651433" y="1338940"/>
                </a:cubicBezTo>
                <a:cubicBezTo>
                  <a:pt x="291656" y="1338940"/>
                  <a:pt x="0" y="1039208"/>
                  <a:pt x="0" y="669470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545388"/>
              <a:satOff val="-21713"/>
              <a:lumOff val="-9411"/>
              <a:alphaOff val="0"/>
            </a:schemeClr>
          </a:fillRef>
          <a:effectRef idx="2">
            <a:schemeClr val="accent5">
              <a:hueOff val="-7545388"/>
              <a:satOff val="-21713"/>
              <a:lumOff val="-9411"/>
              <a:alphaOff val="0"/>
            </a:schemeClr>
          </a:effectRef>
          <a:fontRef idx="minor">
            <a:schemeClr val="lt1"/>
          </a:fontRef>
        </p:style>
        <p:txBody>
          <a:bodyPr lIns="206040" tIns="211323" rIns="206040" bIns="21132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66 672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" name="Стрелка вниз 58"/>
          <p:cNvSpPr/>
          <p:nvPr/>
        </p:nvSpPr>
        <p:spPr>
          <a:xfrm rot="1970421">
            <a:off x="1020316" y="2685695"/>
            <a:ext cx="717622" cy="29162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Стрелка вниз 62"/>
          <p:cNvSpPr/>
          <p:nvPr/>
        </p:nvSpPr>
        <p:spPr>
          <a:xfrm rot="19670294">
            <a:off x="2055332" y="2684030"/>
            <a:ext cx="717622" cy="28886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1284116"/>
              </p:ext>
            </p:extLst>
          </p:nvPr>
        </p:nvGraphicFramePr>
        <p:xfrm>
          <a:off x="611560" y="260648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145927"/>
      </p:ext>
    </p:extLst>
  </p:cSld>
  <p:clrMapOvr>
    <a:masterClrMapping/>
  </p:clrMapOvr>
  <p:transition spd="med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89865" y="153492"/>
            <a:ext cx="8229600" cy="1032371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программы «Развитие культуры, досуга, физической культуры и спорта в Слюдянском муниципальном образовании на 2019 – 2024 гг.»</a:t>
            </a:r>
          </a:p>
        </p:txBody>
      </p:sp>
      <p:sp>
        <p:nvSpPr>
          <p:cNvPr id="604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E41E42-1BC2-4FC4-B640-03DA82E5C43E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27952" y="1330757"/>
            <a:ext cx="8353425" cy="1195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76538" indent="-2776538" algn="just">
              <a:buFontTx/>
              <a:buNone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спорта, сохранение единого культурного пространства Слюдянского муниципального образования, способствующее гармоничному развитию личности, реализации ее духовного потенциала, всестороннему удовлетворению культурных потребностей и повышению качества жизни жителей города Слюдянка.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49061"/>
              </p:ext>
            </p:extLst>
          </p:nvPr>
        </p:nvGraphicFramePr>
        <p:xfrm>
          <a:off x="1331640" y="3046511"/>
          <a:ext cx="6119812" cy="74620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5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т.р.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т.р.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15 776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7856597"/>
              </p:ext>
            </p:extLst>
          </p:nvPr>
        </p:nvGraphicFramePr>
        <p:xfrm>
          <a:off x="1403648" y="3913797"/>
          <a:ext cx="3960440" cy="29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8144" y="450055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2019 года было проведено: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культурно-массовых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спортивных мероприятий. </a:t>
            </a:r>
          </a:p>
        </p:txBody>
      </p:sp>
    </p:spTree>
  </p:cSld>
  <p:clrMapOvr>
    <a:masterClrMapping/>
  </p:clrMapOvr>
  <p:transition spd="med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title"/>
          </p:nvPr>
        </p:nvSpPr>
        <p:spPr>
          <a:xfrm>
            <a:off x="448444" y="0"/>
            <a:ext cx="8229600" cy="418058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74688D-3E69-4BA2-A65C-C78B6258F5F4}" type="slidenum">
              <a:rPr lang="en-US" altLang="ru-RU"/>
              <a:pPr/>
              <a:t>42</a:t>
            </a:fld>
            <a:endParaRPr lang="en-US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 rot="20506517">
            <a:off x="579802" y="1490641"/>
            <a:ext cx="5491123" cy="38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5" name="TextBox 1"/>
          <p:cNvSpPr txBox="1">
            <a:spLocks noChangeArrowheads="1"/>
          </p:cNvSpPr>
          <p:nvPr/>
        </p:nvSpPr>
        <p:spPr bwMode="auto">
          <a:xfrm>
            <a:off x="-7936" y="459302"/>
            <a:ext cx="4744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мероприятия, посвященного годовщине победы в ВОВ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4462" y="3398854"/>
            <a:ext cx="4932338" cy="33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6BE6154-9A5D-46D8-8F06-2AE343072918}" type="slidenum">
              <a:rPr lang="en-US" altLang="ru-RU"/>
              <a:pPr/>
              <a:t>43</a:t>
            </a:fld>
            <a:endParaRPr lang="en-US" alt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5222567" y="1220265"/>
            <a:ext cx="2927385" cy="254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754063" y="846138"/>
            <a:ext cx="3601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Турнир по боксу «Байкальский ринг»</a:t>
            </a:r>
          </a:p>
        </p:txBody>
      </p:sp>
      <p:sp>
        <p:nvSpPr>
          <p:cNvPr id="62471" name="TextBox 3"/>
          <p:cNvSpPr txBox="1">
            <a:spLocks noChangeArrowheads="1"/>
          </p:cNvSpPr>
          <p:nvPr/>
        </p:nvSpPr>
        <p:spPr bwMode="auto">
          <a:xfrm>
            <a:off x="5126038" y="846138"/>
            <a:ext cx="3024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Турнир по хоккею с мячом</a:t>
            </a:r>
          </a:p>
        </p:txBody>
      </p:sp>
      <p:sp>
        <p:nvSpPr>
          <p:cNvPr id="62473" name="TextBox 3"/>
          <p:cNvSpPr txBox="1">
            <a:spLocks noChangeArrowheads="1"/>
          </p:cNvSpPr>
          <p:nvPr/>
        </p:nvSpPr>
        <p:spPr bwMode="auto">
          <a:xfrm>
            <a:off x="5391150" y="3768725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Турнир по шахматам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111254" y="4269228"/>
            <a:ext cx="3122111" cy="213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\\REG01\Documents\Отчет главы 2018\ЦСКД\фото к отчету\Тенни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3" y="4377456"/>
            <a:ext cx="3634338" cy="204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39668" y="3860725"/>
            <a:ext cx="302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Турнир по настольному теннису</a:t>
            </a: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DEBCEC88-4AE0-48E9-AA24-FC5B7E416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2848" y="1261825"/>
            <a:ext cx="3601913" cy="240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EA25D5-F7CD-4D91-8706-482D2E6ABDC1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4406900" y="260350"/>
            <a:ext cx="331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Последний звонок</a:t>
            </a: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2066925" y="3341925"/>
            <a:ext cx="467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День рождения Байкальского Деда Мороза</a:t>
            </a:r>
          </a:p>
        </p:txBody>
      </p:sp>
      <p:pic>
        <p:nvPicPr>
          <p:cNvPr id="11" name="Picture 2" descr="\\REG01\Documents\Отчет главы 2018\ЦСКД\фото к отчету\Общегородской последний зво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6919"/>
            <a:ext cx="3225188" cy="21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REG01\Documents\Отчет главы 2018\ЦСКД\фото к отчету\День рождения Деда Мороз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84" y="3839044"/>
            <a:ext cx="4275358" cy="28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REG01\Documents\Отчет главы 2018\ЦСКД\фото к отчету\DSC0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0" y="892341"/>
            <a:ext cx="3096344" cy="23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17580" y="355890"/>
            <a:ext cx="331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Широкая масленица</a:t>
            </a:r>
          </a:p>
        </p:txBody>
      </p:sp>
    </p:spTree>
  </p:cSld>
  <p:clrMapOvr>
    <a:masterClrMapping/>
  </p:clrMapOvr>
  <p:transition spd="med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07504" y="90262"/>
            <a:ext cx="8996933" cy="1059210"/>
          </a:xfrm>
        </p:spPr>
        <p:txBody>
          <a:bodyPr/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«Формирование современной городской среды на территории Слюдянского муниципального образования» на 2018-2024 годы </a:t>
            </a:r>
            <a:b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(исполнено 12 296 т.р. (99%) от плана 12 314 т.р.)</a:t>
            </a:r>
            <a:endParaRPr lang="ru-RU" altLang="ru-RU" sz="2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A1B16-C654-46D3-9217-55E02CBCF21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67544" y="1143835"/>
            <a:ext cx="8353425" cy="9997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комфорта городской среды на  территории Слюдянского муниципального образования</a:t>
            </a:r>
            <a:endParaRPr lang="ru-RU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85561"/>
              </p:ext>
            </p:extLst>
          </p:nvPr>
        </p:nvGraphicFramePr>
        <p:xfrm>
          <a:off x="1259632" y="2219047"/>
          <a:ext cx="6025727" cy="1494568"/>
        </p:xfrm>
        <a:graphic>
          <a:graphicData uri="http://schemas.openxmlformats.org/drawingml/2006/table">
            <a:tbl>
              <a:tblPr/>
              <a:tblGrid>
                <a:gridCol w="225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12 314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12 296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9 205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9 190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2 017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2 014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34803756"/>
              </p:ext>
            </p:extLst>
          </p:nvPr>
        </p:nvGraphicFramePr>
        <p:xfrm>
          <a:off x="1475656" y="3379832"/>
          <a:ext cx="5328592" cy="25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1"/>
          <p:cNvSpPr txBox="1">
            <a:spLocks/>
          </p:cNvSpPr>
          <p:nvPr/>
        </p:nvSpPr>
        <p:spPr bwMode="auto">
          <a:xfrm>
            <a:off x="267302" y="5917232"/>
            <a:ext cx="8569449" cy="6559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0200" indent="-2870200" algn="just">
              <a:buFontTx/>
              <a:buNone/>
              <a:defRPr/>
            </a:pPr>
            <a:r>
              <a:rPr lang="ru-RU" sz="1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проведенных мероприятий :</a:t>
            </a:r>
          </a:p>
          <a:p>
            <a:pPr marL="177800" indent="-177800" algn="just">
              <a:buFontTx/>
              <a:buNone/>
              <a:defRPr/>
            </a:pPr>
            <a:r>
              <a:rPr lang="ru-RU" sz="1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 благоустройство территорий в 5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территориях многоквартирных домов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ED52F42-B739-418D-9169-C41A1691E36D}"/>
              </a:ext>
            </a:extLst>
          </p:cNvPr>
          <p:cNvSpPr txBox="1"/>
          <p:nvPr/>
        </p:nvSpPr>
        <p:spPr>
          <a:xfrm>
            <a:off x="3514609" y="3808709"/>
            <a:ext cx="1515771" cy="2853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12 296 т.р.</a:t>
            </a:r>
          </a:p>
        </p:txBody>
      </p:sp>
    </p:spTree>
    <p:extLst>
      <p:ext uri="{BB962C8B-B14F-4D97-AF65-F5344CB8AC3E}">
        <p14:creationId xmlns:p14="http://schemas.microsoft.com/office/powerpoint/2010/main" val="592668896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4561" y="332656"/>
            <a:ext cx="7598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дворовых территорий многоквартирных домов</a:t>
            </a:r>
          </a:p>
        </p:txBody>
      </p:sp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45BD6FEA-440F-46D1-A618-E58A4836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552" y="1124744"/>
            <a:ext cx="4412203" cy="2481864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CDC83792-F879-4615-B761-0520440E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32813" y="1360488"/>
            <a:ext cx="2838009" cy="2128507"/>
          </a:xfrm>
          <a:prstGeom prst="rect">
            <a:avLst/>
          </a:prstGeom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46741523-E49E-4169-BCBC-4823FD03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52" y="3755385"/>
            <a:ext cx="3693278" cy="2769959"/>
          </a:xfrm>
          <a:prstGeom prst="rect">
            <a:avLst/>
          </a:prstGeom>
        </p:spPr>
      </p:pic>
      <p:pic>
        <p:nvPicPr>
          <p:cNvPr id="12" name="Рисунок 9">
            <a:extLst>
              <a:ext uri="{FF2B5EF4-FFF2-40B4-BE49-F238E27FC236}">
                <a16:creationId xmlns:a16="http://schemas.microsoft.com/office/drawing/2014/main" id="{7DEF2251-E82A-486B-AABA-63F408697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2000" y="3755385"/>
            <a:ext cx="3826841" cy="28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6867"/>
      </p:ext>
    </p:extLst>
  </p:cSld>
  <p:clrMapOvr>
    <a:masterClrMapping/>
  </p:clrMapOvr>
  <p:transition spd="med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07504" y="90262"/>
            <a:ext cx="8996933" cy="1059210"/>
          </a:xfrm>
        </p:spPr>
        <p:txBody>
          <a:bodyPr/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 устойчивое развитие градостроительной деятельности и земельных отношений на территории Слюдянского муниципального образования»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2019 – 2024 годы</a:t>
            </a:r>
            <a:b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(исполнено 1 013 т.р. (85%) от плана 1 191 т.р.)</a:t>
            </a:r>
            <a:endParaRPr lang="ru-RU" altLang="ru-RU" sz="2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A1B16-C654-46D3-9217-55E02CBCF213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67544" y="1143835"/>
            <a:ext cx="8353425" cy="9997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 algn="just">
              <a:buFontTx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использования земельных участков Слюдянского муниципального образования</a:t>
            </a:r>
            <a:endParaRPr lang="ru-RU" sz="1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08806"/>
              </p:ext>
            </p:extLst>
          </p:nvPr>
        </p:nvGraphicFramePr>
        <p:xfrm>
          <a:off x="1259632" y="2219047"/>
          <a:ext cx="6025727" cy="1273729"/>
        </p:xfrm>
        <a:graphic>
          <a:graphicData uri="http://schemas.openxmlformats.org/drawingml/2006/table">
            <a:tbl>
              <a:tblPr/>
              <a:tblGrid>
                <a:gridCol w="225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1 191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1 013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1 054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1 013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19866979"/>
              </p:ext>
            </p:extLst>
          </p:nvPr>
        </p:nvGraphicFramePr>
        <p:xfrm>
          <a:off x="1475656" y="3379832"/>
          <a:ext cx="5328592" cy="25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9ED52F42-B739-418D-9169-C41A1691E36D}"/>
              </a:ext>
            </a:extLst>
          </p:cNvPr>
          <p:cNvSpPr txBox="1"/>
          <p:nvPr/>
        </p:nvSpPr>
        <p:spPr>
          <a:xfrm>
            <a:off x="3514609" y="3808709"/>
            <a:ext cx="1515771" cy="2853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1 013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т.р.</a:t>
            </a:r>
          </a:p>
        </p:txBody>
      </p:sp>
    </p:spTree>
    <p:extLst>
      <p:ext uri="{BB962C8B-B14F-4D97-AF65-F5344CB8AC3E}">
        <p14:creationId xmlns:p14="http://schemas.microsoft.com/office/powerpoint/2010/main" val="3265967658"/>
      </p:ext>
    </p:extLst>
  </p:cSld>
  <p:clrMapOvr>
    <a:masterClrMapping/>
  </p:clrMapOvr>
  <p:transition spd="slow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07504" y="90262"/>
            <a:ext cx="8996933" cy="1059210"/>
          </a:xfrm>
        </p:spPr>
        <p:txBody>
          <a:bodyPr/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«Повышение качества управления муниципальным имуществом Слюдянского муниципального образования» на 2019 – 2024 годы</a:t>
            </a:r>
            <a:b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(исполнено 2 152 т.р. (67%) от плана 3 231 т.р.)</a:t>
            </a:r>
            <a:endParaRPr lang="ru-RU" altLang="ru-RU" sz="2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8A1B16-C654-46D3-9217-55E02CBCF213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4" name="Текст 1"/>
          <p:cNvSpPr txBox="1">
            <a:spLocks/>
          </p:cNvSpPr>
          <p:nvPr/>
        </p:nvSpPr>
        <p:spPr bwMode="auto">
          <a:xfrm>
            <a:off x="429257" y="1276290"/>
            <a:ext cx="8353425" cy="21411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 </a:t>
            </a:r>
          </a:p>
          <a:p>
            <a:pPr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 рациональное использование муниципального имущества</a:t>
            </a:r>
          </a:p>
          <a:p>
            <a:pPr algn="just">
              <a:defRPr/>
            </a:pPr>
            <a:r>
              <a:rPr lang="ru-RU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целостной системы учета объектов недвижимости муниципальной собственности</a:t>
            </a:r>
          </a:p>
          <a:p>
            <a:pPr algn="just">
              <a:defRPr/>
            </a:pPr>
            <a:r>
              <a:rPr lang="ru-RU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управления объектами недвижимости</a:t>
            </a:r>
          </a:p>
          <a:p>
            <a:pPr algn="just">
              <a:defRPr/>
            </a:pPr>
            <a:r>
              <a:rPr lang="ru-RU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доходов бюджета поселения</a:t>
            </a:r>
          </a:p>
          <a:p>
            <a:pPr algn="just">
              <a:defRPr/>
            </a:pPr>
            <a:r>
              <a:rPr lang="ru-RU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учета муниципального имущества.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56939"/>
              </p:ext>
            </p:extLst>
          </p:nvPr>
        </p:nvGraphicFramePr>
        <p:xfrm>
          <a:off x="983072" y="3229177"/>
          <a:ext cx="6025727" cy="998744"/>
        </p:xfrm>
        <a:graphic>
          <a:graphicData uri="http://schemas.openxmlformats.org/drawingml/2006/table">
            <a:tbl>
              <a:tblPr/>
              <a:tblGrid>
                <a:gridCol w="225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т.р.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3 231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СМО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3 231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</a:t>
                      </a:r>
                    </a:p>
                  </a:txBody>
                  <a:tcPr marL="68597" marR="685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68597" marR="685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08761404"/>
              </p:ext>
            </p:extLst>
          </p:nvPr>
        </p:nvGraphicFramePr>
        <p:xfrm>
          <a:off x="1331639" y="3967873"/>
          <a:ext cx="5328592" cy="25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9ED52F42-B739-418D-9169-C41A1691E36D}"/>
              </a:ext>
            </a:extLst>
          </p:cNvPr>
          <p:cNvSpPr txBox="1"/>
          <p:nvPr/>
        </p:nvSpPr>
        <p:spPr>
          <a:xfrm>
            <a:off x="3707904" y="4635702"/>
            <a:ext cx="1515771" cy="2853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2 152 т.р.</a:t>
            </a:r>
          </a:p>
        </p:txBody>
      </p:sp>
    </p:spTree>
    <p:extLst>
      <p:ext uri="{BB962C8B-B14F-4D97-AF65-F5344CB8AC3E}">
        <p14:creationId xmlns:p14="http://schemas.microsoft.com/office/powerpoint/2010/main" val="1299090100"/>
      </p:ext>
    </p:extLst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-10126" y="80571"/>
            <a:ext cx="9144000" cy="684134"/>
          </a:xfrm>
        </p:spPr>
        <p:txBody>
          <a:bodyPr/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Непрограммные мероприятия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alt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исполнено 4 286  т.р</a:t>
            </a:r>
            <a:r>
              <a:rPr lang="ru-RU" altLang="ru-RU" sz="22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alt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98%) от плана 4 349 т.р.)</a:t>
            </a:r>
          </a:p>
        </p:txBody>
      </p:sp>
      <p:sp>
        <p:nvSpPr>
          <p:cNvPr id="645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7C49B96-B7EB-44B6-882A-493E41199AB6}" type="slidenum">
              <a:rPr lang="ru-RU" altLang="ru-RU"/>
              <a:pPr/>
              <a:t>49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0801589"/>
              </p:ext>
            </p:extLst>
          </p:nvPr>
        </p:nvGraphicFramePr>
        <p:xfrm>
          <a:off x="827584" y="769456"/>
          <a:ext cx="7560840" cy="47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859712" y="1313579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1 252</a:t>
            </a: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237797" y="2388482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1 542</a:t>
            </a:r>
          </a:p>
        </p:txBody>
      </p:sp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859712" y="4593379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1 292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9591" y="3442173"/>
            <a:ext cx="7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95481659"/>
              </p:ext>
            </p:extLst>
          </p:nvPr>
        </p:nvGraphicFramePr>
        <p:xfrm>
          <a:off x="1847310" y="5091275"/>
          <a:ext cx="3960440" cy="19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"/>
            <a:ext cx="8229600" cy="970608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исполнения доходов бюджета Слюдянского муниципального образования в 2019 году (тыс. руб.)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7531779"/>
              </p:ext>
            </p:extLst>
          </p:nvPr>
        </p:nvGraphicFramePr>
        <p:xfrm>
          <a:off x="318356" y="1844824"/>
          <a:ext cx="8507288" cy="478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>
            <a:off x="1691680" y="1107075"/>
            <a:ext cx="5544616" cy="6201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178 313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</p:spTree>
    <p:extLst>
      <p:ext uri="{BB962C8B-B14F-4D97-AF65-F5344CB8AC3E}">
        <p14:creationId xmlns:p14="http://schemas.microsoft.com/office/powerpoint/2010/main" val="1311899782"/>
      </p:ext>
    </p:extLst>
  </p:cSld>
  <p:clrMapOvr>
    <a:masterClrMapping/>
  </p:clrMapOvr>
  <p:transition spd="med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1684A-05C6-4123-BCB7-BB33587AD5DC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107950" y="1268413"/>
            <a:ext cx="8785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80410794"/>
              </p:ext>
            </p:extLst>
          </p:nvPr>
        </p:nvGraphicFramePr>
        <p:xfrm>
          <a:off x="179512" y="980728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66738" y="260350"/>
            <a:ext cx="8147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исполнения налоговых и неналоговых доходов бюджета Слюдянского муниципального образования в 2019 году,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07264594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517183"/>
              </p:ext>
            </p:extLst>
          </p:nvPr>
        </p:nvGraphicFramePr>
        <p:xfrm>
          <a:off x="4716016" y="1317760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Доля налоговых и неналоговых доходов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2018 – 2019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43" y="5929090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в структуре налоговых и неналоговых поступлений доходной части бюджета занимает налог на доходы физических лиц (НДФЛ).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2857" y="516701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налоговых и неналоговых доходов составил 66 672 тыс.руб.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CC0B770-5277-440B-A5A7-7E0BB1380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894821"/>
              </p:ext>
            </p:extLst>
          </p:nvPr>
        </p:nvGraphicFramePr>
        <p:xfrm>
          <a:off x="611560" y="1369225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9851391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в 2018 – 2019 годах,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839224"/>
              </p:ext>
            </p:extLst>
          </p:nvPr>
        </p:nvGraphicFramePr>
        <p:xfrm>
          <a:off x="195864" y="1277987"/>
          <a:ext cx="44049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1986696"/>
            <a:ext cx="3816423" cy="418576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году составило 106,5%. НДФЛ является основным налогом в составе налоговых и неналоговых доходов и составляет 60,9% от фактических поступлений. В сравнении с прошлым годом наблюдается положительный рост налога на сумму 2 576 тыс. руб. или на 6,8%.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налога обеспечен поступлением в конце года налога от отдельных предприятий и организаций с начисленной зарплаты за декабрь месяц. Также поступления задолженности за прошлый период предприятий ЖКХ привело к незначительному росту. Вместе с тем, увеличение должностных окладов с 1 апреля и с 1 октября 2019г. в соответствии с Указом Губернатора Иркутской области положительно повлияло на процент исполнения.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Стрелка вправо 6"/>
          <p:cNvSpPr/>
          <p:nvPr/>
        </p:nvSpPr>
        <p:spPr>
          <a:xfrm rot="20452028">
            <a:off x="1629403" y="1163792"/>
            <a:ext cx="2050170" cy="8257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+2 576 или +6,8%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3094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Акцизы по подакцизным товарам (продукции) производимым на территории Российской Федерации</a:t>
            </a:r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2431AC-9CAB-480A-B5EA-0BFC6E9CA059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21" name="Двойная стрелка влево/вправо 3"/>
          <p:cNvSpPr/>
          <p:nvPr/>
        </p:nvSpPr>
        <p:spPr>
          <a:xfrm>
            <a:off x="3564384" y="2276872"/>
            <a:ext cx="1906588" cy="979488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+11,6%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067923427"/>
              </p:ext>
            </p:extLst>
          </p:nvPr>
        </p:nvGraphicFramePr>
        <p:xfrm>
          <a:off x="4676172" y="1920337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4" name="TextBox 27"/>
          <p:cNvSpPr txBox="1">
            <a:spLocks noChangeArrowheads="1"/>
          </p:cNvSpPr>
          <p:nvPr/>
        </p:nvSpPr>
        <p:spPr bwMode="auto">
          <a:xfrm>
            <a:off x="6263468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6 878т.р.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8593" y="4960614"/>
            <a:ext cx="3168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 обусловлен повышением стоимости ставки акцизов отдельных видов подакцизной продукции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2019 год установлен дифференцированный норматив отчислений в местный бюджет в размере 0,094%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644033DE-0F1B-4BA8-A90D-E12EEADE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608649"/>
              </p:ext>
            </p:extLst>
          </p:nvPr>
        </p:nvGraphicFramePr>
        <p:xfrm>
          <a:off x="-33564" y="1909273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27">
            <a:extLst>
              <a:ext uri="{FF2B5EF4-FFF2-40B4-BE49-F238E27FC236}">
                <a16:creationId xmlns:a16="http://schemas.microsoft.com/office/drawing/2014/main" id="{0E1D458C-538A-4D8F-8C54-04976FA3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732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6 161т.р.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</TotalTime>
  <Words>4233</Words>
  <Application>Microsoft Office PowerPoint</Application>
  <PresentationFormat>Экран (4:3)</PresentationFormat>
  <Paragraphs>649</Paragraphs>
  <Slides>50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Бюджет Слюдянского муниципального образования на 2019 год                                        утвержден решением Думы Слюдянского муниципального образования от 27 декабря 2018 года № 58 IV-ГД «О бюджете СМО на 2019 год и на плановый период 2020 – 2021 годов»  </vt:lpstr>
      <vt:lpstr>Презентация PowerPoint</vt:lpstr>
      <vt:lpstr>Состав доходов бюджета Слюдянского муниципального образования по видам доходов за 2019 год </vt:lpstr>
      <vt:lpstr>Структура исполнения доходов бюджета Слюдянского муниципального образования в 2019 году (тыс. руб.)</vt:lpstr>
      <vt:lpstr>Презентация PowerPoint</vt:lpstr>
      <vt:lpstr>Презентация PowerPoint</vt:lpstr>
      <vt:lpstr>Налог на доходы физических лиц в 2018 – 2019 годах, тыс. руб.</vt:lpstr>
      <vt:lpstr>Акцизы по подакцизным товарам (продукции) производимым на территории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Штрафы, санкции, возмещение ущерба  в 2018 – 2019 годах (тыс. руб.)</vt:lpstr>
      <vt:lpstr>Динамика безвозмездных поступлений в 2018 – 2019 годах (тыс. руб.)</vt:lpstr>
      <vt:lpstr>Безвозмездные поступления</vt:lpstr>
      <vt:lpstr>Состав расходов бюджета Слюдянского муниципального образования 2019г.</vt:lpstr>
      <vt:lpstr>Структура расходов бюджета Слюдянского муниципального образования</vt:lpstr>
      <vt:lpstr>Доля программных и непрограммных мероприятий в бюджете Слюдянского муниципального образования в 2019 году. (тыс. руб.)</vt:lpstr>
      <vt:lpstr>Презентация PowerPoint</vt:lpstr>
      <vt:lpstr>Источники финансирования расходов по программе «Развитие жилищно-коммунального хозяйства Слюдянского муниципального образования на 2019 – 2024 годы»</vt:lpstr>
      <vt:lpstr>Выполненные мероприятия</vt:lpstr>
      <vt:lpstr>Презентация PowerPoint</vt:lpstr>
      <vt:lpstr>Презентация PowerPoint</vt:lpstr>
      <vt:lpstr>Источники финансирования программы «Доступное жильё на территории Слюдянского муниципального образования на 2019-2024 гг.»</vt:lpstr>
      <vt:lpstr>Презентация PowerPoint</vt:lpstr>
      <vt:lpstr>Источники финансирования программы «Развитие транспортного комплекса и улично-дорожной сети Слюдянского муниципального образования на 2019 – 2024 годы»</vt:lpstr>
      <vt:lpstr>Презентация PowerPoint</vt:lpstr>
      <vt:lpstr>Презентация PowerPoint</vt:lpstr>
      <vt:lpstr>Источники финансирования программы «Благоустройство  Слюдянского муниципального образования на 2019 – 2024 годы"</vt:lpstr>
      <vt:lpstr>Презентация PowerPoint</vt:lpstr>
      <vt:lpstr>Выполненные мероприятия по реализации перечня народных инициатив (исполнено 5 547 т.р. (100%), в том числе 5 158 т.р. за счет средств бюджета Иркутской области)</vt:lpstr>
      <vt:lpstr>Презентация PowerPoint</vt:lpstr>
      <vt:lpstr>Источники финансирования программы «Безопасный город на 2019 - 2024гг.»</vt:lpstr>
      <vt:lpstr>Выполненные мероприятия</vt:lpstr>
      <vt:lpstr>6. Программа «Поддержка приоритетных отраслей экономики Слюдянского муниципального образования» на 2019 - 2024 годы (исполнено 30 т.р. (60%) от плана 50 т.р.)</vt:lpstr>
      <vt:lpstr>Презентация PowerPoint</vt:lpstr>
      <vt:lpstr>Источники финансирования программы «Совершенствование механизмов управления Слюдянским муниципальным образованием на 2019 – 2024 годы»</vt:lpstr>
      <vt:lpstr>Презентация PowerPoint</vt:lpstr>
      <vt:lpstr>Презентация PowerPoint</vt:lpstr>
      <vt:lpstr>Источники финансирования программы «Развитие культуры, досуга, физической культуры и спорта в Слюдянском муниципальном образовании на 2019 – 2024 гг.»</vt:lpstr>
      <vt:lpstr>Культура и спорт</vt:lpstr>
      <vt:lpstr>Спортивные мероприятия</vt:lpstr>
      <vt:lpstr>Презентация PowerPoint</vt:lpstr>
      <vt:lpstr>9. Программа «Формирование современной городской среды на территории Слюдянского муниципального образования» на 2018-2024 годы  (исполнено 12 296 т.р. (99%) от плана 12 314 т.р.)</vt:lpstr>
      <vt:lpstr>Презентация PowerPoint</vt:lpstr>
      <vt:lpstr>10. Программа «Комплексное и устойчивое развитие градостроительной деятельности и земельных отношений на территории Слюдянского муниципального образования» на 2019 – 2024 годы (исполнено 1 013 т.р. (85%) от плана 1 191 т.р.)</vt:lpstr>
      <vt:lpstr>11. Программа «Повышение качества управления муниципальным имуществом Слюдянского муниципального образования» на 2019 – 2024 годы (исполнено 2 152 т.р. (67%) от плана 3 231 т.р.)</vt:lpstr>
      <vt:lpstr>12. Непрограммные мероприятия,  (исполнено 4 286  т.р. (98%) от плана 4 349 т.р.)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 Олеговна Комиссарова</cp:lastModifiedBy>
  <cp:revision>897</cp:revision>
  <cp:lastPrinted>2020-06-16T08:38:00Z</cp:lastPrinted>
  <dcterms:created xsi:type="dcterms:W3CDTF">2014-03-19T09:08:37Z</dcterms:created>
  <dcterms:modified xsi:type="dcterms:W3CDTF">2020-06-17T08:02:29Z</dcterms:modified>
</cp:coreProperties>
</file>