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6.xml" ContentType="application/vnd.openxmlformats-officedocument.drawingml.chart+xml"/>
  <Override PartName="/ppt/drawings/drawing3.xml" ContentType="application/vnd.openxmlformats-officedocument.drawingml.chartshapes+xml"/>
  <Override PartName="/ppt/charts/chart7.xml" ContentType="application/vnd.openxmlformats-officedocument.drawingml.chart+xml"/>
  <Override PartName="/ppt/drawings/drawing4.xml" ContentType="application/vnd.openxmlformats-officedocument.drawingml.chartshapes+xml"/>
  <Override PartName="/ppt/charts/chart8.xml" ContentType="application/vnd.openxmlformats-officedocument.drawingml.chart+xml"/>
  <Override PartName="/ppt/drawings/drawing5.xml" ContentType="application/vnd.openxmlformats-officedocument.drawingml.chartshapes+xml"/>
  <Override PartName="/ppt/charts/chart9.xml" ContentType="application/vnd.openxmlformats-officedocument.drawingml.chart+xml"/>
  <Override PartName="/ppt/drawings/drawing6.xml" ContentType="application/vnd.openxmlformats-officedocument.drawingml.chartshapes+xml"/>
  <Override PartName="/ppt/charts/chart10.xml" ContentType="application/vnd.openxmlformats-officedocument.drawingml.chart+xml"/>
  <Override PartName="/ppt/drawings/drawing7.xml" ContentType="application/vnd.openxmlformats-officedocument.drawingml.chartshapes+xml"/>
  <Override PartName="/ppt/charts/chart11.xml" ContentType="application/vnd.openxmlformats-officedocument.drawingml.chart+xml"/>
  <Override PartName="/ppt/drawings/drawing8.xml" ContentType="application/vnd.openxmlformats-officedocument.drawingml.chartshapes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drawings/drawing9.xml" ContentType="application/vnd.openxmlformats-officedocument.drawingml.chartshape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401" r:id="rId2"/>
    <p:sldId id="683" r:id="rId3"/>
    <p:sldId id="705" r:id="rId4"/>
    <p:sldId id="692" r:id="rId5"/>
    <p:sldId id="711" r:id="rId6"/>
    <p:sldId id="712" r:id="rId7"/>
    <p:sldId id="719" r:id="rId8"/>
    <p:sldId id="708" r:id="rId9"/>
    <p:sldId id="709" r:id="rId10"/>
    <p:sldId id="710" r:id="rId11"/>
    <p:sldId id="713" r:id="rId12"/>
    <p:sldId id="714" r:id="rId13"/>
    <p:sldId id="715" r:id="rId14"/>
    <p:sldId id="716" r:id="rId15"/>
    <p:sldId id="682" r:id="rId16"/>
    <p:sldId id="693" r:id="rId17"/>
    <p:sldId id="608" r:id="rId18"/>
    <p:sldId id="610" r:id="rId19"/>
    <p:sldId id="611" r:id="rId20"/>
    <p:sldId id="616" r:id="rId21"/>
    <p:sldId id="617" r:id="rId22"/>
    <p:sldId id="697" r:id="rId23"/>
    <p:sldId id="698" r:id="rId24"/>
    <p:sldId id="699" r:id="rId25"/>
    <p:sldId id="629" r:id="rId26"/>
    <p:sldId id="630" r:id="rId27"/>
    <p:sldId id="631" r:id="rId28"/>
    <p:sldId id="634" r:id="rId29"/>
    <p:sldId id="700" r:id="rId30"/>
    <p:sldId id="635" r:id="rId31"/>
    <p:sldId id="636" r:id="rId32"/>
    <p:sldId id="637" r:id="rId33"/>
    <p:sldId id="638" r:id="rId34"/>
    <p:sldId id="639" r:id="rId35"/>
    <p:sldId id="640" r:id="rId36"/>
    <p:sldId id="644" r:id="rId37"/>
    <p:sldId id="702" r:id="rId38"/>
    <p:sldId id="647" r:id="rId39"/>
    <p:sldId id="646" r:id="rId40"/>
    <p:sldId id="648" r:id="rId41"/>
    <p:sldId id="652" r:id="rId42"/>
    <p:sldId id="703" r:id="rId43"/>
    <p:sldId id="655" r:id="rId44"/>
    <p:sldId id="658" r:id="rId45"/>
    <p:sldId id="662" r:id="rId46"/>
    <p:sldId id="663" r:id="rId47"/>
    <p:sldId id="664" r:id="rId48"/>
    <p:sldId id="665" r:id="rId49"/>
    <p:sldId id="668" r:id="rId50"/>
    <p:sldId id="667" r:id="rId51"/>
    <p:sldId id="720" r:id="rId52"/>
    <p:sldId id="670" r:id="rId53"/>
    <p:sldId id="671" r:id="rId54"/>
    <p:sldId id="677" r:id="rId55"/>
    <p:sldId id="678" r:id="rId56"/>
    <p:sldId id="701" r:id="rId57"/>
    <p:sldId id="691" r:id="rId58"/>
    <p:sldId id="606" r:id="rId59"/>
  </p:sldIdLst>
  <p:sldSz cx="9144000" cy="6858000" type="screen4x3"/>
  <p:notesSz cx="6648450" cy="97742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079">
          <p15:clr>
            <a:srgbClr val="A4A3A4"/>
          </p15:clr>
        </p15:guide>
        <p15:guide id="2" pos="209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00080"/>
    <a:srgbClr val="0000FF"/>
    <a:srgbClr val="3399FF"/>
    <a:srgbClr val="FF66FF"/>
    <a:srgbClr val="FFFFCC"/>
    <a:srgbClr val="FF3300"/>
    <a:srgbClr val="E4BACD"/>
    <a:srgbClr val="99CCFF"/>
    <a:srgbClr val="005696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58" autoAdjust="0"/>
    <p:restoredTop sz="92229" autoAdjust="0"/>
  </p:normalViewPr>
  <p:slideViewPr>
    <p:cSldViewPr>
      <p:cViewPr>
        <p:scale>
          <a:sx n="110" d="100"/>
          <a:sy n="110" d="100"/>
        </p:scale>
        <p:origin x="-1650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29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39" d="100"/>
          <a:sy n="39" d="100"/>
        </p:scale>
        <p:origin x="-1566" y="-102"/>
      </p:cViewPr>
      <p:guideLst>
        <p:guide orient="horz" pos="3079"/>
        <p:guide pos="209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7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_____Microsoft_Excel14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9993717229640966E-2"/>
          <c:y val="7.2421702957419287E-2"/>
          <c:w val="0.94348743255541212"/>
          <c:h val="0.640427651771356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8.0597155110811568E-3"/>
                  <c:y val="0.337512858004896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C41-476A-BBC2-7D3216B08C4D}"/>
                </c:ext>
              </c:extLst>
            </c:dLbl>
            <c:spPr>
              <a:noFill/>
              <a:ln w="25328">
                <a:noFill/>
              </a:ln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Расходы бюджета</c:v>
                </c:pt>
              </c:strCache>
            </c:strRef>
          </c:cat>
          <c:val>
            <c:numRef>
              <c:f>Лист1!$B$2</c:f>
              <c:numCache>
                <c:formatCode>#,##0</c:formatCode>
                <c:ptCount val="1"/>
                <c:pt idx="0">
                  <c:v>301175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C41-476A-BBC2-7D3216B08C4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0.165447479414164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C41-476A-BBC2-7D3216B08C4D}"/>
                </c:ext>
              </c:extLst>
            </c:dLbl>
            <c:spPr>
              <a:noFill/>
              <a:ln w="25328">
                <a:noFill/>
              </a:ln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Расходы бюджета</c:v>
                </c:pt>
              </c:strCache>
            </c:strRef>
          </c:cat>
          <c:val>
            <c:numRef>
              <c:f>Лист1!$C$2</c:f>
              <c:numCache>
                <c:formatCode>#,##0</c:formatCode>
                <c:ptCount val="1"/>
                <c:pt idx="0">
                  <c:v>221593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C41-476A-BBC2-7D3216B08C4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8C41-476A-BBC2-7D3216B08C4D}"/>
              </c:ext>
            </c:extLst>
          </c:dPt>
          <c:dLbls>
            <c:dLbl>
              <c:idx val="0"/>
              <c:layout>
                <c:manualLayout>
                  <c:x val="4.0298577555405784E-3"/>
                  <c:y val="0.10588638682506547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C41-476A-BBC2-7D3216B08C4D}"/>
                </c:ext>
              </c:extLst>
            </c:dLbl>
            <c:spPr>
              <a:noFill/>
              <a:ln w="25328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Расходы бюджета</c:v>
                </c:pt>
              </c:strCache>
            </c:strRef>
          </c:cat>
          <c:val>
            <c:numRef>
              <c:f>Лист1!$D$2</c:f>
              <c:numCache>
                <c:formatCode>#,##0</c:formatCode>
                <c:ptCount val="1"/>
                <c:pt idx="0">
                  <c:v>80642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8C41-476A-BBC2-7D3216B08C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cylinder"/>
        <c:axId val="6679936"/>
        <c:axId val="6771840"/>
        <c:axId val="0"/>
      </c:bar3DChart>
      <c:catAx>
        <c:axId val="6679936"/>
        <c:scaling>
          <c:orientation val="minMax"/>
        </c:scaling>
        <c:delete val="0"/>
        <c:axPos val="b"/>
        <c:numFmt formatCode="\О\с\н\о\в\н\о\й" sourceLinked="0"/>
        <c:majorTickMark val="none"/>
        <c:minorTickMark val="none"/>
        <c:tickLblPos val="nextTo"/>
        <c:txPr>
          <a:bodyPr/>
          <a:lstStyle/>
          <a:p>
            <a:pPr>
              <a:defRPr sz="997" b="1"/>
            </a:pPr>
            <a:endParaRPr lang="ru-RU"/>
          </a:p>
        </c:txPr>
        <c:crossAx val="6771840"/>
        <c:crosses val="autoZero"/>
        <c:auto val="1"/>
        <c:lblAlgn val="ctr"/>
        <c:lblOffset val="100"/>
        <c:noMultiLvlLbl val="0"/>
      </c:catAx>
      <c:valAx>
        <c:axId val="677184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6679936"/>
        <c:crosses val="autoZero"/>
        <c:crossBetween val="between"/>
      </c:valAx>
      <c:spPr>
        <a:noFill/>
        <a:ln w="25328">
          <a:noFill/>
        </a:ln>
      </c:spPr>
    </c:plotArea>
    <c:legend>
      <c:legendPos val="b"/>
      <c:layout>
        <c:manualLayout>
          <c:xMode val="edge"/>
          <c:yMode val="edge"/>
          <c:x val="0.15437029967213695"/>
          <c:y val="0.83872352589589672"/>
          <c:w val="0.66708025133221982"/>
          <c:h val="0.1479556144590836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897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085608649184742"/>
          <c:y val="3.0092592592592591E-2"/>
          <c:w val="0.71310459579095264"/>
          <c:h val="0.907191236512102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 год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Субвенции</c:v>
                </c:pt>
                <c:pt idx="1">
                  <c:v>Субсидии</c:v>
                </c:pt>
                <c:pt idx="2">
                  <c:v>Дотации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3"/>
                <c:pt idx="0">
                  <c:v>182</c:v>
                </c:pt>
                <c:pt idx="1">
                  <c:v>81448</c:v>
                </c:pt>
                <c:pt idx="2">
                  <c:v>5809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AD1-4169-B23F-D7368AB99AC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 год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Субвенции</c:v>
                </c:pt>
                <c:pt idx="1">
                  <c:v>Субсидии</c:v>
                </c:pt>
                <c:pt idx="2">
                  <c:v>Дотации</c:v>
                </c:pt>
              </c:strCache>
            </c:strRef>
          </c:cat>
          <c:val>
            <c:numRef>
              <c:f>Лист1!$C$2:$C$4</c:f>
              <c:numCache>
                <c:formatCode>#,##0</c:formatCode>
                <c:ptCount val="3"/>
                <c:pt idx="0">
                  <c:v>162</c:v>
                </c:pt>
                <c:pt idx="1">
                  <c:v>15210</c:v>
                </c:pt>
                <c:pt idx="2">
                  <c:v>5704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AD1-4169-B23F-D7368AB99A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1019136"/>
        <c:axId val="111020672"/>
      </c:barChart>
      <c:catAx>
        <c:axId val="11101913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11020672"/>
        <c:crosses val="autoZero"/>
        <c:auto val="1"/>
        <c:lblAlgn val="ctr"/>
        <c:lblOffset val="100"/>
        <c:noMultiLvlLbl val="0"/>
      </c:catAx>
      <c:valAx>
        <c:axId val="111020672"/>
        <c:scaling>
          <c:orientation val="minMax"/>
        </c:scaling>
        <c:delete val="1"/>
        <c:axPos val="b"/>
        <c:numFmt formatCode="#,##0" sourceLinked="1"/>
        <c:majorTickMark val="out"/>
        <c:minorTickMark val="none"/>
        <c:tickLblPos val="nextTo"/>
        <c:crossAx val="1110191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736028654516345"/>
          <c:y val="8.6386154855643049E-2"/>
          <c:w val="0.18766230793476651"/>
          <c:h val="0.15593139399241762"/>
        </c:manualLayout>
      </c:layout>
      <c:overlay val="0"/>
      <c:txPr>
        <a:bodyPr/>
        <a:lstStyle/>
        <a:p>
          <a:pPr>
            <a:defRPr sz="20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7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58450043934318E-2"/>
          <c:y val="7.0432860881196477E-2"/>
          <c:w val="0.66847514005118847"/>
          <c:h val="0.864422921563174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FF99F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11D-4D90-884A-4CB31FC05259}"/>
              </c:ext>
            </c:extLst>
          </c:dPt>
          <c:dPt>
            <c:idx val="1"/>
            <c:bubble3D val="0"/>
            <c:explosion val="21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11D-4D90-884A-4CB31FC05259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11D-4D90-884A-4CB31FC05259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/>
                      <a:t>40</a:t>
                    </a:r>
                    <a:r>
                      <a:rPr lang="en-US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11D-4D90-884A-4CB31FC05259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/>
                      <a:t>58,8</a:t>
                    </a:r>
                    <a:r>
                      <a:rPr lang="en-US" dirty="0"/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11D-4D90-884A-4CB31FC05259}"/>
                </c:ext>
              </c:extLst>
            </c:dLbl>
            <c:dLbl>
              <c:idx val="2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11D-4D90-884A-4CB31FC05259}"/>
                </c:ext>
              </c:extLst>
            </c:dLbl>
            <c:dLbl>
              <c:idx val="3"/>
              <c:layout>
                <c:manualLayout>
                  <c:x val="3.250367855291026E-2"/>
                  <c:y val="2.0810811486100474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1,2%</a:t>
                    </a:r>
                  </a:p>
                  <a:p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11D-4D90-884A-4CB31FC05259}"/>
                </c:ext>
              </c:extLst>
            </c:dLbl>
            <c:spPr>
              <a:noFill/>
              <a:ln w="25410">
                <a:noFill/>
              </a:ln>
            </c:spPr>
            <c:txPr>
              <a:bodyPr/>
              <a:lstStyle/>
              <a:p>
                <a:pPr>
                  <a:defRPr sz="1599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3"/>
                <c:pt idx="0">
                  <c:v>5704</c:v>
                </c:pt>
                <c:pt idx="1">
                  <c:v>15210</c:v>
                </c:pt>
                <c:pt idx="2">
                  <c:v>162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C11D-4D90-884A-4CB31FC052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87">
          <a:noFill/>
        </a:ln>
      </c:spPr>
    </c:plotArea>
    <c:legend>
      <c:legendPos val="r"/>
      <c:layout>
        <c:manualLayout>
          <c:xMode val="edge"/>
          <c:yMode val="edge"/>
          <c:x val="5.2948959892410146E-4"/>
          <c:y val="0.78160609131779324"/>
          <c:w val="0.70324005986854954"/>
          <c:h val="0.19159335776097297"/>
        </c:manualLayout>
      </c:layout>
      <c:overlay val="0"/>
      <c:txPr>
        <a:bodyPr/>
        <a:lstStyle/>
        <a:p>
          <a:pPr>
            <a:defRPr sz="1399">
              <a:solidFill>
                <a:schemeClr val="tx2"/>
              </a:solidFill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2"/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2000" dirty="0"/>
              <a:t>2016 год (80 642 </a:t>
            </a:r>
            <a:r>
              <a:rPr lang="ru-RU" sz="2000" baseline="0" dirty="0"/>
              <a:t>т. р.)</a:t>
            </a:r>
            <a:endParaRPr lang="ru-RU" sz="2000" dirty="0"/>
          </a:p>
        </c:rich>
      </c:tx>
      <c:layout>
        <c:manualLayout>
          <c:xMode val="edge"/>
          <c:yMode val="edge"/>
          <c:x val="0.13608148477329682"/>
          <c:y val="4.9644301817102283E-2"/>
        </c:manualLayout>
      </c:layout>
      <c:overlay val="0"/>
    </c:title>
    <c:autoTitleDeleted val="0"/>
    <c:view3D>
      <c:rotX val="30"/>
      <c:rotY val="18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3602326989984932E-2"/>
          <c:y val="8.3913729524114189E-2"/>
          <c:w val="0.90924195796630947"/>
          <c:h val="0.9102490157480315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2016 год (80 642 т.р)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explosion val="25"/>
          <c:dPt>
            <c:idx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746-4ED5-BB44-76A655C7E330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D746-4ED5-BB44-76A655C7E330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D746-4ED5-BB44-76A655C7E330}"/>
              </c:ext>
            </c:extLst>
          </c:dPt>
          <c:dPt>
            <c:idx val="3"/>
            <c:bubble3D val="0"/>
            <c:spPr>
              <a:solidFill>
                <a:srgbClr val="33CCFF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D746-4ED5-BB44-76A655C7E330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D746-4ED5-BB44-76A655C7E330}"/>
              </c:ext>
            </c:extLst>
          </c:dPt>
          <c:dPt>
            <c:idx val="5"/>
            <c:bubble3D val="0"/>
            <c:spPr>
              <a:solidFill>
                <a:srgbClr val="FF99FF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D746-4ED5-BB44-76A655C7E330}"/>
              </c:ext>
            </c:extLst>
          </c:dPt>
          <c:dPt>
            <c:idx val="6"/>
            <c:bubble3D val="0"/>
            <c:spPr>
              <a:solidFill>
                <a:srgbClr val="6064FC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D746-4ED5-BB44-76A655C7E330}"/>
              </c:ext>
            </c:extLst>
          </c:dPt>
          <c:dPt>
            <c:idx val="7"/>
            <c:bubble3D val="0"/>
            <c:spPr>
              <a:solidFill>
                <a:srgbClr val="92D05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D746-4ED5-BB44-76A655C7E330}"/>
              </c:ext>
            </c:extLst>
          </c:dPt>
          <c:dPt>
            <c:idx val="8"/>
            <c:bubble3D val="0"/>
            <c:spPr>
              <a:solidFill>
                <a:srgbClr val="99000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D746-4ED5-BB44-76A655C7E330}"/>
              </c:ext>
            </c:extLst>
          </c:dPt>
          <c:dLbls>
            <c:dLbl>
              <c:idx val="0"/>
              <c:layout>
                <c:manualLayout>
                  <c:x val="-5.4681922572178479E-2"/>
                  <c:y val="5.754576771653543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746-4ED5-BB44-76A655C7E330}"/>
                </c:ext>
              </c:extLst>
            </c:dLbl>
            <c:dLbl>
              <c:idx val="1"/>
              <c:layout>
                <c:manualLayout>
                  <c:x val="-4.336548556430446E-2"/>
                  <c:y val="5.861638779527558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746-4ED5-BB44-76A655C7E330}"/>
                </c:ext>
              </c:extLst>
            </c:dLbl>
            <c:dLbl>
              <c:idx val="2"/>
              <c:layout>
                <c:manualLayout>
                  <c:x val="-3.3034120734908134E-2"/>
                  <c:y val="-1.161835629921259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746-4ED5-BB44-76A655C7E330}"/>
                </c:ext>
              </c:extLst>
            </c:dLbl>
            <c:dLbl>
              <c:idx val="3"/>
              <c:layout>
                <c:manualLayout>
                  <c:x val="5.278871391076116E-4"/>
                  <c:y val="-1.161909448818897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746-4ED5-BB44-76A655C7E330}"/>
                </c:ext>
              </c:extLst>
            </c:dLbl>
            <c:dLbl>
              <c:idx val="4"/>
              <c:layout>
                <c:manualLayout>
                  <c:x val="0"/>
                  <c:y val="-0.1436151902976172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746-4ED5-BB44-76A655C7E330}"/>
                </c:ext>
              </c:extLst>
            </c:dLbl>
            <c:dLbl>
              <c:idx val="5"/>
              <c:layout>
                <c:manualLayout>
                  <c:x val="7.2110728346456696E-2"/>
                  <c:y val="6.46845472440944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746-4ED5-BB44-76A655C7E330}"/>
                </c:ext>
              </c:extLst>
            </c:dLbl>
            <c:dLbl>
              <c:idx val="6"/>
              <c:layout>
                <c:manualLayout>
                  <c:x val="2.7750656167979004E-2"/>
                  <c:y val="9.98407972440944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746-4ED5-BB44-76A655C7E330}"/>
                </c:ext>
              </c:extLst>
            </c:dLbl>
            <c:dLbl>
              <c:idx val="7"/>
              <c:layout>
                <c:manualLayout>
                  <c:x val="-1.6916830708661418E-2"/>
                  <c:y val="9.98407972440944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D746-4ED5-BB44-76A655C7E330}"/>
                </c:ext>
              </c:extLst>
            </c:dLbl>
            <c:dLbl>
              <c:idx val="8"/>
              <c:layout>
                <c:manualLayout>
                  <c:x val="-4.5740977690288717E-2"/>
                  <c:y val="1.610063976377952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D746-4ED5-BB44-76A655C7E3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baseline="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безопасности и правоохранительные органы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Охрана окружающей среды</c:v>
                </c:pt>
                <c:pt idx="5">
                  <c:v>Культура</c:v>
                </c:pt>
                <c:pt idx="6">
                  <c:v>Физическая культура и спорт</c:v>
                </c:pt>
                <c:pt idx="7">
                  <c:v>Социальная политика</c:v>
                </c:pt>
                <c:pt idx="8">
                  <c:v>Межбюджетные трансферты</c:v>
                </c:pt>
              </c:strCache>
            </c:strRef>
          </c:cat>
          <c:val>
            <c:numRef>
              <c:f>Лист1!$B$2:$B$10</c:f>
              <c:numCache>
                <c:formatCode>#,##0_ ;\-#,##0\ </c:formatCode>
                <c:ptCount val="9"/>
                <c:pt idx="0">
                  <c:v>28777</c:v>
                </c:pt>
                <c:pt idx="1">
                  <c:v>355</c:v>
                </c:pt>
                <c:pt idx="2">
                  <c:v>6774</c:v>
                </c:pt>
                <c:pt idx="3">
                  <c:v>24428</c:v>
                </c:pt>
                <c:pt idx="4">
                  <c:v>268</c:v>
                </c:pt>
                <c:pt idx="5">
                  <c:v>9931</c:v>
                </c:pt>
                <c:pt idx="6">
                  <c:v>964</c:v>
                </c:pt>
                <c:pt idx="7">
                  <c:v>8060</c:v>
                </c:pt>
                <c:pt idx="8">
                  <c:v>1085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D746-4ED5-BB44-76A655C7E3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6">
          <a:noFill/>
        </a:ln>
      </c:spPr>
    </c:plotArea>
    <c:plotVisOnly val="1"/>
    <c:dispBlanksAs val="gap"/>
    <c:showDLblsOverMax val="0"/>
  </c:chart>
  <c:txPr>
    <a:bodyPr/>
    <a:lstStyle/>
    <a:p>
      <a:pPr>
        <a:defRPr sz="1797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2015 год  (221 </a:t>
            </a:r>
            <a:r>
              <a:rPr lang="ru-RU" sz="2000" dirty="0"/>
              <a:t>592,6</a:t>
            </a:r>
            <a:r>
              <a:rPr lang="ru-RU" dirty="0"/>
              <a:t> т. р.)</a:t>
            </a:r>
          </a:p>
        </c:rich>
      </c:tx>
      <c:layout>
        <c:manualLayout>
          <c:xMode val="edge"/>
          <c:yMode val="edge"/>
          <c:x val="0.12192862485501303"/>
          <c:y val="3.9516264697549229E-2"/>
        </c:manualLayout>
      </c:layout>
      <c:overlay val="0"/>
    </c:title>
    <c:autoTitleDeleted val="0"/>
    <c:view3D>
      <c:rotX val="30"/>
      <c:rotY val="18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2217581110801304"/>
          <c:y val="0"/>
          <c:w val="0.70085701937985589"/>
          <c:h val="0.9095720773267433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2015 год  (221 592,6 т.р или 98,6%)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explosion val="25"/>
          <c:dPt>
            <c:idx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63E-48E4-8932-6CBDF1197C91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B63E-48E4-8932-6CBDF1197C91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B63E-48E4-8932-6CBDF1197C91}"/>
              </c:ext>
            </c:extLst>
          </c:dPt>
          <c:dPt>
            <c:idx val="3"/>
            <c:bubble3D val="0"/>
            <c:spPr>
              <a:solidFill>
                <a:srgbClr val="33CCFF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B63E-48E4-8932-6CBDF1197C91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B63E-48E4-8932-6CBDF1197C91}"/>
              </c:ext>
            </c:extLst>
          </c:dPt>
          <c:dPt>
            <c:idx val="5"/>
            <c:bubble3D val="0"/>
            <c:spPr>
              <a:solidFill>
                <a:srgbClr val="FF99FF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B63E-48E4-8932-6CBDF1197C91}"/>
              </c:ext>
            </c:extLst>
          </c:dPt>
          <c:dPt>
            <c:idx val="6"/>
            <c:bubble3D val="0"/>
            <c:spPr>
              <a:solidFill>
                <a:srgbClr val="6064FC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B63E-48E4-8932-6CBDF1197C91}"/>
              </c:ext>
            </c:extLst>
          </c:dPt>
          <c:dPt>
            <c:idx val="7"/>
            <c:bubble3D val="0"/>
            <c:spPr>
              <a:solidFill>
                <a:srgbClr val="92D05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B63E-48E4-8932-6CBDF1197C91}"/>
              </c:ext>
            </c:extLst>
          </c:dPt>
          <c:dPt>
            <c:idx val="8"/>
            <c:bubble3D val="0"/>
            <c:spPr>
              <a:solidFill>
                <a:srgbClr val="99000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B63E-48E4-8932-6CBDF1197C91}"/>
              </c:ext>
            </c:extLst>
          </c:dPt>
          <c:dLbls>
            <c:dLbl>
              <c:idx val="0"/>
              <c:layout>
                <c:manualLayout>
                  <c:x val="2.8861376513720699E-2"/>
                  <c:y val="7.596938884064054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63E-48E4-8932-6CBDF1197C91}"/>
                </c:ext>
              </c:extLst>
            </c:dLbl>
            <c:dLbl>
              <c:idx val="1"/>
              <c:layout>
                <c:manualLayout>
                  <c:x val="1.4086154170004502E-2"/>
                  <c:y val="0.1138871104698056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63E-48E4-8932-6CBDF1197C91}"/>
                </c:ext>
              </c:extLst>
            </c:dLbl>
            <c:dLbl>
              <c:idx val="2"/>
              <c:layout>
                <c:manualLayout>
                  <c:x val="0"/>
                  <c:y val="4.0581642975545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63E-48E4-8932-6CBDF1197C91}"/>
                </c:ext>
              </c:extLst>
            </c:dLbl>
            <c:dLbl>
              <c:idx val="3"/>
              <c:layout>
                <c:manualLayout>
                  <c:x val="5.278871391076116E-4"/>
                  <c:y val="-1.161909448818897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63E-48E4-8932-6CBDF1197C91}"/>
                </c:ext>
              </c:extLst>
            </c:dLbl>
            <c:dLbl>
              <c:idx val="4"/>
              <c:layout>
                <c:manualLayout>
                  <c:x val="6.6822984580660633E-2"/>
                  <c:y val="-4.367472209918356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63E-48E4-8932-6CBDF1197C91}"/>
                </c:ext>
              </c:extLst>
            </c:dLbl>
            <c:dLbl>
              <c:idx val="5"/>
              <c:layout>
                <c:manualLayout>
                  <c:x val="7.2110728346456696E-2"/>
                  <c:y val="6.46845472440944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63E-48E4-8932-6CBDF1197C91}"/>
                </c:ext>
              </c:extLst>
            </c:dLbl>
            <c:dLbl>
              <c:idx val="6"/>
              <c:layout>
                <c:manualLayout>
                  <c:x val="6.9522246066226562E-2"/>
                  <c:y val="0.1151934425658751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63E-48E4-8932-6CBDF1197C91}"/>
                </c:ext>
              </c:extLst>
            </c:dLbl>
            <c:dLbl>
              <c:idx val="7"/>
              <c:layout>
                <c:manualLayout>
                  <c:x val="-6.3329768914565043E-2"/>
                  <c:y val="0.1121228488919750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63E-48E4-8932-6CBDF1197C91}"/>
                </c:ext>
              </c:extLst>
            </c:dLbl>
            <c:dLbl>
              <c:idx val="8"/>
              <c:layout>
                <c:manualLayout>
                  <c:x val="-6.4306085873499438E-2"/>
                  <c:y val="2.531233015023181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63E-48E4-8932-6CBDF1197C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baseline="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безопасности и правоохранительные органы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Охрана окружающей среды</c:v>
                </c:pt>
                <c:pt idx="5">
                  <c:v>Культура</c:v>
                </c:pt>
                <c:pt idx="6">
                  <c:v>Физическая культура и спорт</c:v>
                </c:pt>
                <c:pt idx="7">
                  <c:v>Социальная политика</c:v>
                </c:pt>
                <c:pt idx="8">
                  <c:v>Межбюджетные трансферты</c:v>
                </c:pt>
              </c:strCache>
            </c:strRef>
          </c:cat>
          <c:val>
            <c:numRef>
              <c:f>Лист1!$B$2:$B$10</c:f>
              <c:numCache>
                <c:formatCode>#,##0_ ;\-#,##0\ </c:formatCode>
                <c:ptCount val="9"/>
                <c:pt idx="0">
                  <c:v>27785</c:v>
                </c:pt>
                <c:pt idx="1">
                  <c:v>653</c:v>
                </c:pt>
                <c:pt idx="2">
                  <c:v>5698</c:v>
                </c:pt>
                <c:pt idx="3">
                  <c:v>172499</c:v>
                </c:pt>
                <c:pt idx="4">
                  <c:v>1088</c:v>
                </c:pt>
                <c:pt idx="5">
                  <c:v>9616</c:v>
                </c:pt>
                <c:pt idx="6">
                  <c:v>1021</c:v>
                </c:pt>
                <c:pt idx="7">
                  <c:v>2241</c:v>
                </c:pt>
                <c:pt idx="8">
                  <c:v>992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B63E-48E4-8932-6CBDF1197C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8">
          <a:noFill/>
        </a:ln>
      </c:spPr>
    </c:plotArea>
    <c:legend>
      <c:legendPos val="b"/>
      <c:layout>
        <c:manualLayout>
          <c:xMode val="edge"/>
          <c:yMode val="edge"/>
          <c:x val="3.9279052280651594E-2"/>
          <c:y val="0.73175238761392081"/>
          <c:w val="0.85487256598058725"/>
          <c:h val="0.26824761238607925"/>
        </c:manualLayout>
      </c:layout>
      <c:overlay val="0"/>
      <c:txPr>
        <a:bodyPr/>
        <a:lstStyle/>
        <a:p>
          <a:pPr>
            <a:defRPr sz="783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61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1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7016903959824107E-4"/>
          <c:y val="7.4189445949803715E-2"/>
          <c:w val="0.41312970875175831"/>
          <c:h val="0.5738521050849942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00CCF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14F-41F3-B4A6-B362A1035293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C14F-41F3-B4A6-B362A1035293}"/>
              </c:ext>
            </c:extLst>
          </c:dPt>
          <c:dPt>
            <c:idx val="2"/>
            <c:bubble3D val="0"/>
            <c:spPr>
              <a:solidFill>
                <a:srgbClr val="00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C14F-41F3-B4A6-B362A1035293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C14F-41F3-B4A6-B362A1035293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C14F-41F3-B4A6-B362A1035293}"/>
              </c:ext>
            </c:extLst>
          </c:dPt>
          <c:dPt>
            <c:idx val="5"/>
            <c:bubble3D val="0"/>
            <c:spPr>
              <a:solidFill>
                <a:srgbClr val="0099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C14F-41F3-B4A6-B362A1035293}"/>
              </c:ext>
            </c:extLst>
          </c:dPt>
          <c:dPt>
            <c:idx val="6"/>
            <c:bubble3D val="0"/>
            <c:spPr>
              <a:solidFill>
                <a:srgbClr val="FF99F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C14F-41F3-B4A6-B362A1035293}"/>
              </c:ext>
            </c:extLst>
          </c:dPt>
          <c:dPt>
            <c:idx val="7"/>
            <c:bubble3D val="0"/>
            <c:spPr>
              <a:solidFill>
                <a:srgbClr val="7030A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C14F-41F3-B4A6-B362A1035293}"/>
              </c:ext>
            </c:extLst>
          </c:dPt>
          <c:dPt>
            <c:idx val="8"/>
            <c:bubble3D val="0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C14F-41F3-B4A6-B362A1035293}"/>
              </c:ext>
            </c:extLst>
          </c:dPt>
          <c:dLbls>
            <c:dLbl>
              <c:idx val="0"/>
              <c:layout>
                <c:manualLayout>
                  <c:x val="0"/>
                  <c:y val="8.6328094161815402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latin typeface="Times New Roman" pitchFamily="18" charset="0"/>
                        <a:cs typeface="Times New Roman" pitchFamily="18" charset="0"/>
                      </a:rPr>
                      <a:t>12 </a:t>
                    </a:r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235</a:t>
                    </a:r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ru-RU" sz="1197" b="1" i="0" u="none" strike="noStrike" baseline="0" dirty="0" smtClean="0">
                        <a:effectLst/>
                        <a:latin typeface="Times New Roman" pitchFamily="18" charset="0"/>
                        <a:cs typeface="Times New Roman" pitchFamily="18" charset="0"/>
                      </a:rPr>
                      <a:t>т. р.</a:t>
                    </a:r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; </a:t>
                    </a:r>
                    <a:r>
                      <a:rPr lang="ru-RU" dirty="0" smtClean="0">
                        <a:solidFill>
                          <a:srgbClr val="3399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15,2%</a:t>
                    </a:r>
                    <a:endParaRPr lang="en-US" dirty="0">
                      <a:solidFill>
                        <a:srgbClr val="3399FF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14F-41F3-B4A6-B362A1035293}"/>
                </c:ext>
              </c:extLst>
            </c:dLbl>
            <c:dLbl>
              <c:idx val="1"/>
              <c:layout>
                <c:manualLayout>
                  <c:x val="1.8737568117886609E-4"/>
                  <c:y val="-0.1025030189440566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9</a:t>
                    </a:r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 345</a:t>
                    </a:r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ru-RU" sz="1197" b="1" i="0" u="none" strike="noStrike" baseline="0" dirty="0" smtClean="0">
                        <a:effectLst/>
                        <a:latin typeface="Times New Roman" pitchFamily="18" charset="0"/>
                        <a:cs typeface="Times New Roman" pitchFamily="18" charset="0"/>
                      </a:rPr>
                      <a:t>т. р.</a:t>
                    </a:r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; </a:t>
                    </a:r>
                    <a:r>
                      <a:rPr lang="ru-RU" dirty="0" smtClean="0">
                        <a:solidFill>
                          <a:srgbClr val="3399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11,6%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14F-41F3-B4A6-B362A1035293}"/>
                </c:ext>
              </c:extLst>
            </c:dLbl>
            <c:dLbl>
              <c:idx val="2"/>
              <c:layout>
                <c:manualLayout>
                  <c:x val="4.3422901733695847E-2"/>
                  <c:y val="-0.1223615306119465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8 </a:t>
                    </a:r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423</a:t>
                    </a:r>
                    <a:r>
                      <a:rPr lang="ru-RU" baseline="0" dirty="0" smtClean="0">
                        <a:latin typeface="Times New Roman" pitchFamily="18" charset="0"/>
                        <a:cs typeface="Times New Roman" pitchFamily="18" charset="0"/>
                      </a:rPr>
                      <a:t> т. р.;</a:t>
                    </a:r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ru-RU" dirty="0" smtClean="0">
                        <a:solidFill>
                          <a:srgbClr val="3399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10,4%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14F-41F3-B4A6-B362A1035293}"/>
                </c:ext>
              </c:extLst>
            </c:dLbl>
            <c:dLbl>
              <c:idx val="3"/>
              <c:layout>
                <c:manualLayout>
                  <c:x val="4.5714016689617833E-4"/>
                  <c:y val="-5.6256523989275074E-2"/>
                </c:manualLayout>
              </c:layout>
              <c:tx>
                <c:rich>
                  <a:bodyPr/>
                  <a:lstStyle/>
                  <a:p>
                    <a:pPr>
                      <a:defRPr sz="1197" b="1" i="0" baseline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8 085</a:t>
                    </a:r>
                    <a:r>
                      <a:rPr lang="en-US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;</a:t>
                    </a:r>
                    <a:r>
                      <a:rPr lang="ru-RU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ru-RU" sz="1197" b="1" i="0" u="none" strike="noStrike" baseline="0" dirty="0" smtClean="0">
                        <a:effectLst/>
                        <a:latin typeface="Times New Roman" pitchFamily="18" charset="0"/>
                        <a:cs typeface="Times New Roman" pitchFamily="18" charset="0"/>
                      </a:rPr>
                      <a:t>т. р.</a:t>
                    </a:r>
                    <a:r>
                      <a:rPr lang="en-US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ru-RU" dirty="0" smtClean="0">
                        <a:solidFill>
                          <a:srgbClr val="3399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10,0%</a:t>
                    </a:r>
                    <a:endParaRPr lang="en-US" dirty="0">
                      <a:solidFill>
                        <a:srgbClr val="3399FF"/>
                      </a:solidFill>
                    </a:endParaRPr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14F-41F3-B4A6-B362A1035293}"/>
                </c:ext>
              </c:extLst>
            </c:dLbl>
            <c:dLbl>
              <c:idx val="4"/>
              <c:layout>
                <c:manualLayout>
                  <c:x val="8.9649259089250616E-2"/>
                  <c:y val="1.502582549479979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3</a:t>
                    </a:r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55</a:t>
                    </a:r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ru-RU" sz="1197" b="1" i="0" u="none" strike="noStrike" baseline="0" dirty="0" smtClean="0">
                        <a:effectLst/>
                        <a:latin typeface="Times New Roman" pitchFamily="18" charset="0"/>
                        <a:cs typeface="Times New Roman" pitchFamily="18" charset="0"/>
                      </a:rPr>
                      <a:t>т. р.</a:t>
                    </a:r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; </a:t>
                    </a:r>
                    <a:r>
                      <a:rPr lang="ru-RU" dirty="0" smtClean="0">
                        <a:solidFill>
                          <a:srgbClr val="3399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0,4%</a:t>
                    </a:r>
                    <a:endParaRPr lang="en-US" dirty="0">
                      <a:solidFill>
                        <a:srgbClr val="3399FF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14F-41F3-B4A6-B362A1035293}"/>
                </c:ext>
              </c:extLst>
            </c:dLbl>
            <c:dLbl>
              <c:idx val="5"/>
              <c:layout>
                <c:manualLayout>
                  <c:x val="1.2668926473876864E-2"/>
                  <c:y val="-3.625583686883603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19 </a:t>
                    </a:r>
                    <a:r>
                      <a:rPr lang="ru-RU" sz="1197" b="1" i="0" u="none" strike="noStrike" baseline="0" dirty="0" smtClean="0">
                        <a:effectLst/>
                        <a:latin typeface="Times New Roman" pitchFamily="18" charset="0"/>
                        <a:cs typeface="Times New Roman" pitchFamily="18" charset="0"/>
                      </a:rPr>
                      <a:t>т. р.;</a:t>
                    </a:r>
                    <a:r>
                      <a:rPr lang="ru-RU" dirty="0" smtClean="0">
                        <a:solidFill>
                          <a:srgbClr val="3399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0,02%</a:t>
                    </a:r>
                    <a:endParaRPr lang="en-US" dirty="0">
                      <a:solidFill>
                        <a:srgbClr val="3399FF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14F-41F3-B4A6-B362A1035293}"/>
                </c:ext>
              </c:extLst>
            </c:dLbl>
            <c:dLbl>
              <c:idx val="6"/>
              <c:layout>
                <c:manualLayout>
                  <c:x val="-8.2553582147523036E-2"/>
                  <c:y val="0.26629407439029024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latin typeface="Times New Roman" pitchFamily="18" charset="0"/>
                        <a:cs typeface="Times New Roman" pitchFamily="18" charset="0"/>
                      </a:rPr>
                      <a:t>27 </a:t>
                    </a:r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911</a:t>
                    </a:r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ru-RU" sz="1197" b="1" i="0" u="none" strike="noStrike" baseline="0" dirty="0" smtClean="0">
                        <a:effectLst/>
                        <a:latin typeface="Times New Roman" pitchFamily="18" charset="0"/>
                        <a:cs typeface="Times New Roman" pitchFamily="18" charset="0"/>
                      </a:rPr>
                      <a:t>т. р.</a:t>
                    </a:r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; </a:t>
                    </a:r>
                    <a:r>
                      <a:rPr lang="ru-RU" dirty="0" smtClean="0">
                        <a:solidFill>
                          <a:srgbClr val="3399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34,6%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14F-41F3-B4A6-B362A1035293}"/>
                </c:ext>
              </c:extLst>
            </c:dLbl>
            <c:dLbl>
              <c:idx val="7"/>
              <c:layout>
                <c:manualLayout>
                  <c:x val="-1.7411024481272325E-2"/>
                  <c:y val="0.11937726948467714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latin typeface="Times New Roman" pitchFamily="18" charset="0"/>
                        <a:cs typeface="Times New Roman" pitchFamily="18" charset="0"/>
                      </a:rPr>
                      <a:t>10 </a:t>
                    </a:r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895</a:t>
                    </a:r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ru-RU" sz="1197" b="1" i="0" u="none" strike="noStrike" baseline="0" dirty="0" smtClean="0">
                        <a:effectLst/>
                        <a:latin typeface="Times New Roman" pitchFamily="18" charset="0"/>
                        <a:cs typeface="Times New Roman" pitchFamily="18" charset="0"/>
                      </a:rPr>
                      <a:t>т. р.</a:t>
                    </a:r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; </a:t>
                    </a:r>
                    <a:r>
                      <a:rPr lang="ru-RU" dirty="0" smtClean="0">
                        <a:solidFill>
                          <a:srgbClr val="3399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13,5%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C14F-41F3-B4A6-B362A1035293}"/>
                </c:ext>
              </c:extLst>
            </c:dLbl>
            <c:dLbl>
              <c:idx val="8"/>
              <c:layout>
                <c:manualLayout>
                  <c:x val="5.829596412556054E-2"/>
                  <c:y val="6.654670079852166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3</a:t>
                    </a:r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 374</a:t>
                    </a:r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ru-RU" sz="1197" b="1" i="0" u="none" strike="noStrike" baseline="0" dirty="0" smtClean="0">
                        <a:effectLst/>
                        <a:latin typeface="Times New Roman" pitchFamily="18" charset="0"/>
                        <a:cs typeface="Times New Roman" pitchFamily="18" charset="0"/>
                      </a:rPr>
                      <a:t>т. р.</a:t>
                    </a:r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; </a:t>
                    </a:r>
                    <a:r>
                      <a:rPr lang="ru-RU" dirty="0" smtClean="0">
                        <a:solidFill>
                          <a:srgbClr val="3399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4,2%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C14F-41F3-B4A6-B362A10352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97" b="1" i="0" baseline="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Муниципальная программа "Развитие жилищно-коммунального хозяйства Слюдянского муниципального образования  на 2015-2020 годы"</c:v>
                </c:pt>
                <c:pt idx="1">
                  <c:v>Муниципальная программа "Доступное жилье на территории Слюдянского муниципального образования  на 2015-2020 годы"</c:v>
                </c:pt>
                <c:pt idx="2">
                  <c:v>Муниципальная программа "Развитие транспортного комплекса и улично- дорожной сети Слюдянского муниципального образования на 2015-2020 годы"</c:v>
                </c:pt>
                <c:pt idx="3">
                  <c:v>Муниципальная программа "Благоустройство Слюдянского муниципального образования на 2015-2020 годы"</c:v>
                </c:pt>
                <c:pt idx="4">
                  <c:v>Муниципальная программа "Обеспечение комплексных мер безопасности в Слюдянском муниципальном образовании на 2015-2020 годы"</c:v>
                </c:pt>
                <c:pt idx="5">
                  <c:v>Муниципальная программа "Поддержка приоритетных отраслей экономики Слюдянского муниципального образования  на 2015-2020 годы"</c:v>
                </c:pt>
                <c:pt idx="6">
                  <c:v>Муниципальная программа "Совершенствование механизмов управления Слюдянским муниципальным образованием на 2015-2020 годы"</c:v>
                </c:pt>
                <c:pt idx="7">
                  <c:v>Муниципальная программа "Развитие культуры, досуга, физической культуры и спорта Слюдянского муниципального образования на 2015-2020 годы"</c:v>
                </c:pt>
                <c:pt idx="8">
                  <c:v>Расходы по непрограммным мероприятиям</c:v>
                </c:pt>
              </c:strCache>
            </c:strRef>
          </c:cat>
          <c:val>
            <c:numRef>
              <c:f>Лист1!$B$2:$B$10</c:f>
              <c:numCache>
                <c:formatCode>#,##0</c:formatCode>
                <c:ptCount val="9"/>
                <c:pt idx="0">
                  <c:v>12235</c:v>
                </c:pt>
                <c:pt idx="1">
                  <c:v>9345</c:v>
                </c:pt>
                <c:pt idx="2">
                  <c:v>8423</c:v>
                </c:pt>
                <c:pt idx="3">
                  <c:v>8085</c:v>
                </c:pt>
                <c:pt idx="4">
                  <c:v>355</c:v>
                </c:pt>
                <c:pt idx="5">
                  <c:v>19</c:v>
                </c:pt>
                <c:pt idx="6">
                  <c:v>27911</c:v>
                </c:pt>
                <c:pt idx="7">
                  <c:v>10895</c:v>
                </c:pt>
                <c:pt idx="8">
                  <c:v>3374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C14F-41F3-B4A6-B362A10352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79">
          <a:noFill/>
        </a:ln>
      </c:spPr>
    </c:plotArea>
    <c:legend>
      <c:legendPos val="r"/>
      <c:layout>
        <c:manualLayout>
          <c:xMode val="edge"/>
          <c:yMode val="edge"/>
          <c:x val="0.48132955944896583"/>
          <c:y val="1.2985872418121647E-2"/>
          <c:w val="0.500734614220255"/>
          <c:h val="0.98108118224352381"/>
        </c:manualLayout>
      </c:layout>
      <c:overlay val="0"/>
      <c:txPr>
        <a:bodyPr/>
        <a:lstStyle/>
        <a:p>
          <a:pPr>
            <a:defRPr sz="1197" baseline="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797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384943435925132"/>
          <c:y val="0.10023637592275764"/>
          <c:w val="0.43510079478845526"/>
          <c:h val="0.7768261398632462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6350" cap="rnd" cmpd="sng">
              <a:prstDash val="solid"/>
            </a:ln>
          </c:spPr>
          <c:dPt>
            <c:idx val="0"/>
            <c:bubble3D val="0"/>
            <c:spPr>
              <a:solidFill>
                <a:srgbClr val="FF0000"/>
              </a:solidFill>
              <a:ln w="6350" cap="rnd" cmpd="sng"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534-4E11-9335-26A720608E37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6350" cap="rnd" cmpd="sng"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534-4E11-9335-26A720608E37}"/>
              </c:ext>
            </c:extLst>
          </c:dPt>
          <c:dPt>
            <c:idx val="2"/>
            <c:bubble3D val="0"/>
            <c:spPr>
              <a:solidFill>
                <a:srgbClr val="0070C0"/>
              </a:solidFill>
              <a:ln w="6350" cap="rnd" cmpd="sng"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534-4E11-9335-26A720608E37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 w="6350" cap="rnd" cmpd="sng"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534-4E11-9335-26A720608E37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 w="6350" cap="rnd" cmpd="sng"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9534-4E11-9335-26A720608E37}"/>
              </c:ext>
            </c:extLst>
          </c:dPt>
          <c:dPt>
            <c:idx val="5"/>
            <c:bubble3D val="0"/>
            <c:spPr>
              <a:solidFill>
                <a:srgbClr val="00FF99"/>
              </a:solidFill>
              <a:ln w="6350" cap="rnd" cmpd="sng"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9534-4E11-9335-26A720608E37}"/>
              </c:ext>
            </c:extLst>
          </c:dPt>
          <c:dPt>
            <c:idx val="7"/>
            <c:bubble3D val="0"/>
            <c:spPr>
              <a:solidFill>
                <a:srgbClr val="1C624C"/>
              </a:solidFill>
              <a:ln w="6350" cap="rnd" cmpd="sng"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9534-4E11-9335-26A720608E37}"/>
              </c:ext>
            </c:extLst>
          </c:dPt>
          <c:dPt>
            <c:idx val="8"/>
            <c:bubble3D val="0"/>
            <c:spPr>
              <a:solidFill>
                <a:srgbClr val="0000FF"/>
              </a:solidFill>
              <a:ln w="6350" cap="rnd" cmpd="sng"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2358-4400-9FAF-6E2A5A63A923}"/>
              </c:ext>
            </c:extLst>
          </c:dPt>
          <c:dLbls>
            <c:dLbl>
              <c:idx val="0"/>
              <c:layout>
                <c:manualLayout>
                  <c:x val="-0.15097207640341617"/>
                  <c:y val="0.24074791719435953"/>
                </c:manualLayout>
              </c:layout>
              <c:showLegendKey val="1"/>
              <c:showVal val="1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534-4E11-9335-26A720608E37}"/>
                </c:ext>
              </c:extLst>
            </c:dLbl>
            <c:dLbl>
              <c:idx val="1"/>
              <c:layout>
                <c:manualLayout>
                  <c:x val="-0.31798906555497347"/>
                  <c:y val="-0.11967059163476125"/>
                </c:manualLayout>
              </c:layout>
              <c:showLegendKey val="1"/>
              <c:showVal val="1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534-4E11-9335-26A720608E37}"/>
                </c:ext>
              </c:extLst>
            </c:dLbl>
            <c:dLbl>
              <c:idx val="2"/>
              <c:layout>
                <c:manualLayout>
                  <c:x val="-0.13615573424662561"/>
                  <c:y val="-0.17925561244224336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Единый сельскохозяйственный налог
1</a:t>
                    </a:r>
                  </a:p>
                </c:rich>
              </c:tx>
              <c:showLegendKey val="1"/>
              <c:showVal val="1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534-4E11-9335-26A720608E37}"/>
                </c:ext>
              </c:extLst>
            </c:dLbl>
            <c:dLbl>
              <c:idx val="3"/>
              <c:layout>
                <c:manualLayout>
                  <c:x val="3.3226914391476382E-2"/>
                  <c:y val="-0.22799715068713611"/>
                </c:manualLayout>
              </c:layout>
              <c:showLegendKey val="1"/>
              <c:showVal val="1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534-4E11-9335-26A720608E37}"/>
                </c:ext>
              </c:extLst>
            </c:dLbl>
            <c:dLbl>
              <c:idx val="4"/>
              <c:layout>
                <c:manualLayout>
                  <c:x val="0.11395307894274795"/>
                  <c:y val="-0.24390136403080842"/>
                </c:manualLayout>
              </c:layout>
              <c:showLegendKey val="1"/>
              <c:showVal val="1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534-4E11-9335-26A720608E37}"/>
                </c:ext>
              </c:extLst>
            </c:dLbl>
            <c:dLbl>
              <c:idx val="5"/>
              <c:layout>
                <c:manualLayout>
                  <c:x val="0.23572998700912268"/>
                  <c:y val="-8.2763028793970767E-2"/>
                </c:manualLayout>
              </c:layout>
              <c:showLegendKey val="1"/>
              <c:showVal val="1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534-4E11-9335-26A720608E37}"/>
                </c:ext>
              </c:extLst>
            </c:dLbl>
            <c:dLbl>
              <c:idx val="6"/>
              <c:layout>
                <c:manualLayout>
                  <c:x val="0.23870826415625646"/>
                  <c:y val="-5.930703906466459E-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Доходы от продажи материальных и нематериальных активов 
2 162
2,96%</a:t>
                    </a:r>
                  </a:p>
                </c:rich>
              </c:tx>
              <c:showLegendKey val="1"/>
              <c:showVal val="1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534-4E11-9335-26A720608E37}"/>
                </c:ext>
              </c:extLst>
            </c:dLbl>
            <c:dLbl>
              <c:idx val="7"/>
              <c:layout>
                <c:manualLayout>
                  <c:x val="0.19281518481804077"/>
                  <c:y val="-0.2698988749969139"/>
                </c:manualLayout>
              </c:layout>
              <c:tx>
                <c:rich>
                  <a:bodyPr/>
                  <a:lstStyle/>
                  <a:p>
                    <a:pPr>
                      <a:defRPr sz="105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dirty="0"/>
                      <a:t>Штрафы, санкции, возмещение ущерба
10
0,04%</a:t>
                    </a:r>
                  </a:p>
                </c:rich>
              </c:tx>
              <c:numFmt formatCode="0.000%" sourceLinked="0"/>
              <c:spPr>
                <a:ln>
                  <a:noFill/>
                  <a:round/>
                </a:ln>
                <a:scene3d>
                  <a:camera prst="orthographicFront"/>
                  <a:lightRig rig="threePt" dir="t"/>
                </a:scene3d>
                <a:sp3d>
                  <a:bevelB prst="relaxedInset"/>
                </a:sp3d>
              </c:spPr>
              <c:showLegendKey val="1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534-4E11-9335-26A720608E37}"/>
                </c:ext>
              </c:extLst>
            </c:dLbl>
            <c:dLbl>
              <c:idx val="8"/>
              <c:layout>
                <c:manualLayout>
                  <c:x val="0.20271295640492182"/>
                  <c:y val="0.2508419463476948"/>
                </c:manualLayout>
              </c:layout>
              <c:showLegendKey val="1"/>
              <c:showVal val="1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358-4400-9FAF-6E2A5A63A923}"/>
                </c:ext>
              </c:extLst>
            </c:dLbl>
            <c:dLbl>
              <c:idx val="9"/>
              <c:layout>
                <c:manualLayout>
                  <c:x val="4.1418576168398745E-2"/>
                  <c:y val="0.28170523510945988"/>
                </c:manualLayout>
              </c:layout>
              <c:showLegendKey val="1"/>
              <c:showVal val="1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534-4E11-9335-26A720608E37}"/>
                </c:ext>
              </c:extLst>
            </c:dLbl>
            <c:dLbl>
              <c:idx val="10"/>
              <c:layout>
                <c:manualLayout>
                  <c:x val="0.15155070448742575"/>
                  <c:y val="-0.41903636574118591"/>
                </c:manualLayout>
              </c:layout>
              <c:showLegendKey val="1"/>
              <c:showVal val="1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9534-4E11-9335-26A720608E37}"/>
                </c:ext>
              </c:extLst>
            </c:dLbl>
            <c:dLbl>
              <c:idx val="11"/>
              <c:layout>
                <c:manualLayout>
                  <c:x val="0.17032689796374401"/>
                  <c:y val="0.20592634993753581"/>
                </c:manualLayout>
              </c:layout>
              <c:showLegendKey val="1"/>
              <c:showVal val="1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534-4E11-9335-26A720608E37}"/>
                </c:ext>
              </c:extLst>
            </c:dLbl>
            <c:numFmt formatCode="0.0%" sourceLinked="0"/>
            <c:spPr>
              <a:ln>
                <a:noFill/>
                <a:round/>
              </a:ln>
              <a:scene3d>
                <a:camera prst="orthographicFront"/>
                <a:lightRig rig="threePt" dir="t"/>
              </a:scene3d>
              <a:sp3d>
                <a:bevelB prst="relaxedInset"/>
              </a:sp3d>
            </c:spPr>
            <c:txPr>
              <a:bodyPr/>
              <a:lstStyle/>
              <a:p>
                <a:pPr>
                  <a:defRPr sz="105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1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НДФЛ</c:v>
                </c:pt>
                <c:pt idx="1">
                  <c:v>Акцизы по подакцизным товарам (продукции) производимым на территории РФ</c:v>
                </c:pt>
                <c:pt idx="2">
                  <c:v>Единый сельскохозяйственный налог</c:v>
                </c:pt>
                <c:pt idx="3">
                  <c:v>Земельный налог</c:v>
                </c:pt>
                <c:pt idx="4">
                  <c:v>Налог на имущество физических лиц</c:v>
                </c:pt>
                <c:pt idx="5">
                  <c:v>Доходы от использования имущества</c:v>
                </c:pt>
                <c:pt idx="6">
                  <c:v>Доходы от продажи материальных и нематериальных активов </c:v>
                </c:pt>
                <c:pt idx="7">
                  <c:v>Штрафы, санкции, возмещение ущерба</c:v>
                </c:pt>
                <c:pt idx="8">
                  <c:v>Прочие неналоговые доходы</c:v>
                </c:pt>
                <c:pt idx="9">
                  <c:v>Безвозмездные поступления</c:v>
                </c:pt>
              </c:strCache>
            </c:strRef>
          </c:cat>
          <c:val>
            <c:numRef>
              <c:f>Лист1!$B$2:$B$11</c:f>
              <c:numCache>
                <c:formatCode>#,##0</c:formatCode>
                <c:ptCount val="10"/>
                <c:pt idx="0">
                  <c:v>36599</c:v>
                </c:pt>
                <c:pt idx="1">
                  <c:v>5017</c:v>
                </c:pt>
                <c:pt idx="2">
                  <c:v>1</c:v>
                </c:pt>
                <c:pt idx="3">
                  <c:v>8417</c:v>
                </c:pt>
                <c:pt idx="4">
                  <c:v>2617</c:v>
                </c:pt>
                <c:pt idx="5">
                  <c:v>2451</c:v>
                </c:pt>
                <c:pt idx="6">
                  <c:v>2162</c:v>
                </c:pt>
                <c:pt idx="7">
                  <c:v>10</c:v>
                </c:pt>
                <c:pt idx="8">
                  <c:v>1083</c:v>
                </c:pt>
                <c:pt idx="9">
                  <c:v>14247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2-9534-4E11-9335-26A720608E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66"/>
        <c:holeSize val="44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4867852148659331"/>
          <c:y val="2.5357329123924501E-2"/>
          <c:w val="0.74986393569456478"/>
          <c:h val="0.9479413128695756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 год</c:v>
                </c:pt>
              </c:strCache>
            </c:strRef>
          </c:tx>
          <c:spPr>
            <a:solidFill>
              <a:srgbClr val="3399F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Штрафы</c:v>
                </c:pt>
                <c:pt idx="1">
                  <c:v>Доходы от продажи материальных и НМА</c:v>
                </c:pt>
                <c:pt idx="2">
                  <c:v>Доходы от использования имущества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Единый сельскохозяйственный налог</c:v>
                </c:pt>
                <c:pt idx="6">
                  <c:v>Акцизы по подакцизным товарам</c:v>
                </c:pt>
                <c:pt idx="7">
                  <c:v>НДФЛ</c:v>
                </c:pt>
              </c:strCache>
            </c:strRef>
          </c:cat>
          <c:val>
            <c:numRef>
              <c:f>Лист1!$B$2:$B$9</c:f>
              <c:numCache>
                <c:formatCode>#,##0</c:formatCode>
                <c:ptCount val="8"/>
                <c:pt idx="0">
                  <c:v>23</c:v>
                </c:pt>
                <c:pt idx="1">
                  <c:v>4755</c:v>
                </c:pt>
                <c:pt idx="2">
                  <c:v>3598</c:v>
                </c:pt>
                <c:pt idx="3">
                  <c:v>2054</c:v>
                </c:pt>
                <c:pt idx="4">
                  <c:v>7657</c:v>
                </c:pt>
                <c:pt idx="5">
                  <c:v>0.2</c:v>
                </c:pt>
                <c:pt idx="6">
                  <c:v>3388</c:v>
                </c:pt>
                <c:pt idx="7">
                  <c:v>33031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650-4B7C-AD08-5A16091920D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 год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Штрафы</c:v>
                </c:pt>
                <c:pt idx="1">
                  <c:v>Доходы от продажи материальных и НМА</c:v>
                </c:pt>
                <c:pt idx="2">
                  <c:v>Доходы от использования имущества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Единый сельскохозяйственный налог</c:v>
                </c:pt>
                <c:pt idx="6">
                  <c:v>Акцизы по подакцизным товарам</c:v>
                </c:pt>
                <c:pt idx="7">
                  <c:v>НДФЛ</c:v>
                </c:pt>
              </c:strCache>
            </c:strRef>
          </c:cat>
          <c:val>
            <c:numRef>
              <c:f>Лист1!$C$2:$C$9</c:f>
              <c:numCache>
                <c:formatCode>#,##0</c:formatCode>
                <c:ptCount val="8"/>
                <c:pt idx="0">
                  <c:v>10</c:v>
                </c:pt>
                <c:pt idx="1">
                  <c:v>2162</c:v>
                </c:pt>
                <c:pt idx="2">
                  <c:v>2451</c:v>
                </c:pt>
                <c:pt idx="3">
                  <c:v>2617</c:v>
                </c:pt>
                <c:pt idx="4">
                  <c:v>8417</c:v>
                </c:pt>
                <c:pt idx="5">
                  <c:v>1</c:v>
                </c:pt>
                <c:pt idx="6">
                  <c:v>5017</c:v>
                </c:pt>
                <c:pt idx="7">
                  <c:v>36599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650-4B7C-AD08-5A16091920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667008"/>
        <c:axId val="16668544"/>
      </c:barChart>
      <c:catAx>
        <c:axId val="1666700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668544"/>
        <c:crosses val="autoZero"/>
        <c:auto val="1"/>
        <c:lblAlgn val="ctr"/>
        <c:lblOffset val="100"/>
        <c:noMultiLvlLbl val="0"/>
      </c:catAx>
      <c:valAx>
        <c:axId val="16668544"/>
        <c:scaling>
          <c:orientation val="minMax"/>
        </c:scaling>
        <c:delete val="1"/>
        <c:axPos val="b"/>
        <c:numFmt formatCode="#,##0" sourceLinked="1"/>
        <c:majorTickMark val="out"/>
        <c:minorTickMark val="none"/>
        <c:tickLblPos val="nextTo"/>
        <c:crossAx val="166670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569163790214885"/>
          <c:y val="0.82111382833991087"/>
          <c:w val="0.29986411493464171"/>
          <c:h val="0.11700125094348775"/>
        </c:manualLayout>
      </c:layout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0833640316767923"/>
          <c:y val="0.80550751409047416"/>
        </c:manualLayout>
      </c:layout>
      <c:overlay val="0"/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0347661176048671E-2"/>
          <c:y val="0.10511145527777178"/>
          <c:w val="0.80692788520573733"/>
          <c:h val="0.6692142000805880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налоговых и неналоговых доходов бюджета 2015 году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FFFF00"/>
              </a:solidFill>
            </c:spPr>
          </c:dPt>
          <c:dPt>
            <c:idx val="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3"/>
            <c:bubble3D val="0"/>
            <c:spPr>
              <a:solidFill>
                <a:srgbClr val="FFC000"/>
              </a:solidFill>
            </c:spPr>
          </c:dPt>
          <c:dPt>
            <c:idx val="4"/>
            <c:bubble3D val="0"/>
            <c:spPr>
              <a:solidFill>
                <a:srgbClr val="FF66FF"/>
              </a:solidFill>
            </c:spPr>
          </c:dPt>
          <c:dPt>
            <c:idx val="5"/>
            <c:bubble3D val="0"/>
            <c:spPr>
              <a:solidFill>
                <a:srgbClr val="3399FF"/>
              </a:solidFill>
            </c:spPr>
          </c:dPt>
          <c:dPt>
            <c:idx val="6"/>
            <c:bubble3D val="0"/>
            <c:spPr>
              <a:solidFill>
                <a:srgbClr val="92D050"/>
              </a:solidFill>
            </c:spPr>
          </c:dPt>
          <c:dLbls>
            <c:dLbl>
              <c:idx val="0"/>
              <c:layout>
                <c:manualLayout>
                  <c:x val="-0.22383254483846199"/>
                  <c:y val="-7.298371114647694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0965019481266212E-3"/>
                  <c:y val="-3.968656260415509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6.4766317387736652E-2"/>
                  <c:y val="-0.1026507967368705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6.8384823713544499E-2"/>
                  <c:y val="-5.999011022584792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spPr>
              <a:noFill/>
            </c:spPr>
            <c:txPr>
              <a:bodyPr/>
              <a:lstStyle/>
              <a:p>
                <a:pPr>
                  <a:defRPr sz="9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Лист1!$A$2:$A$8</c:f>
              <c:strCache>
                <c:ptCount val="7"/>
                <c:pt idx="0">
                  <c:v>НДФЛ</c:v>
                </c:pt>
                <c:pt idx="1">
                  <c:v>Акцизы</c:v>
                </c:pt>
                <c:pt idx="2">
                  <c:v>Земельный налог</c:v>
                </c:pt>
                <c:pt idx="3">
                  <c:v>Налог на имущество физических лиц</c:v>
                </c:pt>
                <c:pt idx="4">
                  <c:v>Доходы от использования имущества</c:v>
                </c:pt>
                <c:pt idx="5">
                  <c:v>Продажа активов</c:v>
                </c:pt>
                <c:pt idx="6">
                  <c:v>Прочие неналоговые доходы</c:v>
                </c:pt>
              </c:strCache>
            </c:strRef>
          </c:cat>
          <c:val>
            <c:numRef>
              <c:f>Лист1!$B$2:$B$8</c:f>
              <c:numCache>
                <c:formatCode>0.0%</c:formatCode>
                <c:ptCount val="7"/>
                <c:pt idx="0">
                  <c:v>0.60199999999999998</c:v>
                </c:pt>
                <c:pt idx="1">
                  <c:v>6.2E-2</c:v>
                </c:pt>
                <c:pt idx="2">
                  <c:v>0.13900000000000001</c:v>
                </c:pt>
                <c:pt idx="3">
                  <c:v>3.7999999999999999E-2</c:v>
                </c:pt>
                <c:pt idx="4">
                  <c:v>6.6000000000000003E-2</c:v>
                </c:pt>
                <c:pt idx="5">
                  <c:v>8.5999999999999993E-2</c:v>
                </c:pt>
                <c:pt idx="6">
                  <c:v>7.0000000000000001E-3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5784357293634041"/>
          <c:y val="0.80905913452297185"/>
        </c:manualLayout>
      </c:layout>
      <c:overlay val="0"/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0347661176048671E-2"/>
          <c:y val="7.9821818739716749E-2"/>
          <c:w val="0.80692788520573733"/>
          <c:h val="0.6561484350063396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налоговых и неналоговых доходов бюджета 2016 году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FFFF00"/>
              </a:solidFill>
            </c:spPr>
          </c:dPt>
          <c:dPt>
            <c:idx val="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3"/>
            <c:bubble3D val="0"/>
            <c:spPr>
              <a:solidFill>
                <a:srgbClr val="FFC000"/>
              </a:solidFill>
            </c:spPr>
          </c:dPt>
          <c:dPt>
            <c:idx val="4"/>
            <c:bubble3D val="0"/>
            <c:spPr>
              <a:solidFill>
                <a:srgbClr val="FF66FF"/>
              </a:solidFill>
            </c:spPr>
          </c:dPt>
          <c:dPt>
            <c:idx val="5"/>
            <c:bubble3D val="0"/>
            <c:spPr>
              <a:solidFill>
                <a:srgbClr val="3399FF"/>
              </a:solidFill>
            </c:spPr>
          </c:dPt>
          <c:dPt>
            <c:idx val="6"/>
            <c:bubble3D val="0"/>
            <c:spPr>
              <a:solidFill>
                <a:srgbClr val="92D050"/>
              </a:solidFill>
            </c:spPr>
          </c:dPt>
          <c:dLbls>
            <c:dLbl>
              <c:idx val="0"/>
              <c:layout>
                <c:manualLayout>
                  <c:x val="-0.22383254483846199"/>
                  <c:y val="-7.298371114647694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2267428375404682"/>
                  <c:y val="0.1558473220788519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2200262349017751E-3"/>
                  <c:y val="-9.22207938095061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3599064041617205E-2"/>
                  <c:y val="-9.847627159592496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6.4766317387736652E-2"/>
                  <c:y val="-0.1026507967368705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.17668187940131402"/>
                  <c:y val="-7.678710302029932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.26682244857783832"/>
                  <c:y val="-2.802642739871936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spPr>
              <a:noFill/>
            </c:spPr>
            <c:txPr>
              <a:bodyPr/>
              <a:lstStyle/>
              <a:p>
                <a:pPr>
                  <a:defRPr sz="9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Лист1!$A$2:$A$8</c:f>
              <c:strCache>
                <c:ptCount val="7"/>
                <c:pt idx="0">
                  <c:v>НДФЛ</c:v>
                </c:pt>
                <c:pt idx="1">
                  <c:v>Акцизы</c:v>
                </c:pt>
                <c:pt idx="2">
                  <c:v>Земельный налог</c:v>
                </c:pt>
                <c:pt idx="3">
                  <c:v>Налог на имущество физических лиц</c:v>
                </c:pt>
                <c:pt idx="4">
                  <c:v>Доходы от использования имущества</c:v>
                </c:pt>
                <c:pt idx="5">
                  <c:v>Продажа активов</c:v>
                </c:pt>
                <c:pt idx="6">
                  <c:v>Прочие неналоговые доходы</c:v>
                </c:pt>
              </c:strCache>
            </c:strRef>
          </c:cat>
          <c:val>
            <c:numRef>
              <c:f>Лист1!$B$2:$B$8</c:f>
              <c:numCache>
                <c:formatCode>0.0%</c:formatCode>
                <c:ptCount val="7"/>
                <c:pt idx="0">
                  <c:v>0.627</c:v>
                </c:pt>
                <c:pt idx="1">
                  <c:v>8.5999999999999993E-2</c:v>
                </c:pt>
                <c:pt idx="2">
                  <c:v>0.14399999999999999</c:v>
                </c:pt>
                <c:pt idx="3">
                  <c:v>4.4999999999999998E-2</c:v>
                </c:pt>
                <c:pt idx="4">
                  <c:v>4.2000000000000003E-2</c:v>
                </c:pt>
                <c:pt idx="5">
                  <c:v>3.6999999999999998E-2</c:v>
                </c:pt>
                <c:pt idx="6">
                  <c:v>1.9E-2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7.0829280531110081E-2"/>
          <c:y val="0.17001921789678848"/>
          <c:w val="0.8911805233904585"/>
          <c:h val="0.5018751134255667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 2015</c:v>
                </c:pt>
              </c:strCache>
            </c:strRef>
          </c:tx>
          <c:spPr>
            <a:solidFill>
              <a:srgbClr val="3399FF"/>
            </a:solidFill>
          </c:spPr>
          <c:invertIfNegative val="0"/>
          <c:dLbls>
            <c:dLbl>
              <c:idx val="0"/>
              <c:layout>
                <c:manualLayout>
                  <c:x val="6.2427151937660148E-3"/>
                  <c:y val="7.2282496844612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83F-4675-912D-4B81EBD4576B}"/>
                </c:ext>
              </c:extLst>
            </c:dLbl>
            <c:dLbl>
              <c:idx val="1"/>
              <c:layout>
                <c:manualLayout>
                  <c:x val="8.7398012712724214E-3"/>
                  <c:y val="0.156130193184363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83F-4675-912D-4B81EBD4576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Налог на имущество физических лиц</c:v>
                </c:pt>
                <c:pt idx="1">
                  <c:v>Земельный налог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2054</c:v>
                </c:pt>
                <c:pt idx="1">
                  <c:v>7657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BD1-49DF-B50C-0477B5990C0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 2016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BBD1-49DF-B50C-0477B5990C03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BBD1-49DF-B50C-0477B5990C03}"/>
              </c:ext>
            </c:extLst>
          </c:dPt>
          <c:dLbls>
            <c:dLbl>
              <c:idx val="0"/>
              <c:layout>
                <c:manualLayout>
                  <c:x val="3.745629116259609E-3"/>
                  <c:y val="7.51737967183974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BD1-49DF-B50C-0477B5990C03}"/>
                </c:ext>
              </c:extLst>
            </c:dLbl>
            <c:dLbl>
              <c:idx val="1"/>
              <c:layout>
                <c:manualLayout>
                  <c:x val="1.3733973426285325E-2"/>
                  <c:y val="0.167695392679501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BD1-49DF-B50C-0477B5990C0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Налог на имущество физических лиц</c:v>
                </c:pt>
                <c:pt idx="1">
                  <c:v>Земельный налог</c:v>
                </c:pt>
              </c:strCache>
            </c:strRef>
          </c:cat>
          <c:val>
            <c:numRef>
              <c:f>Лист1!$C$2:$C$3</c:f>
              <c:numCache>
                <c:formatCode>#,##0</c:formatCode>
                <c:ptCount val="2"/>
                <c:pt idx="0">
                  <c:v>2617</c:v>
                </c:pt>
                <c:pt idx="1">
                  <c:v>8417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BBD1-49DF-B50C-0477B5990C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7307008"/>
        <c:axId val="87308544"/>
        <c:axId val="0"/>
      </c:bar3DChart>
      <c:catAx>
        <c:axId val="873070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7308544"/>
        <c:crosses val="autoZero"/>
        <c:auto val="1"/>
        <c:lblAlgn val="ctr"/>
        <c:lblOffset val="100"/>
        <c:noMultiLvlLbl val="0"/>
      </c:catAx>
      <c:valAx>
        <c:axId val="87308544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#,##0" sourceLinked="1"/>
        <c:majorTickMark val="out"/>
        <c:minorTickMark val="none"/>
        <c:tickLblPos val="nextTo"/>
        <c:crossAx val="873070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4757394030400335"/>
          <c:y val="0.73914261135278747"/>
          <c:w val="0.10720404136966372"/>
          <c:h val="0.10531998520090495"/>
        </c:manualLayout>
      </c:layout>
      <c:overlay val="0"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600" b="1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7765540670919606"/>
          <c:y val="4.9462775015162642E-2"/>
          <c:w val="0.47192029102193328"/>
          <c:h val="0.826569895020450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 2015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dLbl>
              <c:idx val="3"/>
              <c:tx>
                <c:rich>
                  <a:bodyPr/>
                  <a:lstStyle/>
                  <a:p>
                    <a:r>
                      <a:rPr lang="en-US" sz="1500">
                        <a:solidFill>
                          <a:schemeClr val="bg1"/>
                        </a:solidFill>
                      </a:rPr>
                      <a:t>31,4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B6F-4A46-B30B-56DB256E40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Аренда муниципального имущества</c:v>
                </c:pt>
                <c:pt idx="1">
                  <c:v>Аренда земельных участков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554</c:v>
                </c:pt>
                <c:pt idx="1">
                  <c:v>3044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B6F-4A46-B30B-56DB256E40B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 2016</c:v>
                </c:pt>
              </c:strCache>
            </c:strRef>
          </c:tx>
          <c:spPr>
            <a:solidFill>
              <a:srgbClr val="FF3300"/>
            </a:solidFill>
            <a:ln>
              <a:noFill/>
            </a:ln>
            <a:effectLst/>
          </c:spPr>
          <c:invertIfNegative val="0"/>
          <c:dLbls>
            <c:dLbl>
              <c:idx val="3"/>
              <c:tx>
                <c:rich>
                  <a:bodyPr/>
                  <a:lstStyle/>
                  <a:p>
                    <a:r>
                      <a:rPr lang="en-US" sz="1600" dirty="0">
                        <a:solidFill>
                          <a:schemeClr val="bg1"/>
                        </a:solidFill>
                      </a:rPr>
                      <a:t>8,6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B6F-4A46-B30B-56DB256E40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Аренда муниципального имущества</c:v>
                </c:pt>
                <c:pt idx="1">
                  <c:v>Аренда земельных участков</c:v>
                </c:pt>
              </c:strCache>
            </c:strRef>
          </c:cat>
          <c:val>
            <c:numRef>
              <c:f>Лист1!$C$2:$C$3</c:f>
              <c:numCache>
                <c:formatCode>#,##0</c:formatCode>
                <c:ptCount val="2"/>
                <c:pt idx="0">
                  <c:v>792</c:v>
                </c:pt>
                <c:pt idx="1">
                  <c:v>1659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DB6F-4A46-B30B-56DB256E40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00808576"/>
        <c:axId val="100810112"/>
      </c:barChart>
      <c:catAx>
        <c:axId val="1008085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00810112"/>
        <c:crosses val="autoZero"/>
        <c:auto val="1"/>
        <c:lblAlgn val="ctr"/>
        <c:lblOffset val="100"/>
        <c:noMultiLvlLbl val="0"/>
      </c:catAx>
      <c:valAx>
        <c:axId val="10081011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00808576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9137615191951285E-2"/>
          <c:y val="2.7865376521674954E-2"/>
          <c:w val="0.81300105432688419"/>
          <c:h val="0.7712677449789463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 год</c:v>
                </c:pt>
              </c:strCache>
            </c:strRef>
          </c:tx>
          <c:spPr>
            <a:solidFill>
              <a:srgbClr val="3399FF"/>
            </a:solidFill>
          </c:spPr>
          <c:invertIfNegative val="0"/>
          <c:dLbls>
            <c:dLbl>
              <c:idx val="0"/>
              <c:layout>
                <c:manualLayout>
                  <c:x val="1.5384599929242728E-2"/>
                  <c:y val="8.35961295650248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B71-473F-AE6A-701B23BE0D17}"/>
                </c:ext>
              </c:extLst>
            </c:dLbl>
            <c:dLbl>
              <c:idx val="1"/>
              <c:layout>
                <c:manualLayout>
                  <c:x val="1.1538324372029212E-2"/>
                  <c:y val="6.07971851381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B71-473F-AE6A-701B23BE0D17}"/>
                </c:ext>
              </c:extLst>
            </c:dLbl>
            <c:dLbl>
              <c:idx val="2"/>
              <c:layout>
                <c:manualLayout>
                  <c:x val="8.5056067519783483E-3"/>
                  <c:y val="1.47748693820110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9D1-4691-BE20-1D4EF6CC06F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Доходы от реализации муниципального имущества</c:v>
                </c:pt>
                <c:pt idx="1">
                  <c:v>Доходы от продажи земельных участков</c:v>
                </c:pt>
                <c:pt idx="2">
                  <c:v>Плата за увеличение площади земельных участков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3"/>
                <c:pt idx="0">
                  <c:v>4356</c:v>
                </c:pt>
                <c:pt idx="1">
                  <c:v>387</c:v>
                </c:pt>
                <c:pt idx="2">
                  <c:v>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B71-473F-AE6A-701B23BE0D1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 год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1.7807358387926325E-2"/>
                  <c:y val="0.103861658478594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B71-473F-AE6A-701B23BE0D17}"/>
                </c:ext>
              </c:extLst>
            </c:dLbl>
            <c:dLbl>
              <c:idx val="1"/>
              <c:layout>
                <c:manualLayout>
                  <c:x val="2.692309173447572E-2"/>
                  <c:y val="5.31975369959249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B71-473F-AE6A-701B23BE0D17}"/>
                </c:ext>
              </c:extLst>
            </c:dLbl>
            <c:dLbl>
              <c:idx val="2"/>
              <c:layout>
                <c:manualLayout>
                  <c:x val="1.7011213503956697E-2"/>
                  <c:y val="1.72373476123462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9D1-4691-BE20-1D4EF6CC06F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Доходы от реализации муниципального имущества</c:v>
                </c:pt>
                <c:pt idx="1">
                  <c:v>Доходы от продажи земельных участков</c:v>
                </c:pt>
                <c:pt idx="2">
                  <c:v>Плата за увеличение площади земельных участков</c:v>
                </c:pt>
              </c:strCache>
            </c:strRef>
          </c:cat>
          <c:val>
            <c:numRef>
              <c:f>Лист1!$C$2:$C$4</c:f>
              <c:numCache>
                <c:formatCode>#,##0</c:formatCode>
                <c:ptCount val="3"/>
                <c:pt idx="0">
                  <c:v>1766</c:v>
                </c:pt>
                <c:pt idx="1">
                  <c:v>300</c:v>
                </c:pt>
                <c:pt idx="2">
                  <c:v>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DB71-473F-AE6A-701B23BE0D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0898304"/>
        <c:axId val="100899840"/>
        <c:axId val="0"/>
      </c:bar3DChart>
      <c:catAx>
        <c:axId val="1008983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0"/>
            </a:pPr>
            <a:endParaRPr lang="ru-RU"/>
          </a:p>
        </c:txPr>
        <c:crossAx val="100899840"/>
        <c:crosses val="autoZero"/>
        <c:auto val="1"/>
        <c:lblAlgn val="ctr"/>
        <c:lblOffset val="100"/>
        <c:noMultiLvlLbl val="0"/>
      </c:catAx>
      <c:valAx>
        <c:axId val="10089984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1008983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149682270380849"/>
          <c:y val="0.87553611428594225"/>
          <c:w val="0.18603118175527258"/>
          <c:h val="0.10262157941033911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325781387815319E-2"/>
          <c:y val="0.1598764571705758"/>
          <c:w val="0.51224652003784654"/>
          <c:h val="0.6008594314823978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3399F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2"/>
                <c:pt idx="0">
                  <c:v>Факт 2015</c:v>
                </c:pt>
                <c:pt idx="1">
                  <c:v>Факт 2016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2"/>
                <c:pt idx="0">
                  <c:v>23</c:v>
                </c:pt>
                <c:pt idx="1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C0D-4331-8E0C-D2135E6357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overlap val="100"/>
        <c:axId val="100928896"/>
        <c:axId val="100938880"/>
      </c:barChart>
      <c:catAx>
        <c:axId val="1009288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00938880"/>
        <c:crosses val="autoZero"/>
        <c:auto val="1"/>
        <c:lblAlgn val="ctr"/>
        <c:lblOffset val="100"/>
        <c:noMultiLvlLbl val="0"/>
      </c:catAx>
      <c:valAx>
        <c:axId val="10093888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10092889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06724F-9FCA-4009-BE31-A474C78C4B11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713921B-E7E3-4A67-BF18-8824C21916F9}">
      <dgm:prSet phldrT="[Текст]" custT="1"/>
      <dgm:spPr>
        <a:solidFill>
          <a:srgbClr val="E4BACD"/>
        </a:solidFill>
      </dgm:spPr>
      <dgm:t>
        <a:bodyPr/>
        <a:lstStyle/>
        <a:p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Акцизы на дизельное топливо </a:t>
          </a:r>
        </a:p>
        <a:p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1 181 </a:t>
          </a:r>
          <a:r>
            <a:rPr lang="ru-RU" sz="1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7119F89C-CC76-461E-B3D4-71E16845FA3A}" type="parTrans" cxnId="{819942AD-61D0-42A3-A66F-8DE11B8884DC}">
      <dgm:prSet/>
      <dgm:spPr/>
      <dgm:t>
        <a:bodyPr/>
        <a:lstStyle/>
        <a:p>
          <a:endParaRPr lang="ru-RU"/>
        </a:p>
      </dgm:t>
    </dgm:pt>
    <dgm:pt modelId="{277C3188-BD67-4509-BBDE-425D928A6B78}" type="sibTrans" cxnId="{819942AD-61D0-42A3-A66F-8DE11B8884DC}">
      <dgm:prSet/>
      <dgm:spPr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5CAC2C0A-2363-4AED-B452-EDB613998F34}">
      <dgm:prSet phldrT="[Текст]" custT="1"/>
      <dgm:spPr>
        <a:solidFill>
          <a:srgbClr val="E4BACD"/>
        </a:solidFill>
      </dgm:spPr>
      <dgm:t>
        <a:bodyPr/>
        <a:lstStyle/>
        <a:p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Акцизы на моторные масла </a:t>
          </a:r>
        </a:p>
        <a:p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32т.р.</a:t>
          </a:r>
        </a:p>
      </dgm:t>
    </dgm:pt>
    <dgm:pt modelId="{7C2E4978-F39B-4538-9464-0AB3826E1162}" type="parTrans" cxnId="{71EC2D22-1AC5-4A5D-9598-2F27B1803CBF}">
      <dgm:prSet/>
      <dgm:spPr/>
      <dgm:t>
        <a:bodyPr/>
        <a:lstStyle/>
        <a:p>
          <a:endParaRPr lang="ru-RU"/>
        </a:p>
      </dgm:t>
    </dgm:pt>
    <dgm:pt modelId="{5AB97D58-D82A-4C60-B2C4-DDFD5AE1C664}" type="sibTrans" cxnId="{71EC2D22-1AC5-4A5D-9598-2F27B1803CBF}">
      <dgm:prSet/>
      <dgm:spPr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D1FC9EB8-41A3-4E39-BDDA-EB32245205F7}">
      <dgm:prSet phldrT="[Текст]" custT="1"/>
      <dgm:spPr>
        <a:solidFill>
          <a:srgbClr val="E4BACD"/>
        </a:solidFill>
      </dgm:spPr>
      <dgm:t>
        <a:bodyPr/>
        <a:lstStyle/>
        <a:p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Акцизы на прямогонный бензин </a:t>
          </a:r>
        </a:p>
        <a:p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-152 </a:t>
          </a:r>
          <a:r>
            <a:rPr lang="ru-RU" sz="1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AB37BB-3AA1-4D35-9155-D490408C447F}" type="parTrans" cxnId="{CF760274-9AC8-479C-8572-4D400B0A0CF0}">
      <dgm:prSet/>
      <dgm:spPr/>
      <dgm:t>
        <a:bodyPr/>
        <a:lstStyle/>
        <a:p>
          <a:endParaRPr lang="ru-RU"/>
        </a:p>
      </dgm:t>
    </dgm:pt>
    <dgm:pt modelId="{D0C400BA-082F-4A97-8E7A-864569A94238}" type="sibTrans" cxnId="{CF760274-9AC8-479C-8572-4D400B0A0CF0}">
      <dgm:prSet/>
      <dgm:spPr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31F23D74-3B1A-4AFD-8D05-A747A3230683}">
      <dgm:prSet phldrT="[Текст]" custT="1"/>
      <dgm:spPr>
        <a:solidFill>
          <a:srgbClr val="E4BACD"/>
        </a:solidFill>
      </dgm:spPr>
      <dgm:t>
        <a:bodyPr/>
        <a:lstStyle/>
        <a:p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Акцизы на автомобильный бензин </a:t>
          </a:r>
        </a:p>
        <a:p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2 327 </a:t>
          </a:r>
          <a:r>
            <a:rPr lang="ru-RU" sz="1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A56C721E-6BCD-42EC-8F63-EC790FD113FC}" type="parTrans" cxnId="{9DF9BA7E-53DF-45FB-959C-7E1566EA873B}">
      <dgm:prSet/>
      <dgm:spPr/>
      <dgm:t>
        <a:bodyPr/>
        <a:lstStyle/>
        <a:p>
          <a:endParaRPr lang="ru-RU"/>
        </a:p>
      </dgm:t>
    </dgm:pt>
    <dgm:pt modelId="{3DE11F48-9F5E-4B2B-9813-44EA54DF140E}" type="sibTrans" cxnId="{9DF9BA7E-53DF-45FB-959C-7E1566EA873B}">
      <dgm:prSet/>
      <dgm:spPr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88ACBF4F-4089-4956-B31B-22E0DED26D89}" type="pres">
      <dgm:prSet presAssocID="{3106724F-9FCA-4009-BE31-A474C78C4B1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AB09B43-FD44-4E86-B551-88E03063066E}" type="pres">
      <dgm:prSet presAssocID="{2713921B-E7E3-4A67-BF18-8824C21916F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D83DF0-5235-43D2-81CE-D9F6941A0293}" type="pres">
      <dgm:prSet presAssocID="{2713921B-E7E3-4A67-BF18-8824C21916F9}" presName="spNode" presStyleCnt="0"/>
      <dgm:spPr/>
    </dgm:pt>
    <dgm:pt modelId="{B0762F29-E64A-422B-871B-A4CF5F97CD0B}" type="pres">
      <dgm:prSet presAssocID="{277C3188-BD67-4509-BBDE-425D928A6B78}" presName="sibTrans" presStyleLbl="sibTrans1D1" presStyleIdx="0" presStyleCnt="4"/>
      <dgm:spPr/>
      <dgm:t>
        <a:bodyPr/>
        <a:lstStyle/>
        <a:p>
          <a:endParaRPr lang="ru-RU"/>
        </a:p>
      </dgm:t>
    </dgm:pt>
    <dgm:pt modelId="{B0B96A19-63BE-4010-A54D-594FF80AE2F3}" type="pres">
      <dgm:prSet presAssocID="{5CAC2C0A-2363-4AED-B452-EDB613998F3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324FCB-DDD8-45FC-BCF7-3B72C0DDBAD1}" type="pres">
      <dgm:prSet presAssocID="{5CAC2C0A-2363-4AED-B452-EDB613998F34}" presName="spNode" presStyleCnt="0"/>
      <dgm:spPr/>
    </dgm:pt>
    <dgm:pt modelId="{6471E7D8-2099-4752-B607-D64B043E9A84}" type="pres">
      <dgm:prSet presAssocID="{5AB97D58-D82A-4C60-B2C4-DDFD5AE1C664}" presName="sibTrans" presStyleLbl="sibTrans1D1" presStyleIdx="1" presStyleCnt="4"/>
      <dgm:spPr/>
      <dgm:t>
        <a:bodyPr/>
        <a:lstStyle/>
        <a:p>
          <a:endParaRPr lang="ru-RU"/>
        </a:p>
      </dgm:t>
    </dgm:pt>
    <dgm:pt modelId="{20F677EB-71DB-4CF9-96B9-60CABA54D2B5}" type="pres">
      <dgm:prSet presAssocID="{D1FC9EB8-41A3-4E39-BDDA-EB32245205F7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C7CBDD-8814-4209-B0CA-6DA45AEE0860}" type="pres">
      <dgm:prSet presAssocID="{D1FC9EB8-41A3-4E39-BDDA-EB32245205F7}" presName="spNode" presStyleCnt="0"/>
      <dgm:spPr/>
    </dgm:pt>
    <dgm:pt modelId="{4E9A822B-CB10-4798-B731-5AFAD17D1A42}" type="pres">
      <dgm:prSet presAssocID="{D0C400BA-082F-4A97-8E7A-864569A94238}" presName="sibTrans" presStyleLbl="sibTrans1D1" presStyleIdx="2" presStyleCnt="4"/>
      <dgm:spPr/>
      <dgm:t>
        <a:bodyPr/>
        <a:lstStyle/>
        <a:p>
          <a:endParaRPr lang="ru-RU"/>
        </a:p>
      </dgm:t>
    </dgm:pt>
    <dgm:pt modelId="{8813C21D-91C9-4944-BA7D-AC23B41214FF}" type="pres">
      <dgm:prSet presAssocID="{31F23D74-3B1A-4AFD-8D05-A747A323068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FCCE77-5505-4002-B9AE-4585C9CFEC8D}" type="pres">
      <dgm:prSet presAssocID="{31F23D74-3B1A-4AFD-8D05-A747A3230683}" presName="spNode" presStyleCnt="0"/>
      <dgm:spPr/>
    </dgm:pt>
    <dgm:pt modelId="{A46C5569-CF66-4B36-B1A5-2122A787B064}" type="pres">
      <dgm:prSet presAssocID="{3DE11F48-9F5E-4B2B-9813-44EA54DF140E}" presName="sibTrans" presStyleLbl="sibTrans1D1" presStyleIdx="3" presStyleCnt="4"/>
      <dgm:spPr/>
      <dgm:t>
        <a:bodyPr/>
        <a:lstStyle/>
        <a:p>
          <a:endParaRPr lang="ru-RU"/>
        </a:p>
      </dgm:t>
    </dgm:pt>
  </dgm:ptLst>
  <dgm:cxnLst>
    <dgm:cxn modelId="{F9BFC677-464C-4CEF-84B3-3789A0B8F951}" type="presOf" srcId="{31F23D74-3B1A-4AFD-8D05-A747A3230683}" destId="{8813C21D-91C9-4944-BA7D-AC23B41214FF}" srcOrd="0" destOrd="0" presId="urn:microsoft.com/office/officeart/2005/8/layout/cycle6"/>
    <dgm:cxn modelId="{CF760274-9AC8-479C-8572-4D400B0A0CF0}" srcId="{3106724F-9FCA-4009-BE31-A474C78C4B11}" destId="{D1FC9EB8-41A3-4E39-BDDA-EB32245205F7}" srcOrd="2" destOrd="0" parTransId="{8AAB37BB-3AA1-4D35-9155-D490408C447F}" sibTransId="{D0C400BA-082F-4A97-8E7A-864569A94238}"/>
    <dgm:cxn modelId="{819942AD-61D0-42A3-A66F-8DE11B8884DC}" srcId="{3106724F-9FCA-4009-BE31-A474C78C4B11}" destId="{2713921B-E7E3-4A67-BF18-8824C21916F9}" srcOrd="0" destOrd="0" parTransId="{7119F89C-CC76-461E-B3D4-71E16845FA3A}" sibTransId="{277C3188-BD67-4509-BBDE-425D928A6B78}"/>
    <dgm:cxn modelId="{9DF9BA7E-53DF-45FB-959C-7E1566EA873B}" srcId="{3106724F-9FCA-4009-BE31-A474C78C4B11}" destId="{31F23D74-3B1A-4AFD-8D05-A747A3230683}" srcOrd="3" destOrd="0" parTransId="{A56C721E-6BCD-42EC-8F63-EC790FD113FC}" sibTransId="{3DE11F48-9F5E-4B2B-9813-44EA54DF140E}"/>
    <dgm:cxn modelId="{9F9FF56F-1268-42EB-B40B-0FB34864FA7A}" type="presOf" srcId="{3106724F-9FCA-4009-BE31-A474C78C4B11}" destId="{88ACBF4F-4089-4956-B31B-22E0DED26D89}" srcOrd="0" destOrd="0" presId="urn:microsoft.com/office/officeart/2005/8/layout/cycle6"/>
    <dgm:cxn modelId="{BAB9CC8D-34D9-4D1A-9EEC-01D63B4DD12A}" type="presOf" srcId="{D1FC9EB8-41A3-4E39-BDDA-EB32245205F7}" destId="{20F677EB-71DB-4CF9-96B9-60CABA54D2B5}" srcOrd="0" destOrd="0" presId="urn:microsoft.com/office/officeart/2005/8/layout/cycle6"/>
    <dgm:cxn modelId="{E4366CFF-6C22-48F9-A97D-67039A4B7B44}" type="presOf" srcId="{277C3188-BD67-4509-BBDE-425D928A6B78}" destId="{B0762F29-E64A-422B-871B-A4CF5F97CD0B}" srcOrd="0" destOrd="0" presId="urn:microsoft.com/office/officeart/2005/8/layout/cycle6"/>
    <dgm:cxn modelId="{71EC2D22-1AC5-4A5D-9598-2F27B1803CBF}" srcId="{3106724F-9FCA-4009-BE31-A474C78C4B11}" destId="{5CAC2C0A-2363-4AED-B452-EDB613998F34}" srcOrd="1" destOrd="0" parTransId="{7C2E4978-F39B-4538-9464-0AB3826E1162}" sibTransId="{5AB97D58-D82A-4C60-B2C4-DDFD5AE1C664}"/>
    <dgm:cxn modelId="{C612E7C5-ECAC-4B26-A99B-91795FAB339F}" type="presOf" srcId="{5CAC2C0A-2363-4AED-B452-EDB613998F34}" destId="{B0B96A19-63BE-4010-A54D-594FF80AE2F3}" srcOrd="0" destOrd="0" presId="urn:microsoft.com/office/officeart/2005/8/layout/cycle6"/>
    <dgm:cxn modelId="{1EA136FA-855B-4148-B394-C38FF36BFF98}" type="presOf" srcId="{3DE11F48-9F5E-4B2B-9813-44EA54DF140E}" destId="{A46C5569-CF66-4B36-B1A5-2122A787B064}" srcOrd="0" destOrd="0" presId="urn:microsoft.com/office/officeart/2005/8/layout/cycle6"/>
    <dgm:cxn modelId="{AD1252AE-E824-4675-83FC-4B44EF0FF811}" type="presOf" srcId="{2713921B-E7E3-4A67-BF18-8824C21916F9}" destId="{6AB09B43-FD44-4E86-B551-88E03063066E}" srcOrd="0" destOrd="0" presId="urn:microsoft.com/office/officeart/2005/8/layout/cycle6"/>
    <dgm:cxn modelId="{1254DCC7-90B5-49EC-942E-9B6154F7566D}" type="presOf" srcId="{D0C400BA-082F-4A97-8E7A-864569A94238}" destId="{4E9A822B-CB10-4798-B731-5AFAD17D1A42}" srcOrd="0" destOrd="0" presId="urn:microsoft.com/office/officeart/2005/8/layout/cycle6"/>
    <dgm:cxn modelId="{97C0DA0C-12DB-42B9-AF5F-51F8F53A7F03}" type="presOf" srcId="{5AB97D58-D82A-4C60-B2C4-DDFD5AE1C664}" destId="{6471E7D8-2099-4752-B607-D64B043E9A84}" srcOrd="0" destOrd="0" presId="urn:microsoft.com/office/officeart/2005/8/layout/cycle6"/>
    <dgm:cxn modelId="{1CA0EA5E-63FD-415D-8908-18A6F4873C25}" type="presParOf" srcId="{88ACBF4F-4089-4956-B31B-22E0DED26D89}" destId="{6AB09B43-FD44-4E86-B551-88E03063066E}" srcOrd="0" destOrd="0" presId="urn:microsoft.com/office/officeart/2005/8/layout/cycle6"/>
    <dgm:cxn modelId="{9A730A11-A3DC-4335-9B4A-40B99024C3CC}" type="presParOf" srcId="{88ACBF4F-4089-4956-B31B-22E0DED26D89}" destId="{5CD83DF0-5235-43D2-81CE-D9F6941A0293}" srcOrd="1" destOrd="0" presId="urn:microsoft.com/office/officeart/2005/8/layout/cycle6"/>
    <dgm:cxn modelId="{5D36566E-268A-4314-8F67-5B8EDE5A5F7C}" type="presParOf" srcId="{88ACBF4F-4089-4956-B31B-22E0DED26D89}" destId="{B0762F29-E64A-422B-871B-A4CF5F97CD0B}" srcOrd="2" destOrd="0" presId="urn:microsoft.com/office/officeart/2005/8/layout/cycle6"/>
    <dgm:cxn modelId="{9FED2299-B424-4077-A5E6-A01763A50E7F}" type="presParOf" srcId="{88ACBF4F-4089-4956-B31B-22E0DED26D89}" destId="{B0B96A19-63BE-4010-A54D-594FF80AE2F3}" srcOrd="3" destOrd="0" presId="urn:microsoft.com/office/officeart/2005/8/layout/cycle6"/>
    <dgm:cxn modelId="{EB42872B-26A7-46EA-9B96-F1AB699FF986}" type="presParOf" srcId="{88ACBF4F-4089-4956-B31B-22E0DED26D89}" destId="{50324FCB-DDD8-45FC-BCF7-3B72C0DDBAD1}" srcOrd="4" destOrd="0" presId="urn:microsoft.com/office/officeart/2005/8/layout/cycle6"/>
    <dgm:cxn modelId="{F0E548C5-5ACF-4249-9386-6E454FBCBFB7}" type="presParOf" srcId="{88ACBF4F-4089-4956-B31B-22E0DED26D89}" destId="{6471E7D8-2099-4752-B607-D64B043E9A84}" srcOrd="5" destOrd="0" presId="urn:microsoft.com/office/officeart/2005/8/layout/cycle6"/>
    <dgm:cxn modelId="{0EA81B95-80BE-413C-A2B4-B0B73147A3E6}" type="presParOf" srcId="{88ACBF4F-4089-4956-B31B-22E0DED26D89}" destId="{20F677EB-71DB-4CF9-96B9-60CABA54D2B5}" srcOrd="6" destOrd="0" presId="urn:microsoft.com/office/officeart/2005/8/layout/cycle6"/>
    <dgm:cxn modelId="{ACB49429-A208-48B1-B9F1-64A8F7763586}" type="presParOf" srcId="{88ACBF4F-4089-4956-B31B-22E0DED26D89}" destId="{20C7CBDD-8814-4209-B0CA-6DA45AEE0860}" srcOrd="7" destOrd="0" presId="urn:microsoft.com/office/officeart/2005/8/layout/cycle6"/>
    <dgm:cxn modelId="{5590B09C-D5AC-4638-B656-5A94105BE802}" type="presParOf" srcId="{88ACBF4F-4089-4956-B31B-22E0DED26D89}" destId="{4E9A822B-CB10-4798-B731-5AFAD17D1A42}" srcOrd="8" destOrd="0" presId="urn:microsoft.com/office/officeart/2005/8/layout/cycle6"/>
    <dgm:cxn modelId="{9A3F9498-9731-4B42-880F-15173F973FF3}" type="presParOf" srcId="{88ACBF4F-4089-4956-B31B-22E0DED26D89}" destId="{8813C21D-91C9-4944-BA7D-AC23B41214FF}" srcOrd="9" destOrd="0" presId="urn:microsoft.com/office/officeart/2005/8/layout/cycle6"/>
    <dgm:cxn modelId="{EFFEB1C0-1A73-4092-92B3-70A2DF0CEF1F}" type="presParOf" srcId="{88ACBF4F-4089-4956-B31B-22E0DED26D89}" destId="{4DFCCE77-5505-4002-B9AE-4585C9CFEC8D}" srcOrd="10" destOrd="0" presId="urn:microsoft.com/office/officeart/2005/8/layout/cycle6"/>
    <dgm:cxn modelId="{84ACBF2B-5D93-436D-8E63-23A3895F36F9}" type="presParOf" srcId="{88ACBF4F-4089-4956-B31B-22E0DED26D89}" destId="{A46C5569-CF66-4B36-B1A5-2122A787B064}" srcOrd="11" destOrd="0" presId="urn:microsoft.com/office/officeart/2005/8/layout/cycle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9844620-7E0D-4537-ABD4-737830533173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3CEF4AD-9641-4AE2-9D88-0EBA94DE905B}">
      <dgm:prSet phldrT="[Текст]" custT="1"/>
      <dgm:spPr/>
      <dgm:t>
        <a:bodyPr/>
        <a:lstStyle/>
        <a:p>
          <a:r>
            <a:rPr lang="ru-RU" sz="2600" b="1" i="0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Программа «Развитие культуры, досуга, физической культуры и спорта в Слюдянском муниципальном образовании на 2015 - 2020 гг.» </a:t>
          </a:r>
          <a:r>
            <a:rPr lang="ru-RU" sz="2600" b="1" i="0" dirty="0" smtClean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(10 894,88 т. р</a:t>
          </a:r>
          <a:r>
            <a:rPr lang="ru-RU" sz="2600" b="1" i="0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.)</a:t>
          </a:r>
        </a:p>
      </dgm:t>
    </dgm:pt>
    <dgm:pt modelId="{F2B82CCB-40A6-4BEE-97F0-6CAF2A04CF0B}" type="parTrans" cxnId="{166B8240-9B51-4B61-B9AE-FA271CE0A82F}">
      <dgm:prSet/>
      <dgm:spPr/>
      <dgm:t>
        <a:bodyPr/>
        <a:lstStyle/>
        <a:p>
          <a:endParaRPr lang="ru-RU"/>
        </a:p>
      </dgm:t>
    </dgm:pt>
    <dgm:pt modelId="{723162D7-76FC-4C92-B14B-CB5F9F5D509F}" type="sibTrans" cxnId="{166B8240-9B51-4B61-B9AE-FA271CE0A82F}">
      <dgm:prSet/>
      <dgm:spPr/>
      <dgm:t>
        <a:bodyPr/>
        <a:lstStyle/>
        <a:p>
          <a:endParaRPr lang="ru-RU"/>
        </a:p>
      </dgm:t>
    </dgm:pt>
    <dgm:pt modelId="{3CC342D5-E9CA-44BB-81AF-09556D53C752}">
      <dgm:prSet phldrT="[Текст]" custT="1"/>
      <dgm:spPr/>
      <dgm:t>
        <a:bodyPr/>
        <a:lstStyle/>
        <a:p>
          <a:r>
            <a:rPr lang="ru-RU" sz="2400" b="1" i="0" u="none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"Обеспечение деятельности подведомственными учреждениями"</a:t>
          </a:r>
        </a:p>
      </dgm:t>
    </dgm:pt>
    <dgm:pt modelId="{D76ED205-7AF1-4430-976D-85C1B353AE71}" type="parTrans" cxnId="{6D19006B-463A-4608-B751-132BAE972FB1}">
      <dgm:prSet/>
      <dgm:spPr/>
      <dgm:t>
        <a:bodyPr/>
        <a:lstStyle/>
        <a:p>
          <a:endParaRPr lang="ru-RU"/>
        </a:p>
      </dgm:t>
    </dgm:pt>
    <dgm:pt modelId="{9F1440A5-3DB9-401F-9B07-2ACA0ECA16C0}" type="sibTrans" cxnId="{6D19006B-463A-4608-B751-132BAE972FB1}">
      <dgm:prSet/>
      <dgm:spPr/>
      <dgm:t>
        <a:bodyPr/>
        <a:lstStyle/>
        <a:p>
          <a:endParaRPr lang="ru-RU"/>
        </a:p>
      </dgm:t>
    </dgm:pt>
    <dgm:pt modelId="{BE6C97A0-4FFE-4837-B10B-FE849B33CF2F}" type="pres">
      <dgm:prSet presAssocID="{19844620-7E0D-4537-ABD4-73783053317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E16498D-55A2-475F-8B56-57E2DE7182DD}" type="pres">
      <dgm:prSet presAssocID="{A3CEF4AD-9641-4AE2-9D88-0EBA94DE905B}" presName="root" presStyleCnt="0"/>
      <dgm:spPr/>
    </dgm:pt>
    <dgm:pt modelId="{5A5E5598-4071-481F-9193-14E657B08201}" type="pres">
      <dgm:prSet presAssocID="{A3CEF4AD-9641-4AE2-9D88-0EBA94DE905B}" presName="rootComposite" presStyleCnt="0"/>
      <dgm:spPr/>
    </dgm:pt>
    <dgm:pt modelId="{F52759CE-84D7-40DC-A604-4DD78A077B9D}" type="pres">
      <dgm:prSet presAssocID="{A3CEF4AD-9641-4AE2-9D88-0EBA94DE905B}" presName="rootText" presStyleLbl="node1" presStyleIdx="0" presStyleCnt="1"/>
      <dgm:spPr/>
      <dgm:t>
        <a:bodyPr/>
        <a:lstStyle/>
        <a:p>
          <a:endParaRPr lang="ru-RU"/>
        </a:p>
      </dgm:t>
    </dgm:pt>
    <dgm:pt modelId="{80F26A35-9C4C-42F7-A129-17679432EA80}" type="pres">
      <dgm:prSet presAssocID="{A3CEF4AD-9641-4AE2-9D88-0EBA94DE905B}" presName="rootConnector" presStyleLbl="node1" presStyleIdx="0" presStyleCnt="1"/>
      <dgm:spPr/>
      <dgm:t>
        <a:bodyPr/>
        <a:lstStyle/>
        <a:p>
          <a:endParaRPr lang="ru-RU"/>
        </a:p>
      </dgm:t>
    </dgm:pt>
    <dgm:pt modelId="{ACFED75E-53B3-472B-B8D4-FA7DF721818C}" type="pres">
      <dgm:prSet presAssocID="{A3CEF4AD-9641-4AE2-9D88-0EBA94DE905B}" presName="childShape" presStyleCnt="0"/>
      <dgm:spPr/>
    </dgm:pt>
    <dgm:pt modelId="{F3CDAE42-9A83-4772-8B9A-020EF6584D36}" type="pres">
      <dgm:prSet presAssocID="{D76ED205-7AF1-4430-976D-85C1B353AE71}" presName="Name13" presStyleLbl="parChTrans1D2" presStyleIdx="0" presStyleCnt="1"/>
      <dgm:spPr/>
      <dgm:t>
        <a:bodyPr/>
        <a:lstStyle/>
        <a:p>
          <a:endParaRPr lang="ru-RU"/>
        </a:p>
      </dgm:t>
    </dgm:pt>
    <dgm:pt modelId="{83639998-EECD-4538-BD08-CAA6FA5A8641}" type="pres">
      <dgm:prSet presAssocID="{3CC342D5-E9CA-44BB-81AF-09556D53C752}" presName="childText" presStyleLbl="bgAcc1" presStyleIdx="0" presStyleCnt="1" custLinFactNeighborX="-2720" custLinFactNeighborY="-98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2C17E6B-FBB6-43C8-B59F-9530DDDAC481}" type="presOf" srcId="{3CC342D5-E9CA-44BB-81AF-09556D53C752}" destId="{83639998-EECD-4538-BD08-CAA6FA5A8641}" srcOrd="0" destOrd="0" presId="urn:microsoft.com/office/officeart/2005/8/layout/hierarchy3"/>
    <dgm:cxn modelId="{CAB6F9E0-68AB-469F-9AFC-59CFB374EB62}" type="presOf" srcId="{19844620-7E0D-4537-ABD4-737830533173}" destId="{BE6C97A0-4FFE-4837-B10B-FE849B33CF2F}" srcOrd="0" destOrd="0" presId="urn:microsoft.com/office/officeart/2005/8/layout/hierarchy3"/>
    <dgm:cxn modelId="{166B8240-9B51-4B61-B9AE-FA271CE0A82F}" srcId="{19844620-7E0D-4537-ABD4-737830533173}" destId="{A3CEF4AD-9641-4AE2-9D88-0EBA94DE905B}" srcOrd="0" destOrd="0" parTransId="{F2B82CCB-40A6-4BEE-97F0-6CAF2A04CF0B}" sibTransId="{723162D7-76FC-4C92-B14B-CB5F9F5D509F}"/>
    <dgm:cxn modelId="{6D19006B-463A-4608-B751-132BAE972FB1}" srcId="{A3CEF4AD-9641-4AE2-9D88-0EBA94DE905B}" destId="{3CC342D5-E9CA-44BB-81AF-09556D53C752}" srcOrd="0" destOrd="0" parTransId="{D76ED205-7AF1-4430-976D-85C1B353AE71}" sibTransId="{9F1440A5-3DB9-401F-9B07-2ACA0ECA16C0}"/>
    <dgm:cxn modelId="{FB41AC22-8634-44A0-A4EF-4E53B0356610}" type="presOf" srcId="{A3CEF4AD-9641-4AE2-9D88-0EBA94DE905B}" destId="{80F26A35-9C4C-42F7-A129-17679432EA80}" srcOrd="1" destOrd="0" presId="urn:microsoft.com/office/officeart/2005/8/layout/hierarchy3"/>
    <dgm:cxn modelId="{1DD3F989-F5B7-431B-81EB-04FAE2CF15AF}" type="presOf" srcId="{D76ED205-7AF1-4430-976D-85C1B353AE71}" destId="{F3CDAE42-9A83-4772-8B9A-020EF6584D36}" srcOrd="0" destOrd="0" presId="urn:microsoft.com/office/officeart/2005/8/layout/hierarchy3"/>
    <dgm:cxn modelId="{F8645D6B-4B18-492F-B406-5B15A295CA2C}" type="presOf" srcId="{A3CEF4AD-9641-4AE2-9D88-0EBA94DE905B}" destId="{F52759CE-84D7-40DC-A604-4DD78A077B9D}" srcOrd="0" destOrd="0" presId="urn:microsoft.com/office/officeart/2005/8/layout/hierarchy3"/>
    <dgm:cxn modelId="{D207AFC0-D70A-4CF8-89BC-08729244562D}" type="presParOf" srcId="{BE6C97A0-4FFE-4837-B10B-FE849B33CF2F}" destId="{FE16498D-55A2-475F-8B56-57E2DE7182DD}" srcOrd="0" destOrd="0" presId="urn:microsoft.com/office/officeart/2005/8/layout/hierarchy3"/>
    <dgm:cxn modelId="{5F020AC8-A96E-4ADF-8424-0D1443748F92}" type="presParOf" srcId="{FE16498D-55A2-475F-8B56-57E2DE7182DD}" destId="{5A5E5598-4071-481F-9193-14E657B08201}" srcOrd="0" destOrd="0" presId="urn:microsoft.com/office/officeart/2005/8/layout/hierarchy3"/>
    <dgm:cxn modelId="{4E313A0B-135C-4798-AD28-ABF6B67A391A}" type="presParOf" srcId="{5A5E5598-4071-481F-9193-14E657B08201}" destId="{F52759CE-84D7-40DC-A604-4DD78A077B9D}" srcOrd="0" destOrd="0" presId="urn:microsoft.com/office/officeart/2005/8/layout/hierarchy3"/>
    <dgm:cxn modelId="{15F169ED-A08B-4DDB-AD29-49A657DD123B}" type="presParOf" srcId="{5A5E5598-4071-481F-9193-14E657B08201}" destId="{80F26A35-9C4C-42F7-A129-17679432EA80}" srcOrd="1" destOrd="0" presId="urn:microsoft.com/office/officeart/2005/8/layout/hierarchy3"/>
    <dgm:cxn modelId="{7516A251-40FF-4D95-92E3-0DF63E882997}" type="presParOf" srcId="{FE16498D-55A2-475F-8B56-57E2DE7182DD}" destId="{ACFED75E-53B3-472B-B8D4-FA7DF721818C}" srcOrd="1" destOrd="0" presId="urn:microsoft.com/office/officeart/2005/8/layout/hierarchy3"/>
    <dgm:cxn modelId="{65BE52F7-9CAB-4FE6-AD18-E0F6EFBFF624}" type="presParOf" srcId="{ACFED75E-53B3-472B-B8D4-FA7DF721818C}" destId="{F3CDAE42-9A83-4772-8B9A-020EF6584D36}" srcOrd="0" destOrd="0" presId="urn:microsoft.com/office/officeart/2005/8/layout/hierarchy3"/>
    <dgm:cxn modelId="{375015C3-ED5F-46AE-AAD5-B2C467130D84}" type="presParOf" srcId="{ACFED75E-53B3-472B-B8D4-FA7DF721818C}" destId="{83639998-EECD-4538-BD08-CAA6FA5A864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91D8051-3053-4235-9F4A-F8AB756F6BE2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9CFB1EB-8FE4-4F86-B028-AD9E68AEDC30}">
      <dgm:prSet phldrT="[Текст]"/>
      <dgm:spPr/>
      <dgm:t>
        <a:bodyPr/>
        <a:lstStyle/>
        <a:p>
          <a:r>
            <a:rPr lang="ru-RU" b="1" baseline="0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rPr>
            <a:t>Функционирование представительного органа</a:t>
          </a:r>
          <a:endParaRPr lang="ru-RU" b="1" dirty="0">
            <a:solidFill>
              <a:srgbClr val="3333CC"/>
            </a:solidFill>
          </a:endParaRPr>
        </a:p>
      </dgm:t>
    </dgm:pt>
    <dgm:pt modelId="{880BC57A-259B-4B0F-BBD3-7DA78F2BFA0E}" type="parTrans" cxnId="{56CED75E-2F17-4013-B92F-A1CF5EA89FF1}">
      <dgm:prSet/>
      <dgm:spPr/>
      <dgm:t>
        <a:bodyPr/>
        <a:lstStyle/>
        <a:p>
          <a:endParaRPr lang="ru-RU"/>
        </a:p>
      </dgm:t>
    </dgm:pt>
    <dgm:pt modelId="{2ACF6A4D-DBA5-426E-A29C-7431ACD92F73}" type="sibTrans" cxnId="{56CED75E-2F17-4013-B92F-A1CF5EA89FF1}">
      <dgm:prSet/>
      <dgm:spPr/>
      <dgm:t>
        <a:bodyPr/>
        <a:lstStyle/>
        <a:p>
          <a:endParaRPr lang="ru-RU"/>
        </a:p>
      </dgm:t>
    </dgm:pt>
    <dgm:pt modelId="{BE8620E4-2A76-4769-AF0E-99B9AA4029BC}">
      <dgm:prSet phldrT="[Текст]"/>
      <dgm:spPr/>
      <dgm:t>
        <a:bodyPr/>
        <a:lstStyle/>
        <a:p>
          <a:r>
            <a:rPr lang="ru-RU" b="1" baseline="0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rPr>
            <a:t>Обеспечение деятельности ревизионной комиссии</a:t>
          </a:r>
          <a:endParaRPr lang="ru-RU" b="1" dirty="0">
            <a:solidFill>
              <a:srgbClr val="3333CC"/>
            </a:solidFill>
          </a:endParaRPr>
        </a:p>
      </dgm:t>
    </dgm:pt>
    <dgm:pt modelId="{369BEDE1-A7E6-41D5-9E09-F0EB78C33C9E}" type="parTrans" cxnId="{5348F3A4-C15B-4661-A856-E79FE6E235C0}">
      <dgm:prSet/>
      <dgm:spPr/>
      <dgm:t>
        <a:bodyPr/>
        <a:lstStyle/>
        <a:p>
          <a:endParaRPr lang="ru-RU"/>
        </a:p>
      </dgm:t>
    </dgm:pt>
    <dgm:pt modelId="{E1E7A3F7-8621-4841-A183-C77AA3173B85}" type="sibTrans" cxnId="{5348F3A4-C15B-4661-A856-E79FE6E235C0}">
      <dgm:prSet/>
      <dgm:spPr/>
      <dgm:t>
        <a:bodyPr/>
        <a:lstStyle/>
        <a:p>
          <a:endParaRPr lang="ru-RU"/>
        </a:p>
      </dgm:t>
    </dgm:pt>
    <dgm:pt modelId="{46FCC1C5-CCA5-4A18-A604-C3A61F47D7E0}">
      <dgm:prSet phldrT="[Текст]"/>
      <dgm:spPr/>
      <dgm:t>
        <a:bodyPr/>
        <a:lstStyle/>
        <a:p>
          <a:r>
            <a:rPr lang="ru-RU" b="1" baseline="0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rPr>
            <a:t>Межбюджетные трансферты из бюджета поселения МО Слюдянский район </a:t>
          </a:r>
          <a:endParaRPr lang="ru-RU" b="1" dirty="0">
            <a:solidFill>
              <a:srgbClr val="3333CC"/>
            </a:solidFill>
          </a:endParaRPr>
        </a:p>
      </dgm:t>
    </dgm:pt>
    <dgm:pt modelId="{4EBB72B8-5319-410B-BEB7-4E9C6EBA2A71}" type="parTrans" cxnId="{CCD72683-2ED1-4B26-8D94-9968126DD899}">
      <dgm:prSet/>
      <dgm:spPr/>
      <dgm:t>
        <a:bodyPr/>
        <a:lstStyle/>
        <a:p>
          <a:endParaRPr lang="ru-RU"/>
        </a:p>
      </dgm:t>
    </dgm:pt>
    <dgm:pt modelId="{619A06E4-6001-42DA-8AF7-EB3CB7D9D512}" type="sibTrans" cxnId="{CCD72683-2ED1-4B26-8D94-9968126DD899}">
      <dgm:prSet/>
      <dgm:spPr/>
      <dgm:t>
        <a:bodyPr/>
        <a:lstStyle/>
        <a:p>
          <a:endParaRPr lang="ru-RU"/>
        </a:p>
      </dgm:t>
    </dgm:pt>
    <dgm:pt modelId="{B200950A-6FA1-4179-A9C6-07B3BCBD7B5F}" type="pres">
      <dgm:prSet presAssocID="{F91D8051-3053-4235-9F4A-F8AB756F6BE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D6A404C1-289E-4A32-97EF-4DE322F7C798}" type="pres">
      <dgm:prSet presAssocID="{F91D8051-3053-4235-9F4A-F8AB756F6BE2}" presName="Name1" presStyleCnt="0"/>
      <dgm:spPr/>
    </dgm:pt>
    <dgm:pt modelId="{FE5C63C2-3A00-425F-9691-A1B9A9CA834C}" type="pres">
      <dgm:prSet presAssocID="{F91D8051-3053-4235-9F4A-F8AB756F6BE2}" presName="cycle" presStyleCnt="0"/>
      <dgm:spPr/>
    </dgm:pt>
    <dgm:pt modelId="{074104C5-448A-44CC-9C70-805F54C0FE3E}" type="pres">
      <dgm:prSet presAssocID="{F91D8051-3053-4235-9F4A-F8AB756F6BE2}" presName="srcNode" presStyleLbl="node1" presStyleIdx="0" presStyleCnt="3"/>
      <dgm:spPr/>
    </dgm:pt>
    <dgm:pt modelId="{8EB073C2-C8DD-49DB-A324-F371ED26F70E}" type="pres">
      <dgm:prSet presAssocID="{F91D8051-3053-4235-9F4A-F8AB756F6BE2}" presName="conn" presStyleLbl="parChTrans1D2" presStyleIdx="0" presStyleCnt="1"/>
      <dgm:spPr/>
      <dgm:t>
        <a:bodyPr/>
        <a:lstStyle/>
        <a:p>
          <a:endParaRPr lang="ru-RU"/>
        </a:p>
      </dgm:t>
    </dgm:pt>
    <dgm:pt modelId="{9BB7189D-FF2E-4C33-BD9C-8293443F285E}" type="pres">
      <dgm:prSet presAssocID="{F91D8051-3053-4235-9F4A-F8AB756F6BE2}" presName="extraNode" presStyleLbl="node1" presStyleIdx="0" presStyleCnt="3"/>
      <dgm:spPr/>
    </dgm:pt>
    <dgm:pt modelId="{99265D54-D029-4F93-A29E-C7EC4ADE539F}" type="pres">
      <dgm:prSet presAssocID="{F91D8051-3053-4235-9F4A-F8AB756F6BE2}" presName="dstNode" presStyleLbl="node1" presStyleIdx="0" presStyleCnt="3"/>
      <dgm:spPr/>
    </dgm:pt>
    <dgm:pt modelId="{F08FC7DE-8860-4C47-A29B-3CB1EAC24C4A}" type="pres">
      <dgm:prSet presAssocID="{49CFB1EB-8FE4-4F86-B028-AD9E68AEDC30}" presName="text_1" presStyleLbl="node1" presStyleIdx="0" presStyleCnt="3" custLinFactNeighborX="-444" custLinFactNeighborY="-7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7BA9B8-9A60-4B78-A778-74E43DB42706}" type="pres">
      <dgm:prSet presAssocID="{49CFB1EB-8FE4-4F86-B028-AD9E68AEDC30}" presName="accent_1" presStyleCnt="0"/>
      <dgm:spPr/>
    </dgm:pt>
    <dgm:pt modelId="{F1132A9A-7072-4218-A5AF-D78A9F09BF07}" type="pres">
      <dgm:prSet presAssocID="{49CFB1EB-8FE4-4F86-B028-AD9E68AEDC30}" presName="accentRepeatNode" presStyleLbl="solidFgAcc1" presStyleIdx="0" presStyleCnt="3"/>
      <dgm:spPr>
        <a:solidFill>
          <a:srgbClr val="FFC000"/>
        </a:solidFill>
      </dgm:spPr>
    </dgm:pt>
    <dgm:pt modelId="{1E1026A0-016A-411E-B3F4-BF3105C89BA0}" type="pres">
      <dgm:prSet presAssocID="{BE8620E4-2A76-4769-AF0E-99B9AA4029BC}" presName="text_2" presStyleLbl="node1" presStyleIdx="1" presStyleCnt="3" custLinFactNeighborX="-470" custLinFactNeighborY="-7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CA2892-80F2-469E-8790-4897F8E89325}" type="pres">
      <dgm:prSet presAssocID="{BE8620E4-2A76-4769-AF0E-99B9AA4029BC}" presName="accent_2" presStyleCnt="0"/>
      <dgm:spPr/>
    </dgm:pt>
    <dgm:pt modelId="{05CBCF67-DFC7-4525-8B49-41DE3F44112E}" type="pres">
      <dgm:prSet presAssocID="{BE8620E4-2A76-4769-AF0E-99B9AA4029BC}" presName="accentRepeatNode" presStyleLbl="solidFgAcc1" presStyleIdx="1" presStyleCnt="3"/>
      <dgm:spPr>
        <a:solidFill>
          <a:srgbClr val="FFC000"/>
        </a:solidFill>
      </dgm:spPr>
    </dgm:pt>
    <dgm:pt modelId="{F58FE09D-A1C7-4DD7-B847-E7A3E202E111}" type="pres">
      <dgm:prSet presAssocID="{46FCC1C5-CCA5-4A18-A604-C3A61F47D7E0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67D241-8341-4E78-9127-F43CA8F74F49}" type="pres">
      <dgm:prSet presAssocID="{46FCC1C5-CCA5-4A18-A604-C3A61F47D7E0}" presName="accent_3" presStyleCnt="0"/>
      <dgm:spPr/>
    </dgm:pt>
    <dgm:pt modelId="{A4AA0586-5410-4944-BA61-0256A016A6F9}" type="pres">
      <dgm:prSet presAssocID="{46FCC1C5-CCA5-4A18-A604-C3A61F47D7E0}" presName="accentRepeatNode" presStyleLbl="solidFgAcc1" presStyleIdx="2" presStyleCnt="3"/>
      <dgm:spPr>
        <a:solidFill>
          <a:srgbClr val="FFC000"/>
        </a:solidFill>
      </dgm:spPr>
    </dgm:pt>
  </dgm:ptLst>
  <dgm:cxnLst>
    <dgm:cxn modelId="{EB6BB361-B68C-4F36-ACF4-E5439C460821}" type="presOf" srcId="{BE8620E4-2A76-4769-AF0E-99B9AA4029BC}" destId="{1E1026A0-016A-411E-B3F4-BF3105C89BA0}" srcOrd="0" destOrd="0" presId="urn:microsoft.com/office/officeart/2008/layout/VerticalCurvedList"/>
    <dgm:cxn modelId="{16C5BA9B-AC29-447E-8A89-E893F686BBDB}" type="presOf" srcId="{49CFB1EB-8FE4-4F86-B028-AD9E68AEDC30}" destId="{F08FC7DE-8860-4C47-A29B-3CB1EAC24C4A}" srcOrd="0" destOrd="0" presId="urn:microsoft.com/office/officeart/2008/layout/VerticalCurvedList"/>
    <dgm:cxn modelId="{406F0A64-24B1-4A3C-AEA3-79D734760306}" type="presOf" srcId="{46FCC1C5-CCA5-4A18-A604-C3A61F47D7E0}" destId="{F58FE09D-A1C7-4DD7-B847-E7A3E202E111}" srcOrd="0" destOrd="0" presId="urn:microsoft.com/office/officeart/2008/layout/VerticalCurvedList"/>
    <dgm:cxn modelId="{CCD72683-2ED1-4B26-8D94-9968126DD899}" srcId="{F91D8051-3053-4235-9F4A-F8AB756F6BE2}" destId="{46FCC1C5-CCA5-4A18-A604-C3A61F47D7E0}" srcOrd="2" destOrd="0" parTransId="{4EBB72B8-5319-410B-BEB7-4E9C6EBA2A71}" sibTransId="{619A06E4-6001-42DA-8AF7-EB3CB7D9D512}"/>
    <dgm:cxn modelId="{56CED75E-2F17-4013-B92F-A1CF5EA89FF1}" srcId="{F91D8051-3053-4235-9F4A-F8AB756F6BE2}" destId="{49CFB1EB-8FE4-4F86-B028-AD9E68AEDC30}" srcOrd="0" destOrd="0" parTransId="{880BC57A-259B-4B0F-BBD3-7DA78F2BFA0E}" sibTransId="{2ACF6A4D-DBA5-426E-A29C-7431ACD92F73}"/>
    <dgm:cxn modelId="{968F7771-BBF3-404E-BB70-37C40A4AE5FA}" type="presOf" srcId="{2ACF6A4D-DBA5-426E-A29C-7431ACD92F73}" destId="{8EB073C2-C8DD-49DB-A324-F371ED26F70E}" srcOrd="0" destOrd="0" presId="urn:microsoft.com/office/officeart/2008/layout/VerticalCurvedList"/>
    <dgm:cxn modelId="{5348F3A4-C15B-4661-A856-E79FE6E235C0}" srcId="{F91D8051-3053-4235-9F4A-F8AB756F6BE2}" destId="{BE8620E4-2A76-4769-AF0E-99B9AA4029BC}" srcOrd="1" destOrd="0" parTransId="{369BEDE1-A7E6-41D5-9E09-F0EB78C33C9E}" sibTransId="{E1E7A3F7-8621-4841-A183-C77AA3173B85}"/>
    <dgm:cxn modelId="{40BC77FE-E73D-426E-839E-0F7EAF4D8187}" type="presOf" srcId="{F91D8051-3053-4235-9F4A-F8AB756F6BE2}" destId="{B200950A-6FA1-4179-A9C6-07B3BCBD7B5F}" srcOrd="0" destOrd="0" presId="urn:microsoft.com/office/officeart/2008/layout/VerticalCurvedList"/>
    <dgm:cxn modelId="{0316175B-53A8-4D09-A5DB-4BDD8B4F1DC1}" type="presParOf" srcId="{B200950A-6FA1-4179-A9C6-07B3BCBD7B5F}" destId="{D6A404C1-289E-4A32-97EF-4DE322F7C798}" srcOrd="0" destOrd="0" presId="urn:microsoft.com/office/officeart/2008/layout/VerticalCurvedList"/>
    <dgm:cxn modelId="{0B52E04B-6C3C-4338-A9C5-B8E1AB589081}" type="presParOf" srcId="{D6A404C1-289E-4A32-97EF-4DE322F7C798}" destId="{FE5C63C2-3A00-425F-9691-A1B9A9CA834C}" srcOrd="0" destOrd="0" presId="urn:microsoft.com/office/officeart/2008/layout/VerticalCurvedList"/>
    <dgm:cxn modelId="{9ADC08C3-D7E6-4B3B-822D-E9AA50C01C77}" type="presParOf" srcId="{FE5C63C2-3A00-425F-9691-A1B9A9CA834C}" destId="{074104C5-448A-44CC-9C70-805F54C0FE3E}" srcOrd="0" destOrd="0" presId="urn:microsoft.com/office/officeart/2008/layout/VerticalCurvedList"/>
    <dgm:cxn modelId="{1693624E-DC17-4EEC-8285-BAA31FFCC8D8}" type="presParOf" srcId="{FE5C63C2-3A00-425F-9691-A1B9A9CA834C}" destId="{8EB073C2-C8DD-49DB-A324-F371ED26F70E}" srcOrd="1" destOrd="0" presId="urn:microsoft.com/office/officeart/2008/layout/VerticalCurvedList"/>
    <dgm:cxn modelId="{9A83DAE1-B373-4F10-8566-E2D5F3418F18}" type="presParOf" srcId="{FE5C63C2-3A00-425F-9691-A1B9A9CA834C}" destId="{9BB7189D-FF2E-4C33-BD9C-8293443F285E}" srcOrd="2" destOrd="0" presId="urn:microsoft.com/office/officeart/2008/layout/VerticalCurvedList"/>
    <dgm:cxn modelId="{92D93F19-6E34-4B7A-BA8C-F5B7425F0CFB}" type="presParOf" srcId="{FE5C63C2-3A00-425F-9691-A1B9A9CA834C}" destId="{99265D54-D029-4F93-A29E-C7EC4ADE539F}" srcOrd="3" destOrd="0" presId="urn:microsoft.com/office/officeart/2008/layout/VerticalCurvedList"/>
    <dgm:cxn modelId="{21C6CD93-890B-4A03-8243-2337B210AEED}" type="presParOf" srcId="{D6A404C1-289E-4A32-97EF-4DE322F7C798}" destId="{F08FC7DE-8860-4C47-A29B-3CB1EAC24C4A}" srcOrd="1" destOrd="0" presId="urn:microsoft.com/office/officeart/2008/layout/VerticalCurvedList"/>
    <dgm:cxn modelId="{34DCEF0A-6ED0-40BC-993A-E87B50DDC391}" type="presParOf" srcId="{D6A404C1-289E-4A32-97EF-4DE322F7C798}" destId="{E27BA9B8-9A60-4B78-A778-74E43DB42706}" srcOrd="2" destOrd="0" presId="urn:microsoft.com/office/officeart/2008/layout/VerticalCurvedList"/>
    <dgm:cxn modelId="{4E58DE48-2A3A-4F22-941B-28D87CEB64E6}" type="presParOf" srcId="{E27BA9B8-9A60-4B78-A778-74E43DB42706}" destId="{F1132A9A-7072-4218-A5AF-D78A9F09BF07}" srcOrd="0" destOrd="0" presId="urn:microsoft.com/office/officeart/2008/layout/VerticalCurvedList"/>
    <dgm:cxn modelId="{DD6A6341-A212-483B-93BA-F8F2D7510FFC}" type="presParOf" srcId="{D6A404C1-289E-4A32-97EF-4DE322F7C798}" destId="{1E1026A0-016A-411E-B3F4-BF3105C89BA0}" srcOrd="3" destOrd="0" presId="urn:microsoft.com/office/officeart/2008/layout/VerticalCurvedList"/>
    <dgm:cxn modelId="{760316BB-B9CD-45B7-A7BC-2BF9F9AC1EDA}" type="presParOf" srcId="{D6A404C1-289E-4A32-97EF-4DE322F7C798}" destId="{8DCA2892-80F2-469E-8790-4897F8E89325}" srcOrd="4" destOrd="0" presId="urn:microsoft.com/office/officeart/2008/layout/VerticalCurvedList"/>
    <dgm:cxn modelId="{0F295AA9-1296-4AE4-8464-2ADE56B60581}" type="presParOf" srcId="{8DCA2892-80F2-469E-8790-4897F8E89325}" destId="{05CBCF67-DFC7-4525-8B49-41DE3F44112E}" srcOrd="0" destOrd="0" presId="urn:microsoft.com/office/officeart/2008/layout/VerticalCurvedList"/>
    <dgm:cxn modelId="{C07126C4-DD84-4A6B-A63D-DC1CDCFDF382}" type="presParOf" srcId="{D6A404C1-289E-4A32-97EF-4DE322F7C798}" destId="{F58FE09D-A1C7-4DD7-B847-E7A3E202E111}" srcOrd="5" destOrd="0" presId="urn:microsoft.com/office/officeart/2008/layout/VerticalCurvedList"/>
    <dgm:cxn modelId="{8AD95C4F-7051-44DD-A535-8940BFA10669}" type="presParOf" srcId="{D6A404C1-289E-4A32-97EF-4DE322F7C798}" destId="{4467D241-8341-4E78-9127-F43CA8F74F49}" srcOrd="6" destOrd="0" presId="urn:microsoft.com/office/officeart/2008/layout/VerticalCurvedList"/>
    <dgm:cxn modelId="{8D0E416C-520A-4845-8C7C-3E0A4E9393D9}" type="presParOf" srcId="{4467D241-8341-4E78-9127-F43CA8F74F49}" destId="{A4AA0586-5410-4944-BA61-0256A016A6F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06724F-9FCA-4009-BE31-A474C78C4B11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713921B-E7E3-4A67-BF18-8824C21916F9}">
      <dgm:prSet phldrT="[Текст]" custT="1"/>
      <dgm:spPr>
        <a:solidFill>
          <a:srgbClr val="99CCFF"/>
        </a:solidFill>
      </dgm:spPr>
      <dgm:t>
        <a:bodyPr/>
        <a:lstStyle/>
        <a:p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Акцизы на дизельное топливо </a:t>
          </a:r>
        </a:p>
        <a:p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1 715 </a:t>
          </a:r>
          <a:r>
            <a:rPr lang="ru-RU" sz="1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7119F89C-CC76-461E-B3D4-71E16845FA3A}" type="parTrans" cxnId="{819942AD-61D0-42A3-A66F-8DE11B8884DC}">
      <dgm:prSet/>
      <dgm:spPr/>
      <dgm:t>
        <a:bodyPr/>
        <a:lstStyle/>
        <a:p>
          <a:endParaRPr lang="ru-RU"/>
        </a:p>
      </dgm:t>
    </dgm:pt>
    <dgm:pt modelId="{277C3188-BD67-4509-BBDE-425D928A6B78}" type="sibTrans" cxnId="{819942AD-61D0-42A3-A66F-8DE11B8884DC}">
      <dgm:prSet/>
      <dgm:spPr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5CAC2C0A-2363-4AED-B452-EDB613998F34}">
      <dgm:prSet phldrT="[Текст]" custT="1"/>
      <dgm:spPr>
        <a:solidFill>
          <a:srgbClr val="99CCFF"/>
        </a:solidFill>
      </dgm:spPr>
      <dgm:t>
        <a:bodyPr/>
        <a:lstStyle/>
        <a:p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Акцизы на моторные масла </a:t>
          </a:r>
        </a:p>
        <a:p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26т.р.</a:t>
          </a:r>
        </a:p>
      </dgm:t>
    </dgm:pt>
    <dgm:pt modelId="{7C2E4978-F39B-4538-9464-0AB3826E1162}" type="parTrans" cxnId="{71EC2D22-1AC5-4A5D-9598-2F27B1803CBF}">
      <dgm:prSet/>
      <dgm:spPr/>
      <dgm:t>
        <a:bodyPr/>
        <a:lstStyle/>
        <a:p>
          <a:endParaRPr lang="ru-RU"/>
        </a:p>
      </dgm:t>
    </dgm:pt>
    <dgm:pt modelId="{5AB97D58-D82A-4C60-B2C4-DDFD5AE1C664}" type="sibTrans" cxnId="{71EC2D22-1AC5-4A5D-9598-2F27B1803CBF}">
      <dgm:prSet/>
      <dgm:spPr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D1FC9EB8-41A3-4E39-BDDA-EB32245205F7}">
      <dgm:prSet phldrT="[Текст]" custT="1"/>
      <dgm:spPr>
        <a:solidFill>
          <a:srgbClr val="99CCFF"/>
        </a:solidFill>
      </dgm:spPr>
      <dgm:t>
        <a:bodyPr/>
        <a:lstStyle/>
        <a:p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Акцизы на прямогонный бензин </a:t>
          </a:r>
        </a:p>
        <a:p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-254т.р</a:t>
          </a:r>
        </a:p>
      </dgm:t>
    </dgm:pt>
    <dgm:pt modelId="{8AAB37BB-3AA1-4D35-9155-D490408C447F}" type="parTrans" cxnId="{CF760274-9AC8-479C-8572-4D400B0A0CF0}">
      <dgm:prSet/>
      <dgm:spPr/>
      <dgm:t>
        <a:bodyPr/>
        <a:lstStyle/>
        <a:p>
          <a:endParaRPr lang="ru-RU"/>
        </a:p>
      </dgm:t>
    </dgm:pt>
    <dgm:pt modelId="{D0C400BA-082F-4A97-8E7A-864569A94238}" type="sibTrans" cxnId="{CF760274-9AC8-479C-8572-4D400B0A0CF0}">
      <dgm:prSet/>
      <dgm:spPr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31F23D74-3B1A-4AFD-8D05-A747A3230683}">
      <dgm:prSet phldrT="[Текст]" custT="1"/>
      <dgm:spPr>
        <a:solidFill>
          <a:srgbClr val="99CCFF"/>
        </a:solidFill>
      </dgm:spPr>
      <dgm:t>
        <a:bodyPr/>
        <a:lstStyle/>
        <a:p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Акцизы на автомобильный бензин </a:t>
          </a:r>
        </a:p>
        <a:p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3 530 </a:t>
          </a:r>
          <a:r>
            <a:rPr lang="ru-RU" sz="1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A56C721E-6BCD-42EC-8F63-EC790FD113FC}" type="parTrans" cxnId="{9DF9BA7E-53DF-45FB-959C-7E1566EA873B}">
      <dgm:prSet/>
      <dgm:spPr/>
      <dgm:t>
        <a:bodyPr/>
        <a:lstStyle/>
        <a:p>
          <a:endParaRPr lang="ru-RU"/>
        </a:p>
      </dgm:t>
    </dgm:pt>
    <dgm:pt modelId="{3DE11F48-9F5E-4B2B-9813-44EA54DF140E}" type="sibTrans" cxnId="{9DF9BA7E-53DF-45FB-959C-7E1566EA873B}">
      <dgm:prSet/>
      <dgm:spPr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88ACBF4F-4089-4956-B31B-22E0DED26D89}" type="pres">
      <dgm:prSet presAssocID="{3106724F-9FCA-4009-BE31-A474C78C4B1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AB09B43-FD44-4E86-B551-88E03063066E}" type="pres">
      <dgm:prSet presAssocID="{2713921B-E7E3-4A67-BF18-8824C21916F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D83DF0-5235-43D2-81CE-D9F6941A0293}" type="pres">
      <dgm:prSet presAssocID="{2713921B-E7E3-4A67-BF18-8824C21916F9}" presName="spNode" presStyleCnt="0"/>
      <dgm:spPr/>
    </dgm:pt>
    <dgm:pt modelId="{B0762F29-E64A-422B-871B-A4CF5F97CD0B}" type="pres">
      <dgm:prSet presAssocID="{277C3188-BD67-4509-BBDE-425D928A6B78}" presName="sibTrans" presStyleLbl="sibTrans1D1" presStyleIdx="0" presStyleCnt="4"/>
      <dgm:spPr/>
      <dgm:t>
        <a:bodyPr/>
        <a:lstStyle/>
        <a:p>
          <a:endParaRPr lang="ru-RU"/>
        </a:p>
      </dgm:t>
    </dgm:pt>
    <dgm:pt modelId="{B0B96A19-63BE-4010-A54D-594FF80AE2F3}" type="pres">
      <dgm:prSet presAssocID="{5CAC2C0A-2363-4AED-B452-EDB613998F3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324FCB-DDD8-45FC-BCF7-3B72C0DDBAD1}" type="pres">
      <dgm:prSet presAssocID="{5CAC2C0A-2363-4AED-B452-EDB613998F34}" presName="spNode" presStyleCnt="0"/>
      <dgm:spPr/>
    </dgm:pt>
    <dgm:pt modelId="{6471E7D8-2099-4752-B607-D64B043E9A84}" type="pres">
      <dgm:prSet presAssocID="{5AB97D58-D82A-4C60-B2C4-DDFD5AE1C664}" presName="sibTrans" presStyleLbl="sibTrans1D1" presStyleIdx="1" presStyleCnt="4"/>
      <dgm:spPr/>
      <dgm:t>
        <a:bodyPr/>
        <a:lstStyle/>
        <a:p>
          <a:endParaRPr lang="ru-RU"/>
        </a:p>
      </dgm:t>
    </dgm:pt>
    <dgm:pt modelId="{20F677EB-71DB-4CF9-96B9-60CABA54D2B5}" type="pres">
      <dgm:prSet presAssocID="{D1FC9EB8-41A3-4E39-BDDA-EB32245205F7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C7CBDD-8814-4209-B0CA-6DA45AEE0860}" type="pres">
      <dgm:prSet presAssocID="{D1FC9EB8-41A3-4E39-BDDA-EB32245205F7}" presName="spNode" presStyleCnt="0"/>
      <dgm:spPr/>
    </dgm:pt>
    <dgm:pt modelId="{4E9A822B-CB10-4798-B731-5AFAD17D1A42}" type="pres">
      <dgm:prSet presAssocID="{D0C400BA-082F-4A97-8E7A-864569A94238}" presName="sibTrans" presStyleLbl="sibTrans1D1" presStyleIdx="2" presStyleCnt="4"/>
      <dgm:spPr/>
      <dgm:t>
        <a:bodyPr/>
        <a:lstStyle/>
        <a:p>
          <a:endParaRPr lang="ru-RU"/>
        </a:p>
      </dgm:t>
    </dgm:pt>
    <dgm:pt modelId="{8813C21D-91C9-4944-BA7D-AC23B41214FF}" type="pres">
      <dgm:prSet presAssocID="{31F23D74-3B1A-4AFD-8D05-A747A323068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FCCE77-5505-4002-B9AE-4585C9CFEC8D}" type="pres">
      <dgm:prSet presAssocID="{31F23D74-3B1A-4AFD-8D05-A747A3230683}" presName="spNode" presStyleCnt="0"/>
      <dgm:spPr/>
    </dgm:pt>
    <dgm:pt modelId="{A46C5569-CF66-4B36-B1A5-2122A787B064}" type="pres">
      <dgm:prSet presAssocID="{3DE11F48-9F5E-4B2B-9813-44EA54DF140E}" presName="sibTrans" presStyleLbl="sibTrans1D1" presStyleIdx="3" presStyleCnt="4"/>
      <dgm:spPr/>
      <dgm:t>
        <a:bodyPr/>
        <a:lstStyle/>
        <a:p>
          <a:endParaRPr lang="ru-RU"/>
        </a:p>
      </dgm:t>
    </dgm:pt>
  </dgm:ptLst>
  <dgm:cxnLst>
    <dgm:cxn modelId="{CF760274-9AC8-479C-8572-4D400B0A0CF0}" srcId="{3106724F-9FCA-4009-BE31-A474C78C4B11}" destId="{D1FC9EB8-41A3-4E39-BDDA-EB32245205F7}" srcOrd="2" destOrd="0" parTransId="{8AAB37BB-3AA1-4D35-9155-D490408C447F}" sibTransId="{D0C400BA-082F-4A97-8E7A-864569A94238}"/>
    <dgm:cxn modelId="{7BB74F1E-3190-49FB-A12E-66EC726227DE}" type="presOf" srcId="{3DE11F48-9F5E-4B2B-9813-44EA54DF140E}" destId="{A46C5569-CF66-4B36-B1A5-2122A787B064}" srcOrd="0" destOrd="0" presId="urn:microsoft.com/office/officeart/2005/8/layout/cycle6"/>
    <dgm:cxn modelId="{98DF56F5-92E4-4B24-B4B1-799B67D43D97}" type="presOf" srcId="{5AB97D58-D82A-4C60-B2C4-DDFD5AE1C664}" destId="{6471E7D8-2099-4752-B607-D64B043E9A84}" srcOrd="0" destOrd="0" presId="urn:microsoft.com/office/officeart/2005/8/layout/cycle6"/>
    <dgm:cxn modelId="{E0C3A3E4-54B5-41FB-B251-965410898F6A}" type="presOf" srcId="{3106724F-9FCA-4009-BE31-A474C78C4B11}" destId="{88ACBF4F-4089-4956-B31B-22E0DED26D89}" srcOrd="0" destOrd="0" presId="urn:microsoft.com/office/officeart/2005/8/layout/cycle6"/>
    <dgm:cxn modelId="{819942AD-61D0-42A3-A66F-8DE11B8884DC}" srcId="{3106724F-9FCA-4009-BE31-A474C78C4B11}" destId="{2713921B-E7E3-4A67-BF18-8824C21916F9}" srcOrd="0" destOrd="0" parTransId="{7119F89C-CC76-461E-B3D4-71E16845FA3A}" sibTransId="{277C3188-BD67-4509-BBDE-425D928A6B78}"/>
    <dgm:cxn modelId="{9DF9BA7E-53DF-45FB-959C-7E1566EA873B}" srcId="{3106724F-9FCA-4009-BE31-A474C78C4B11}" destId="{31F23D74-3B1A-4AFD-8D05-A747A3230683}" srcOrd="3" destOrd="0" parTransId="{A56C721E-6BCD-42EC-8F63-EC790FD113FC}" sibTransId="{3DE11F48-9F5E-4B2B-9813-44EA54DF140E}"/>
    <dgm:cxn modelId="{304CC692-9F6A-43FB-857C-B4FAD74F1B96}" type="presOf" srcId="{31F23D74-3B1A-4AFD-8D05-A747A3230683}" destId="{8813C21D-91C9-4944-BA7D-AC23B41214FF}" srcOrd="0" destOrd="0" presId="urn:microsoft.com/office/officeart/2005/8/layout/cycle6"/>
    <dgm:cxn modelId="{0B5BAD09-F8BF-4133-896C-0CAC5F78984A}" type="presOf" srcId="{D1FC9EB8-41A3-4E39-BDDA-EB32245205F7}" destId="{20F677EB-71DB-4CF9-96B9-60CABA54D2B5}" srcOrd="0" destOrd="0" presId="urn:microsoft.com/office/officeart/2005/8/layout/cycle6"/>
    <dgm:cxn modelId="{465C6420-66C3-4BDF-BB6C-B9E2A4728577}" type="presOf" srcId="{D0C400BA-082F-4A97-8E7A-864569A94238}" destId="{4E9A822B-CB10-4798-B731-5AFAD17D1A42}" srcOrd="0" destOrd="0" presId="urn:microsoft.com/office/officeart/2005/8/layout/cycle6"/>
    <dgm:cxn modelId="{71EC2D22-1AC5-4A5D-9598-2F27B1803CBF}" srcId="{3106724F-9FCA-4009-BE31-A474C78C4B11}" destId="{5CAC2C0A-2363-4AED-B452-EDB613998F34}" srcOrd="1" destOrd="0" parTransId="{7C2E4978-F39B-4538-9464-0AB3826E1162}" sibTransId="{5AB97D58-D82A-4C60-B2C4-DDFD5AE1C664}"/>
    <dgm:cxn modelId="{C088CC8C-8A1B-4326-AB59-604D9E0BF8E9}" type="presOf" srcId="{5CAC2C0A-2363-4AED-B452-EDB613998F34}" destId="{B0B96A19-63BE-4010-A54D-594FF80AE2F3}" srcOrd="0" destOrd="0" presId="urn:microsoft.com/office/officeart/2005/8/layout/cycle6"/>
    <dgm:cxn modelId="{DDD1A3D5-FA13-4887-BCE1-BF53A162438F}" type="presOf" srcId="{2713921B-E7E3-4A67-BF18-8824C21916F9}" destId="{6AB09B43-FD44-4E86-B551-88E03063066E}" srcOrd="0" destOrd="0" presId="urn:microsoft.com/office/officeart/2005/8/layout/cycle6"/>
    <dgm:cxn modelId="{8EC8CB82-2FF7-4C22-A04C-44457F398E8E}" type="presOf" srcId="{277C3188-BD67-4509-BBDE-425D928A6B78}" destId="{B0762F29-E64A-422B-871B-A4CF5F97CD0B}" srcOrd="0" destOrd="0" presId="urn:microsoft.com/office/officeart/2005/8/layout/cycle6"/>
    <dgm:cxn modelId="{A1750FB8-4158-4621-A0EE-A817F34591A6}" type="presParOf" srcId="{88ACBF4F-4089-4956-B31B-22E0DED26D89}" destId="{6AB09B43-FD44-4E86-B551-88E03063066E}" srcOrd="0" destOrd="0" presId="urn:microsoft.com/office/officeart/2005/8/layout/cycle6"/>
    <dgm:cxn modelId="{569D295D-AF6B-4C95-AC1E-2ADBC93187CA}" type="presParOf" srcId="{88ACBF4F-4089-4956-B31B-22E0DED26D89}" destId="{5CD83DF0-5235-43D2-81CE-D9F6941A0293}" srcOrd="1" destOrd="0" presId="urn:microsoft.com/office/officeart/2005/8/layout/cycle6"/>
    <dgm:cxn modelId="{F88096D8-F7EB-42D7-9F8A-55AC00467975}" type="presParOf" srcId="{88ACBF4F-4089-4956-B31B-22E0DED26D89}" destId="{B0762F29-E64A-422B-871B-A4CF5F97CD0B}" srcOrd="2" destOrd="0" presId="urn:microsoft.com/office/officeart/2005/8/layout/cycle6"/>
    <dgm:cxn modelId="{3F53BC28-6918-4D21-B6FD-374338E3054B}" type="presParOf" srcId="{88ACBF4F-4089-4956-B31B-22E0DED26D89}" destId="{B0B96A19-63BE-4010-A54D-594FF80AE2F3}" srcOrd="3" destOrd="0" presId="urn:microsoft.com/office/officeart/2005/8/layout/cycle6"/>
    <dgm:cxn modelId="{7D24C695-1062-4944-A555-FCC93B3F60A8}" type="presParOf" srcId="{88ACBF4F-4089-4956-B31B-22E0DED26D89}" destId="{50324FCB-DDD8-45FC-BCF7-3B72C0DDBAD1}" srcOrd="4" destOrd="0" presId="urn:microsoft.com/office/officeart/2005/8/layout/cycle6"/>
    <dgm:cxn modelId="{7E808421-ED7D-4426-B64E-5A37CEB5AFB3}" type="presParOf" srcId="{88ACBF4F-4089-4956-B31B-22E0DED26D89}" destId="{6471E7D8-2099-4752-B607-D64B043E9A84}" srcOrd="5" destOrd="0" presId="urn:microsoft.com/office/officeart/2005/8/layout/cycle6"/>
    <dgm:cxn modelId="{4D31F701-D43C-47C0-BD8B-95FDBA7F2FEA}" type="presParOf" srcId="{88ACBF4F-4089-4956-B31B-22E0DED26D89}" destId="{20F677EB-71DB-4CF9-96B9-60CABA54D2B5}" srcOrd="6" destOrd="0" presId="urn:microsoft.com/office/officeart/2005/8/layout/cycle6"/>
    <dgm:cxn modelId="{FDF4482B-3C16-4DC9-BD01-5F97A85938E2}" type="presParOf" srcId="{88ACBF4F-4089-4956-B31B-22E0DED26D89}" destId="{20C7CBDD-8814-4209-B0CA-6DA45AEE0860}" srcOrd="7" destOrd="0" presId="urn:microsoft.com/office/officeart/2005/8/layout/cycle6"/>
    <dgm:cxn modelId="{36BC23DA-D0BD-4CE1-ADF3-113BAF668759}" type="presParOf" srcId="{88ACBF4F-4089-4956-B31B-22E0DED26D89}" destId="{4E9A822B-CB10-4798-B731-5AFAD17D1A42}" srcOrd="8" destOrd="0" presId="urn:microsoft.com/office/officeart/2005/8/layout/cycle6"/>
    <dgm:cxn modelId="{3B35182A-32D4-4C10-966A-B13EE0321104}" type="presParOf" srcId="{88ACBF4F-4089-4956-B31B-22E0DED26D89}" destId="{8813C21D-91C9-4944-BA7D-AC23B41214FF}" srcOrd="9" destOrd="0" presId="urn:microsoft.com/office/officeart/2005/8/layout/cycle6"/>
    <dgm:cxn modelId="{0A529B48-081C-4D0E-ADB5-A3748877AD39}" type="presParOf" srcId="{88ACBF4F-4089-4956-B31B-22E0DED26D89}" destId="{4DFCCE77-5505-4002-B9AE-4585C9CFEC8D}" srcOrd="10" destOrd="0" presId="urn:microsoft.com/office/officeart/2005/8/layout/cycle6"/>
    <dgm:cxn modelId="{736B887C-8E72-4366-8E86-7BF6CA33D6C6}" type="presParOf" srcId="{88ACBF4F-4089-4956-B31B-22E0DED26D89}" destId="{A46C5569-CF66-4B36-B1A5-2122A787B064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A847C66-C34A-4686-95A4-5DA92EC847FD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1BD660D-99AE-4B40-AE12-8A2D4071CAE6}">
      <dgm:prSet phldrT="[Текст]" custT="1"/>
      <dgm:spPr/>
      <dgm:t>
        <a:bodyPr/>
        <a:lstStyle/>
        <a:p>
          <a:r>
            <a:rPr lang="ru-RU" sz="2000" b="1" dirty="0">
              <a:solidFill>
                <a:srgbClr val="7030A0"/>
              </a:solidFill>
            </a:rPr>
            <a:t>Муниципальная программа "Развитие жилищно-коммунального хозяйства Слюдянского муниципального образования  на 2015-2020 годы» (12 235,0 т. р.)</a:t>
          </a:r>
        </a:p>
      </dgm:t>
    </dgm:pt>
    <dgm:pt modelId="{5E0F65B0-1912-4A15-91E8-40B66F7B13B7}" type="parTrans" cxnId="{8D8109AA-B16D-4E73-A399-ACB6BE59BDB1}">
      <dgm:prSet/>
      <dgm:spPr/>
      <dgm:t>
        <a:bodyPr/>
        <a:lstStyle/>
        <a:p>
          <a:endParaRPr lang="ru-RU"/>
        </a:p>
      </dgm:t>
    </dgm:pt>
    <dgm:pt modelId="{7DA574CE-A885-4ABA-9908-7F5F23B08252}" type="sibTrans" cxnId="{8D8109AA-B16D-4E73-A399-ACB6BE59BDB1}">
      <dgm:prSet/>
      <dgm:spPr/>
      <dgm:t>
        <a:bodyPr/>
        <a:lstStyle/>
        <a:p>
          <a:endParaRPr lang="ru-RU"/>
        </a:p>
      </dgm:t>
    </dgm:pt>
    <dgm:pt modelId="{356A86BB-0C82-4D75-A5F3-4A8556058D27}">
      <dgm:prSet phldrT="[Текст]" custT="1"/>
      <dgm:spPr/>
      <dgm:t>
        <a:bodyPr/>
        <a:lstStyle/>
        <a:p>
          <a:r>
            <a:rPr lang="ru-RU" sz="1800" b="1" dirty="0">
              <a:solidFill>
                <a:srgbClr val="3333CC"/>
              </a:solidFill>
            </a:rPr>
            <a:t>Подпрограмма "Модернизация объектов коммунальной инфраструктуры "</a:t>
          </a:r>
        </a:p>
      </dgm:t>
    </dgm:pt>
    <dgm:pt modelId="{17C396E7-EB4F-4E4E-9C87-E034E78B9EE7}" type="parTrans" cxnId="{C281DA13-9F4C-4915-BB1B-653CBC34293B}">
      <dgm:prSet/>
      <dgm:spPr/>
      <dgm:t>
        <a:bodyPr/>
        <a:lstStyle/>
        <a:p>
          <a:endParaRPr lang="ru-RU"/>
        </a:p>
      </dgm:t>
    </dgm:pt>
    <dgm:pt modelId="{0867C9AF-7B62-48F3-A30F-D4CC01960012}" type="sibTrans" cxnId="{C281DA13-9F4C-4915-BB1B-653CBC34293B}">
      <dgm:prSet/>
      <dgm:spPr/>
      <dgm:t>
        <a:bodyPr/>
        <a:lstStyle/>
        <a:p>
          <a:endParaRPr lang="ru-RU"/>
        </a:p>
      </dgm:t>
    </dgm:pt>
    <dgm:pt modelId="{8FEFFE54-3C29-49BD-94F2-81D18A85E7E2}">
      <dgm:prSet phldrT="[Текст]" custT="1"/>
      <dgm:spPr/>
      <dgm:t>
        <a:bodyPr/>
        <a:lstStyle/>
        <a:p>
          <a:r>
            <a:rPr lang="ru-RU" sz="1800" b="1" dirty="0">
              <a:solidFill>
                <a:srgbClr val="3333CC"/>
              </a:solidFill>
            </a:rPr>
            <a:t>Подпрограмма "Обеспечение проведения сбалансированной и стабильной политики в области государственного регулирования цен (тарифов) "</a:t>
          </a:r>
        </a:p>
      </dgm:t>
    </dgm:pt>
    <dgm:pt modelId="{79DF78C4-5A41-4AA9-B431-78B0D9DABFED}" type="parTrans" cxnId="{4AAB468F-26DD-4F08-97AE-4F8BF426A5E2}">
      <dgm:prSet/>
      <dgm:spPr/>
      <dgm:t>
        <a:bodyPr/>
        <a:lstStyle/>
        <a:p>
          <a:endParaRPr lang="ru-RU"/>
        </a:p>
      </dgm:t>
    </dgm:pt>
    <dgm:pt modelId="{F74689C7-C3F3-4E97-98CF-95A88DBC58BC}" type="sibTrans" cxnId="{4AAB468F-26DD-4F08-97AE-4F8BF426A5E2}">
      <dgm:prSet/>
      <dgm:spPr/>
      <dgm:t>
        <a:bodyPr/>
        <a:lstStyle/>
        <a:p>
          <a:endParaRPr lang="ru-RU"/>
        </a:p>
      </dgm:t>
    </dgm:pt>
    <dgm:pt modelId="{D238D6D2-349B-4217-8F3F-13ED1CB91432}">
      <dgm:prSet phldrT="[Текст]" custT="1"/>
      <dgm:spPr/>
      <dgm:t>
        <a:bodyPr/>
        <a:lstStyle/>
        <a:p>
          <a:r>
            <a:rPr lang="ru-RU" sz="1800" b="1" dirty="0">
              <a:solidFill>
                <a:srgbClr val="3333CC"/>
              </a:solidFill>
            </a:rPr>
            <a:t>Подпрограмма "Чистая вода"</a:t>
          </a:r>
        </a:p>
      </dgm:t>
    </dgm:pt>
    <dgm:pt modelId="{532DF2FE-C425-4781-B73C-B64B7007C59D}" type="parTrans" cxnId="{6655275C-81DB-4910-B2D1-452304066346}">
      <dgm:prSet/>
      <dgm:spPr/>
      <dgm:t>
        <a:bodyPr/>
        <a:lstStyle/>
        <a:p>
          <a:endParaRPr lang="ru-RU"/>
        </a:p>
      </dgm:t>
    </dgm:pt>
    <dgm:pt modelId="{A586FD43-B74A-4BB9-9E6B-983A5B5983E5}" type="sibTrans" cxnId="{6655275C-81DB-4910-B2D1-452304066346}">
      <dgm:prSet/>
      <dgm:spPr/>
      <dgm:t>
        <a:bodyPr/>
        <a:lstStyle/>
        <a:p>
          <a:endParaRPr lang="ru-RU"/>
        </a:p>
      </dgm:t>
    </dgm:pt>
    <dgm:pt modelId="{91E1DC35-5D25-4938-AEBB-A958CFD45B90}">
      <dgm:prSet phldrT="[Текст]" custT="1"/>
      <dgm:spPr/>
      <dgm:t>
        <a:bodyPr/>
        <a:lstStyle/>
        <a:p>
          <a:r>
            <a:rPr lang="ru-RU" sz="1800" b="1" dirty="0">
              <a:solidFill>
                <a:srgbClr val="3333CC"/>
              </a:solidFill>
            </a:rPr>
            <a:t>Подпрограмма "Капитальный ремонт многоквартирных домов"</a:t>
          </a:r>
        </a:p>
      </dgm:t>
    </dgm:pt>
    <dgm:pt modelId="{01DD775B-B546-4C59-84BF-182E28D681BF}" type="parTrans" cxnId="{77FF062A-14B7-4BFA-9010-5E20F41B2BF7}">
      <dgm:prSet/>
      <dgm:spPr/>
      <dgm:t>
        <a:bodyPr/>
        <a:lstStyle/>
        <a:p>
          <a:endParaRPr lang="ru-RU"/>
        </a:p>
      </dgm:t>
    </dgm:pt>
    <dgm:pt modelId="{DC97C40F-09D4-4B5E-8FA5-0EA1081FB099}" type="sibTrans" cxnId="{77FF062A-14B7-4BFA-9010-5E20F41B2BF7}">
      <dgm:prSet/>
      <dgm:spPr/>
      <dgm:t>
        <a:bodyPr/>
        <a:lstStyle/>
        <a:p>
          <a:endParaRPr lang="ru-RU"/>
        </a:p>
      </dgm:t>
    </dgm:pt>
    <dgm:pt modelId="{CBD059EE-AF69-4A61-B765-1A97F9E1CC2F}">
      <dgm:prSet phldrT="[Текст]" custT="1"/>
      <dgm:spPr/>
      <dgm:t>
        <a:bodyPr/>
        <a:lstStyle/>
        <a:p>
          <a:r>
            <a:rPr lang="ru-RU" sz="1800" b="1" dirty="0">
              <a:solidFill>
                <a:srgbClr val="3333CC"/>
              </a:solidFill>
            </a:rPr>
            <a:t>Подпрограмма "Информирование населения Слюдянского муниципального образования о мерах, принимаемых в сфере жилищно-коммунального хозяйства и по вопросам развития общественного контроля в этой сфере"</a:t>
          </a:r>
        </a:p>
      </dgm:t>
    </dgm:pt>
    <dgm:pt modelId="{052D9A2F-71DF-4865-936E-818FC0572208}" type="parTrans" cxnId="{13AEBE08-952A-4237-AB7B-9D6BEE71B86A}">
      <dgm:prSet/>
      <dgm:spPr/>
      <dgm:t>
        <a:bodyPr/>
        <a:lstStyle/>
        <a:p>
          <a:endParaRPr lang="ru-RU"/>
        </a:p>
      </dgm:t>
    </dgm:pt>
    <dgm:pt modelId="{6AC73090-6682-4253-939B-A4D0DBD68881}" type="sibTrans" cxnId="{13AEBE08-952A-4237-AB7B-9D6BEE71B86A}">
      <dgm:prSet/>
      <dgm:spPr/>
      <dgm:t>
        <a:bodyPr/>
        <a:lstStyle/>
        <a:p>
          <a:endParaRPr lang="ru-RU"/>
        </a:p>
      </dgm:t>
    </dgm:pt>
    <dgm:pt modelId="{0E43FE8E-D6C1-481C-8485-45856ECA3AED}" type="pres">
      <dgm:prSet presAssocID="{4A847C66-C34A-4686-95A4-5DA92EC847F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C2B21FF-E053-4BAB-852B-7EA87ECBA205}" type="pres">
      <dgm:prSet presAssocID="{B1BD660D-99AE-4B40-AE12-8A2D4071CAE6}" presName="root1" presStyleCnt="0"/>
      <dgm:spPr/>
    </dgm:pt>
    <dgm:pt modelId="{BD7F81FD-5D4C-42FF-A6E4-0E7A44C980D0}" type="pres">
      <dgm:prSet presAssocID="{B1BD660D-99AE-4B40-AE12-8A2D4071CAE6}" presName="LevelOneTextNode" presStyleLbl="node0" presStyleIdx="0" presStyleCnt="1" custScaleX="118577" custScaleY="11994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C497551-E4C1-4DA2-8D46-8408773406D7}" type="pres">
      <dgm:prSet presAssocID="{B1BD660D-99AE-4B40-AE12-8A2D4071CAE6}" presName="level2hierChild" presStyleCnt="0"/>
      <dgm:spPr/>
    </dgm:pt>
    <dgm:pt modelId="{2D1FA58C-6603-4D6E-B138-8FFDD58FB196}" type="pres">
      <dgm:prSet presAssocID="{17C396E7-EB4F-4E4E-9C87-E034E78B9EE7}" presName="conn2-1" presStyleLbl="parChTrans1D2" presStyleIdx="0" presStyleCnt="5"/>
      <dgm:spPr/>
      <dgm:t>
        <a:bodyPr/>
        <a:lstStyle/>
        <a:p>
          <a:endParaRPr lang="ru-RU"/>
        </a:p>
      </dgm:t>
    </dgm:pt>
    <dgm:pt modelId="{1DFB082E-E86C-437B-B2E5-0687B9F011D6}" type="pres">
      <dgm:prSet presAssocID="{17C396E7-EB4F-4E4E-9C87-E034E78B9EE7}" presName="connTx" presStyleLbl="parChTrans1D2" presStyleIdx="0" presStyleCnt="5"/>
      <dgm:spPr/>
      <dgm:t>
        <a:bodyPr/>
        <a:lstStyle/>
        <a:p>
          <a:endParaRPr lang="ru-RU"/>
        </a:p>
      </dgm:t>
    </dgm:pt>
    <dgm:pt modelId="{8CF96C41-E9A7-4950-9069-FD047227CA5D}" type="pres">
      <dgm:prSet presAssocID="{356A86BB-0C82-4D75-A5F3-4A8556058D27}" presName="root2" presStyleCnt="0"/>
      <dgm:spPr/>
    </dgm:pt>
    <dgm:pt modelId="{6DD422DF-46F3-4D6B-9146-D2B4544E2FEC}" type="pres">
      <dgm:prSet presAssocID="{356A86BB-0C82-4D75-A5F3-4A8556058D27}" presName="LevelTwoTextNode" presStyleLbl="node2" presStyleIdx="0" presStyleCnt="5" custScaleX="233724" custScaleY="6574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2ABB917-3A58-4254-BE48-61685F65220C}" type="pres">
      <dgm:prSet presAssocID="{356A86BB-0C82-4D75-A5F3-4A8556058D27}" presName="level3hierChild" presStyleCnt="0"/>
      <dgm:spPr/>
    </dgm:pt>
    <dgm:pt modelId="{C038E9B6-EDEE-46C1-84DA-E8EA45E5F211}" type="pres">
      <dgm:prSet presAssocID="{79DF78C4-5A41-4AA9-B431-78B0D9DABFED}" presName="conn2-1" presStyleLbl="parChTrans1D2" presStyleIdx="1" presStyleCnt="5"/>
      <dgm:spPr/>
      <dgm:t>
        <a:bodyPr/>
        <a:lstStyle/>
        <a:p>
          <a:endParaRPr lang="ru-RU"/>
        </a:p>
      </dgm:t>
    </dgm:pt>
    <dgm:pt modelId="{45E9F9EE-0D20-483A-9373-3C1B4C2CDF5C}" type="pres">
      <dgm:prSet presAssocID="{79DF78C4-5A41-4AA9-B431-78B0D9DABFED}" presName="connTx" presStyleLbl="parChTrans1D2" presStyleIdx="1" presStyleCnt="5"/>
      <dgm:spPr/>
      <dgm:t>
        <a:bodyPr/>
        <a:lstStyle/>
        <a:p>
          <a:endParaRPr lang="ru-RU"/>
        </a:p>
      </dgm:t>
    </dgm:pt>
    <dgm:pt modelId="{8129C380-AABE-4898-B549-6C802318F31C}" type="pres">
      <dgm:prSet presAssocID="{8FEFFE54-3C29-49BD-94F2-81D18A85E7E2}" presName="root2" presStyleCnt="0"/>
      <dgm:spPr/>
    </dgm:pt>
    <dgm:pt modelId="{2B826B3C-A820-46BF-A262-63D893DBD0F5}" type="pres">
      <dgm:prSet presAssocID="{8FEFFE54-3C29-49BD-94F2-81D18A85E7E2}" presName="LevelTwoTextNode" presStyleLbl="node2" presStyleIdx="1" presStyleCnt="5" custScaleX="2334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106D791-DBF2-45D1-80A7-DD45248FD73C}" type="pres">
      <dgm:prSet presAssocID="{8FEFFE54-3C29-49BD-94F2-81D18A85E7E2}" presName="level3hierChild" presStyleCnt="0"/>
      <dgm:spPr/>
    </dgm:pt>
    <dgm:pt modelId="{A37600AC-D461-4D40-B82E-250A5D5BA6BF}" type="pres">
      <dgm:prSet presAssocID="{532DF2FE-C425-4781-B73C-B64B7007C59D}" presName="conn2-1" presStyleLbl="parChTrans1D2" presStyleIdx="2" presStyleCnt="5"/>
      <dgm:spPr/>
      <dgm:t>
        <a:bodyPr/>
        <a:lstStyle/>
        <a:p>
          <a:endParaRPr lang="ru-RU"/>
        </a:p>
      </dgm:t>
    </dgm:pt>
    <dgm:pt modelId="{E74243B3-BF68-4406-9601-B4752C2815A6}" type="pres">
      <dgm:prSet presAssocID="{532DF2FE-C425-4781-B73C-B64B7007C59D}" presName="connTx" presStyleLbl="parChTrans1D2" presStyleIdx="2" presStyleCnt="5"/>
      <dgm:spPr/>
      <dgm:t>
        <a:bodyPr/>
        <a:lstStyle/>
        <a:p>
          <a:endParaRPr lang="ru-RU"/>
        </a:p>
      </dgm:t>
    </dgm:pt>
    <dgm:pt modelId="{C1B420B1-E9B9-4DE2-9F85-B1F475490CBB}" type="pres">
      <dgm:prSet presAssocID="{D238D6D2-349B-4217-8F3F-13ED1CB91432}" presName="root2" presStyleCnt="0"/>
      <dgm:spPr/>
    </dgm:pt>
    <dgm:pt modelId="{906CD4AD-C8D5-4768-BAD5-8AA1857FA1C5}" type="pres">
      <dgm:prSet presAssocID="{D238D6D2-349B-4217-8F3F-13ED1CB91432}" presName="LevelTwoTextNode" presStyleLbl="node2" presStyleIdx="2" presStyleCnt="5" custScaleX="234051" custScaleY="389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CC6C46A-0B1E-492F-B143-B7C054BE7624}" type="pres">
      <dgm:prSet presAssocID="{D238D6D2-349B-4217-8F3F-13ED1CB91432}" presName="level3hierChild" presStyleCnt="0"/>
      <dgm:spPr/>
    </dgm:pt>
    <dgm:pt modelId="{11A8B59A-078D-4084-908A-F4846944C2D8}" type="pres">
      <dgm:prSet presAssocID="{01DD775B-B546-4C59-84BF-182E28D681BF}" presName="conn2-1" presStyleLbl="parChTrans1D2" presStyleIdx="3" presStyleCnt="5"/>
      <dgm:spPr/>
      <dgm:t>
        <a:bodyPr/>
        <a:lstStyle/>
        <a:p>
          <a:endParaRPr lang="ru-RU"/>
        </a:p>
      </dgm:t>
    </dgm:pt>
    <dgm:pt modelId="{46AE6DBC-935C-45CA-A2C3-5ECB9BADE866}" type="pres">
      <dgm:prSet presAssocID="{01DD775B-B546-4C59-84BF-182E28D681BF}" presName="connTx" presStyleLbl="parChTrans1D2" presStyleIdx="3" presStyleCnt="5"/>
      <dgm:spPr/>
      <dgm:t>
        <a:bodyPr/>
        <a:lstStyle/>
        <a:p>
          <a:endParaRPr lang="ru-RU"/>
        </a:p>
      </dgm:t>
    </dgm:pt>
    <dgm:pt modelId="{B77B9756-26FB-4723-8FF9-250B5EA269AB}" type="pres">
      <dgm:prSet presAssocID="{91E1DC35-5D25-4938-AEBB-A958CFD45B90}" presName="root2" presStyleCnt="0"/>
      <dgm:spPr/>
    </dgm:pt>
    <dgm:pt modelId="{4F72B444-9DDB-4244-8782-760FE873922B}" type="pres">
      <dgm:prSet presAssocID="{91E1DC35-5D25-4938-AEBB-A958CFD45B90}" presName="LevelTwoTextNode" presStyleLbl="node2" presStyleIdx="3" presStyleCnt="5" custScaleX="233749" custScaleY="71386" custLinFactNeighborX="151" custLinFactNeighborY="-194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349D49C-8B3F-460F-8D4F-18822ACE7FE5}" type="pres">
      <dgm:prSet presAssocID="{91E1DC35-5D25-4938-AEBB-A958CFD45B90}" presName="level3hierChild" presStyleCnt="0"/>
      <dgm:spPr/>
    </dgm:pt>
    <dgm:pt modelId="{165B0019-F9C9-47AE-B618-C2319737CEC8}" type="pres">
      <dgm:prSet presAssocID="{052D9A2F-71DF-4865-936E-818FC0572208}" presName="conn2-1" presStyleLbl="parChTrans1D2" presStyleIdx="4" presStyleCnt="5"/>
      <dgm:spPr/>
      <dgm:t>
        <a:bodyPr/>
        <a:lstStyle/>
        <a:p>
          <a:endParaRPr lang="ru-RU"/>
        </a:p>
      </dgm:t>
    </dgm:pt>
    <dgm:pt modelId="{CD914FFB-2190-46F3-A64A-B63BED3C61FD}" type="pres">
      <dgm:prSet presAssocID="{052D9A2F-71DF-4865-936E-818FC0572208}" presName="connTx" presStyleLbl="parChTrans1D2" presStyleIdx="4" presStyleCnt="5"/>
      <dgm:spPr/>
      <dgm:t>
        <a:bodyPr/>
        <a:lstStyle/>
        <a:p>
          <a:endParaRPr lang="ru-RU"/>
        </a:p>
      </dgm:t>
    </dgm:pt>
    <dgm:pt modelId="{5B5C822D-A849-49D3-96A9-921FDCC124A6}" type="pres">
      <dgm:prSet presAssocID="{CBD059EE-AF69-4A61-B765-1A97F9E1CC2F}" presName="root2" presStyleCnt="0"/>
      <dgm:spPr/>
    </dgm:pt>
    <dgm:pt modelId="{C4FF924A-0954-4B04-83A9-EFB66C536B39}" type="pres">
      <dgm:prSet presAssocID="{CBD059EE-AF69-4A61-B765-1A97F9E1CC2F}" presName="LevelTwoTextNode" presStyleLbl="node2" presStyleIdx="4" presStyleCnt="5" custScaleX="234053" custScaleY="13208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885F1CA-2DC6-4587-925E-359C2060FA29}" type="pres">
      <dgm:prSet presAssocID="{CBD059EE-AF69-4A61-B765-1A97F9E1CC2F}" presName="level3hierChild" presStyleCnt="0"/>
      <dgm:spPr/>
    </dgm:pt>
  </dgm:ptLst>
  <dgm:cxnLst>
    <dgm:cxn modelId="{435241F6-C1BE-410C-B715-9846A5E038B4}" type="presOf" srcId="{D238D6D2-349B-4217-8F3F-13ED1CB91432}" destId="{906CD4AD-C8D5-4768-BAD5-8AA1857FA1C5}" srcOrd="0" destOrd="0" presId="urn:microsoft.com/office/officeart/2008/layout/HorizontalMultiLevelHierarchy"/>
    <dgm:cxn modelId="{13AEBE08-952A-4237-AB7B-9D6BEE71B86A}" srcId="{B1BD660D-99AE-4B40-AE12-8A2D4071CAE6}" destId="{CBD059EE-AF69-4A61-B765-1A97F9E1CC2F}" srcOrd="4" destOrd="0" parTransId="{052D9A2F-71DF-4865-936E-818FC0572208}" sibTransId="{6AC73090-6682-4253-939B-A4D0DBD68881}"/>
    <dgm:cxn modelId="{D9717F07-0B51-4CAB-8493-AC144F5CC823}" type="presOf" srcId="{91E1DC35-5D25-4938-AEBB-A958CFD45B90}" destId="{4F72B444-9DDB-4244-8782-760FE873922B}" srcOrd="0" destOrd="0" presId="urn:microsoft.com/office/officeart/2008/layout/HorizontalMultiLevelHierarchy"/>
    <dgm:cxn modelId="{4AAB468F-26DD-4F08-97AE-4F8BF426A5E2}" srcId="{B1BD660D-99AE-4B40-AE12-8A2D4071CAE6}" destId="{8FEFFE54-3C29-49BD-94F2-81D18A85E7E2}" srcOrd="1" destOrd="0" parTransId="{79DF78C4-5A41-4AA9-B431-78B0D9DABFED}" sibTransId="{F74689C7-C3F3-4E97-98CF-95A88DBC58BC}"/>
    <dgm:cxn modelId="{FFC9659B-59BB-406D-ADCD-41C80A486A10}" type="presOf" srcId="{356A86BB-0C82-4D75-A5F3-4A8556058D27}" destId="{6DD422DF-46F3-4D6B-9146-D2B4544E2FEC}" srcOrd="0" destOrd="0" presId="urn:microsoft.com/office/officeart/2008/layout/HorizontalMultiLevelHierarchy"/>
    <dgm:cxn modelId="{77FF062A-14B7-4BFA-9010-5E20F41B2BF7}" srcId="{B1BD660D-99AE-4B40-AE12-8A2D4071CAE6}" destId="{91E1DC35-5D25-4938-AEBB-A958CFD45B90}" srcOrd="3" destOrd="0" parTransId="{01DD775B-B546-4C59-84BF-182E28D681BF}" sibTransId="{DC97C40F-09D4-4B5E-8FA5-0EA1081FB099}"/>
    <dgm:cxn modelId="{C281DA13-9F4C-4915-BB1B-653CBC34293B}" srcId="{B1BD660D-99AE-4B40-AE12-8A2D4071CAE6}" destId="{356A86BB-0C82-4D75-A5F3-4A8556058D27}" srcOrd="0" destOrd="0" parTransId="{17C396E7-EB4F-4E4E-9C87-E034E78B9EE7}" sibTransId="{0867C9AF-7B62-48F3-A30F-D4CC01960012}"/>
    <dgm:cxn modelId="{77AD80E2-6E88-42DC-8860-5129D8CAB772}" type="presOf" srcId="{8FEFFE54-3C29-49BD-94F2-81D18A85E7E2}" destId="{2B826B3C-A820-46BF-A262-63D893DBD0F5}" srcOrd="0" destOrd="0" presId="urn:microsoft.com/office/officeart/2008/layout/HorizontalMultiLevelHierarchy"/>
    <dgm:cxn modelId="{423901EE-DFDB-43F3-8117-BDC04AFE74EC}" type="presOf" srcId="{4A847C66-C34A-4686-95A4-5DA92EC847FD}" destId="{0E43FE8E-D6C1-481C-8485-45856ECA3AED}" srcOrd="0" destOrd="0" presId="urn:microsoft.com/office/officeart/2008/layout/HorizontalMultiLevelHierarchy"/>
    <dgm:cxn modelId="{58EE4FF9-6674-405E-8662-A7718059EFC5}" type="presOf" srcId="{532DF2FE-C425-4781-B73C-B64B7007C59D}" destId="{E74243B3-BF68-4406-9601-B4752C2815A6}" srcOrd="1" destOrd="0" presId="urn:microsoft.com/office/officeart/2008/layout/HorizontalMultiLevelHierarchy"/>
    <dgm:cxn modelId="{5CBD7AA3-109C-44D1-B091-8ADF8ABA96C2}" type="presOf" srcId="{17C396E7-EB4F-4E4E-9C87-E034E78B9EE7}" destId="{1DFB082E-E86C-437B-B2E5-0687B9F011D6}" srcOrd="1" destOrd="0" presId="urn:microsoft.com/office/officeart/2008/layout/HorizontalMultiLevelHierarchy"/>
    <dgm:cxn modelId="{D58FD6C6-D381-4B79-8C63-8A2E5CC5D34C}" type="presOf" srcId="{79DF78C4-5A41-4AA9-B431-78B0D9DABFED}" destId="{C038E9B6-EDEE-46C1-84DA-E8EA45E5F211}" srcOrd="0" destOrd="0" presId="urn:microsoft.com/office/officeart/2008/layout/HorizontalMultiLevelHierarchy"/>
    <dgm:cxn modelId="{DD8A380C-E8A1-4BA9-BEDD-F4A100316F6F}" type="presOf" srcId="{17C396E7-EB4F-4E4E-9C87-E034E78B9EE7}" destId="{2D1FA58C-6603-4D6E-B138-8FFDD58FB196}" srcOrd="0" destOrd="0" presId="urn:microsoft.com/office/officeart/2008/layout/HorizontalMultiLevelHierarchy"/>
    <dgm:cxn modelId="{8D8109AA-B16D-4E73-A399-ACB6BE59BDB1}" srcId="{4A847C66-C34A-4686-95A4-5DA92EC847FD}" destId="{B1BD660D-99AE-4B40-AE12-8A2D4071CAE6}" srcOrd="0" destOrd="0" parTransId="{5E0F65B0-1912-4A15-91E8-40B66F7B13B7}" sibTransId="{7DA574CE-A885-4ABA-9908-7F5F23B08252}"/>
    <dgm:cxn modelId="{FC1171B0-2F4E-4155-AB20-DEB3AAED10A2}" type="presOf" srcId="{CBD059EE-AF69-4A61-B765-1A97F9E1CC2F}" destId="{C4FF924A-0954-4B04-83A9-EFB66C536B39}" srcOrd="0" destOrd="0" presId="urn:microsoft.com/office/officeart/2008/layout/HorizontalMultiLevelHierarchy"/>
    <dgm:cxn modelId="{78AE238A-64E2-422D-B337-6BC8667085FB}" type="presOf" srcId="{532DF2FE-C425-4781-B73C-B64B7007C59D}" destId="{A37600AC-D461-4D40-B82E-250A5D5BA6BF}" srcOrd="0" destOrd="0" presId="urn:microsoft.com/office/officeart/2008/layout/HorizontalMultiLevelHierarchy"/>
    <dgm:cxn modelId="{D59A7554-FBB9-458D-AE50-73339E8EB916}" type="presOf" srcId="{052D9A2F-71DF-4865-936E-818FC0572208}" destId="{165B0019-F9C9-47AE-B618-C2319737CEC8}" srcOrd="0" destOrd="0" presId="urn:microsoft.com/office/officeart/2008/layout/HorizontalMultiLevelHierarchy"/>
    <dgm:cxn modelId="{9BA96B48-9875-45D7-B832-182C3FF09F1F}" type="presOf" srcId="{79DF78C4-5A41-4AA9-B431-78B0D9DABFED}" destId="{45E9F9EE-0D20-483A-9373-3C1B4C2CDF5C}" srcOrd="1" destOrd="0" presId="urn:microsoft.com/office/officeart/2008/layout/HorizontalMultiLevelHierarchy"/>
    <dgm:cxn modelId="{CBBA2831-F883-4C62-B567-8A94A6C1D96B}" type="presOf" srcId="{B1BD660D-99AE-4B40-AE12-8A2D4071CAE6}" destId="{BD7F81FD-5D4C-42FF-A6E4-0E7A44C980D0}" srcOrd="0" destOrd="0" presId="urn:microsoft.com/office/officeart/2008/layout/HorizontalMultiLevelHierarchy"/>
    <dgm:cxn modelId="{E4852141-1804-4506-BDB5-FDC75ED8BD0E}" type="presOf" srcId="{01DD775B-B546-4C59-84BF-182E28D681BF}" destId="{11A8B59A-078D-4084-908A-F4846944C2D8}" srcOrd="0" destOrd="0" presId="urn:microsoft.com/office/officeart/2008/layout/HorizontalMultiLevelHierarchy"/>
    <dgm:cxn modelId="{ECC8B925-801D-4B06-9F9F-F53991658C5A}" type="presOf" srcId="{01DD775B-B546-4C59-84BF-182E28D681BF}" destId="{46AE6DBC-935C-45CA-A2C3-5ECB9BADE866}" srcOrd="1" destOrd="0" presId="urn:microsoft.com/office/officeart/2008/layout/HorizontalMultiLevelHierarchy"/>
    <dgm:cxn modelId="{6655275C-81DB-4910-B2D1-452304066346}" srcId="{B1BD660D-99AE-4B40-AE12-8A2D4071CAE6}" destId="{D238D6D2-349B-4217-8F3F-13ED1CB91432}" srcOrd="2" destOrd="0" parTransId="{532DF2FE-C425-4781-B73C-B64B7007C59D}" sibTransId="{A586FD43-B74A-4BB9-9E6B-983A5B5983E5}"/>
    <dgm:cxn modelId="{081F1AEC-4089-451B-8692-F972042FB7BC}" type="presOf" srcId="{052D9A2F-71DF-4865-936E-818FC0572208}" destId="{CD914FFB-2190-46F3-A64A-B63BED3C61FD}" srcOrd="1" destOrd="0" presId="urn:microsoft.com/office/officeart/2008/layout/HorizontalMultiLevelHierarchy"/>
    <dgm:cxn modelId="{1F64C687-894B-4C51-91C6-F263B5D980EC}" type="presParOf" srcId="{0E43FE8E-D6C1-481C-8485-45856ECA3AED}" destId="{7C2B21FF-E053-4BAB-852B-7EA87ECBA205}" srcOrd="0" destOrd="0" presId="urn:microsoft.com/office/officeart/2008/layout/HorizontalMultiLevelHierarchy"/>
    <dgm:cxn modelId="{8F7D2618-EB4B-47C6-B724-C3E0142F57A5}" type="presParOf" srcId="{7C2B21FF-E053-4BAB-852B-7EA87ECBA205}" destId="{BD7F81FD-5D4C-42FF-A6E4-0E7A44C980D0}" srcOrd="0" destOrd="0" presId="urn:microsoft.com/office/officeart/2008/layout/HorizontalMultiLevelHierarchy"/>
    <dgm:cxn modelId="{6BE65F04-C94F-406D-9CA1-8447C4E6A097}" type="presParOf" srcId="{7C2B21FF-E053-4BAB-852B-7EA87ECBA205}" destId="{0C497551-E4C1-4DA2-8D46-8408773406D7}" srcOrd="1" destOrd="0" presId="urn:microsoft.com/office/officeart/2008/layout/HorizontalMultiLevelHierarchy"/>
    <dgm:cxn modelId="{D43590C3-AFD3-4A7B-AAEA-2D734F9E68DB}" type="presParOf" srcId="{0C497551-E4C1-4DA2-8D46-8408773406D7}" destId="{2D1FA58C-6603-4D6E-B138-8FFDD58FB196}" srcOrd="0" destOrd="0" presId="urn:microsoft.com/office/officeart/2008/layout/HorizontalMultiLevelHierarchy"/>
    <dgm:cxn modelId="{69796BC9-93DE-4E54-889B-C8D97F0E56D0}" type="presParOf" srcId="{2D1FA58C-6603-4D6E-B138-8FFDD58FB196}" destId="{1DFB082E-E86C-437B-B2E5-0687B9F011D6}" srcOrd="0" destOrd="0" presId="urn:microsoft.com/office/officeart/2008/layout/HorizontalMultiLevelHierarchy"/>
    <dgm:cxn modelId="{443E4343-FF49-4ED8-B249-6BC2D3A37FB5}" type="presParOf" srcId="{0C497551-E4C1-4DA2-8D46-8408773406D7}" destId="{8CF96C41-E9A7-4950-9069-FD047227CA5D}" srcOrd="1" destOrd="0" presId="urn:microsoft.com/office/officeart/2008/layout/HorizontalMultiLevelHierarchy"/>
    <dgm:cxn modelId="{292EB4E1-DB5E-4044-A76C-5A0F6CCAA7F1}" type="presParOf" srcId="{8CF96C41-E9A7-4950-9069-FD047227CA5D}" destId="{6DD422DF-46F3-4D6B-9146-D2B4544E2FEC}" srcOrd="0" destOrd="0" presId="urn:microsoft.com/office/officeart/2008/layout/HorizontalMultiLevelHierarchy"/>
    <dgm:cxn modelId="{2BCBF6F2-B043-40AC-B39D-7706A6BB4F42}" type="presParOf" srcId="{8CF96C41-E9A7-4950-9069-FD047227CA5D}" destId="{12ABB917-3A58-4254-BE48-61685F65220C}" srcOrd="1" destOrd="0" presId="urn:microsoft.com/office/officeart/2008/layout/HorizontalMultiLevelHierarchy"/>
    <dgm:cxn modelId="{C434E174-E920-46FF-823D-3A3049A149F4}" type="presParOf" srcId="{0C497551-E4C1-4DA2-8D46-8408773406D7}" destId="{C038E9B6-EDEE-46C1-84DA-E8EA45E5F211}" srcOrd="2" destOrd="0" presId="urn:microsoft.com/office/officeart/2008/layout/HorizontalMultiLevelHierarchy"/>
    <dgm:cxn modelId="{797F3EBC-C35C-47A2-89AE-54A58E72E8B5}" type="presParOf" srcId="{C038E9B6-EDEE-46C1-84DA-E8EA45E5F211}" destId="{45E9F9EE-0D20-483A-9373-3C1B4C2CDF5C}" srcOrd="0" destOrd="0" presId="urn:microsoft.com/office/officeart/2008/layout/HorizontalMultiLevelHierarchy"/>
    <dgm:cxn modelId="{337C0D2E-20E8-4869-95E9-C692D9970062}" type="presParOf" srcId="{0C497551-E4C1-4DA2-8D46-8408773406D7}" destId="{8129C380-AABE-4898-B549-6C802318F31C}" srcOrd="3" destOrd="0" presId="urn:microsoft.com/office/officeart/2008/layout/HorizontalMultiLevelHierarchy"/>
    <dgm:cxn modelId="{B89E1A3B-9723-4EB6-A2D2-77FE120B3171}" type="presParOf" srcId="{8129C380-AABE-4898-B549-6C802318F31C}" destId="{2B826B3C-A820-46BF-A262-63D893DBD0F5}" srcOrd="0" destOrd="0" presId="urn:microsoft.com/office/officeart/2008/layout/HorizontalMultiLevelHierarchy"/>
    <dgm:cxn modelId="{F992CFD4-9FA8-4E1A-9EA2-58B36FD74025}" type="presParOf" srcId="{8129C380-AABE-4898-B549-6C802318F31C}" destId="{7106D791-DBF2-45D1-80A7-DD45248FD73C}" srcOrd="1" destOrd="0" presId="urn:microsoft.com/office/officeart/2008/layout/HorizontalMultiLevelHierarchy"/>
    <dgm:cxn modelId="{DD14B74B-DA7C-4A29-BA75-4D891380A9F7}" type="presParOf" srcId="{0C497551-E4C1-4DA2-8D46-8408773406D7}" destId="{A37600AC-D461-4D40-B82E-250A5D5BA6BF}" srcOrd="4" destOrd="0" presId="urn:microsoft.com/office/officeart/2008/layout/HorizontalMultiLevelHierarchy"/>
    <dgm:cxn modelId="{7716A97F-08AB-46D0-8A9F-5EA075EBAD40}" type="presParOf" srcId="{A37600AC-D461-4D40-B82E-250A5D5BA6BF}" destId="{E74243B3-BF68-4406-9601-B4752C2815A6}" srcOrd="0" destOrd="0" presId="urn:microsoft.com/office/officeart/2008/layout/HorizontalMultiLevelHierarchy"/>
    <dgm:cxn modelId="{4C6D1FF2-E97B-4F93-92AA-2645093B456D}" type="presParOf" srcId="{0C497551-E4C1-4DA2-8D46-8408773406D7}" destId="{C1B420B1-E9B9-4DE2-9F85-B1F475490CBB}" srcOrd="5" destOrd="0" presId="urn:microsoft.com/office/officeart/2008/layout/HorizontalMultiLevelHierarchy"/>
    <dgm:cxn modelId="{CE54DC8A-AEC0-460D-ABDA-95F5F4E40F10}" type="presParOf" srcId="{C1B420B1-E9B9-4DE2-9F85-B1F475490CBB}" destId="{906CD4AD-C8D5-4768-BAD5-8AA1857FA1C5}" srcOrd="0" destOrd="0" presId="urn:microsoft.com/office/officeart/2008/layout/HorizontalMultiLevelHierarchy"/>
    <dgm:cxn modelId="{94060E8A-26E6-4198-887A-35B285BF91E1}" type="presParOf" srcId="{C1B420B1-E9B9-4DE2-9F85-B1F475490CBB}" destId="{5CC6C46A-0B1E-492F-B143-B7C054BE7624}" srcOrd="1" destOrd="0" presId="urn:microsoft.com/office/officeart/2008/layout/HorizontalMultiLevelHierarchy"/>
    <dgm:cxn modelId="{32461523-93F7-4359-973C-E1D28D0D44A2}" type="presParOf" srcId="{0C497551-E4C1-4DA2-8D46-8408773406D7}" destId="{11A8B59A-078D-4084-908A-F4846944C2D8}" srcOrd="6" destOrd="0" presId="urn:microsoft.com/office/officeart/2008/layout/HorizontalMultiLevelHierarchy"/>
    <dgm:cxn modelId="{691D81D7-83AE-4235-94F9-C8B753E65A64}" type="presParOf" srcId="{11A8B59A-078D-4084-908A-F4846944C2D8}" destId="{46AE6DBC-935C-45CA-A2C3-5ECB9BADE866}" srcOrd="0" destOrd="0" presId="urn:microsoft.com/office/officeart/2008/layout/HorizontalMultiLevelHierarchy"/>
    <dgm:cxn modelId="{F5EA8035-E468-4D0B-9042-C16A94F7932A}" type="presParOf" srcId="{0C497551-E4C1-4DA2-8D46-8408773406D7}" destId="{B77B9756-26FB-4723-8FF9-250B5EA269AB}" srcOrd="7" destOrd="0" presId="urn:microsoft.com/office/officeart/2008/layout/HorizontalMultiLevelHierarchy"/>
    <dgm:cxn modelId="{5224ED11-79D9-424F-A257-07474C181E0D}" type="presParOf" srcId="{B77B9756-26FB-4723-8FF9-250B5EA269AB}" destId="{4F72B444-9DDB-4244-8782-760FE873922B}" srcOrd="0" destOrd="0" presId="urn:microsoft.com/office/officeart/2008/layout/HorizontalMultiLevelHierarchy"/>
    <dgm:cxn modelId="{67666ACA-17A1-4A3A-BAC0-97377FE08F89}" type="presParOf" srcId="{B77B9756-26FB-4723-8FF9-250B5EA269AB}" destId="{7349D49C-8B3F-460F-8D4F-18822ACE7FE5}" srcOrd="1" destOrd="0" presId="urn:microsoft.com/office/officeart/2008/layout/HorizontalMultiLevelHierarchy"/>
    <dgm:cxn modelId="{401A1A7D-67BB-49E4-8ED3-053CBCE5F3C7}" type="presParOf" srcId="{0C497551-E4C1-4DA2-8D46-8408773406D7}" destId="{165B0019-F9C9-47AE-B618-C2319737CEC8}" srcOrd="8" destOrd="0" presId="urn:microsoft.com/office/officeart/2008/layout/HorizontalMultiLevelHierarchy"/>
    <dgm:cxn modelId="{165A0D45-713D-4165-9618-7455063AAE85}" type="presParOf" srcId="{165B0019-F9C9-47AE-B618-C2319737CEC8}" destId="{CD914FFB-2190-46F3-A64A-B63BED3C61FD}" srcOrd="0" destOrd="0" presId="urn:microsoft.com/office/officeart/2008/layout/HorizontalMultiLevelHierarchy"/>
    <dgm:cxn modelId="{D46D4A96-0CF3-41BE-80B1-53B59FD028FF}" type="presParOf" srcId="{0C497551-E4C1-4DA2-8D46-8408773406D7}" destId="{5B5C822D-A849-49D3-96A9-921FDCC124A6}" srcOrd="9" destOrd="0" presId="urn:microsoft.com/office/officeart/2008/layout/HorizontalMultiLevelHierarchy"/>
    <dgm:cxn modelId="{29244C05-0864-4320-B587-8520883E0160}" type="presParOf" srcId="{5B5C822D-A849-49D3-96A9-921FDCC124A6}" destId="{C4FF924A-0954-4B04-83A9-EFB66C536B39}" srcOrd="0" destOrd="0" presId="urn:microsoft.com/office/officeart/2008/layout/HorizontalMultiLevelHierarchy"/>
    <dgm:cxn modelId="{14AB2DDE-061A-4F2C-96CD-CA518FAE1DAA}" type="presParOf" srcId="{5B5C822D-A849-49D3-96A9-921FDCC124A6}" destId="{1885F1CA-2DC6-4587-925E-359C2060FA29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A847C66-C34A-4686-95A4-5DA92EC847FD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E43FE8E-D6C1-481C-8485-45856ECA3AED}" type="pres">
      <dgm:prSet presAssocID="{4A847C66-C34A-4686-95A4-5DA92EC847F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A959B40D-99DE-4957-846F-408569686546}" type="presOf" srcId="{4A847C66-C34A-4686-95A4-5DA92EC847FD}" destId="{0E43FE8E-D6C1-481C-8485-45856ECA3AED}" srcOrd="0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03BCF35-0AB4-4E08-AB58-10C78D2E7ED8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05F0694-D9E9-4794-9DBE-590E0DDC6330}">
      <dgm:prSet phldrT="[Текст]" custT="1"/>
      <dgm:spPr/>
      <dgm:t>
        <a:bodyPr/>
        <a:lstStyle/>
        <a:p>
          <a:r>
            <a:rPr lang="ru-RU" sz="2400" b="1" dirty="0">
              <a:solidFill>
                <a:srgbClr val="990099"/>
              </a:solidFill>
            </a:rPr>
            <a:t>Муниципальная программа "Доступное жилье на территории Слюдянского муниципального образования  на 2015-2020 годы« </a:t>
          </a:r>
          <a:r>
            <a:rPr lang="ru-RU" sz="2400" b="1" dirty="0" smtClean="0">
              <a:solidFill>
                <a:srgbClr val="990099"/>
              </a:solidFill>
            </a:rPr>
            <a:t>(9 345 </a:t>
          </a:r>
          <a:r>
            <a:rPr lang="ru-RU" sz="2400" b="1" dirty="0" err="1" smtClean="0">
              <a:solidFill>
                <a:srgbClr val="990099"/>
              </a:solidFill>
            </a:rPr>
            <a:t>т.р</a:t>
          </a:r>
          <a:r>
            <a:rPr lang="ru-RU" sz="2400" b="1" dirty="0">
              <a:solidFill>
                <a:srgbClr val="990099"/>
              </a:solidFill>
            </a:rPr>
            <a:t>.)</a:t>
          </a:r>
          <a:endParaRPr lang="ru-RU" sz="2400" dirty="0"/>
        </a:p>
      </dgm:t>
    </dgm:pt>
    <dgm:pt modelId="{AAE5F513-4D0F-4F0F-8391-EAE120AF835C}" type="parTrans" cxnId="{D67AD9DE-2D7F-4044-8B0F-F72572CA740B}">
      <dgm:prSet/>
      <dgm:spPr/>
      <dgm:t>
        <a:bodyPr/>
        <a:lstStyle/>
        <a:p>
          <a:endParaRPr lang="ru-RU"/>
        </a:p>
      </dgm:t>
    </dgm:pt>
    <dgm:pt modelId="{8E5349B0-39AB-4C55-A908-3E6083E4427A}" type="sibTrans" cxnId="{D67AD9DE-2D7F-4044-8B0F-F72572CA740B}">
      <dgm:prSet/>
      <dgm:spPr/>
      <dgm:t>
        <a:bodyPr/>
        <a:lstStyle/>
        <a:p>
          <a:endParaRPr lang="ru-RU"/>
        </a:p>
      </dgm:t>
    </dgm:pt>
    <dgm:pt modelId="{2D273EFA-53F1-4FD1-A930-5DC0BC812F79}">
      <dgm:prSet phldrT="[Текст]" custT="1"/>
      <dgm:spPr/>
      <dgm:t>
        <a:bodyPr/>
        <a:lstStyle/>
        <a:p>
          <a:r>
            <a:rPr lang="ru-RU" sz="2400" b="1" dirty="0">
              <a:solidFill>
                <a:schemeClr val="accent6">
                  <a:lumMod val="60000"/>
                  <a:lumOff val="40000"/>
                </a:schemeClr>
              </a:solidFill>
            </a:rPr>
            <a:t>Подпрограмма «Молодым семьям - доступное жилье на 2015-2020 гг.»</a:t>
          </a:r>
          <a:endParaRPr lang="ru-RU" sz="2400" dirty="0">
            <a:solidFill>
              <a:schemeClr val="accent6">
                <a:lumMod val="60000"/>
                <a:lumOff val="40000"/>
              </a:schemeClr>
            </a:solidFill>
          </a:endParaRPr>
        </a:p>
      </dgm:t>
    </dgm:pt>
    <dgm:pt modelId="{7AF2921D-E712-40D1-B316-A3F1E6EB6710}" type="parTrans" cxnId="{FA86DAB6-1966-4B6D-A4E0-CE1EB5B2607F}">
      <dgm:prSet/>
      <dgm:spPr/>
      <dgm:t>
        <a:bodyPr/>
        <a:lstStyle/>
        <a:p>
          <a:endParaRPr lang="ru-RU"/>
        </a:p>
      </dgm:t>
    </dgm:pt>
    <dgm:pt modelId="{445F3626-2F11-45A4-8A33-4B91EF751847}" type="sibTrans" cxnId="{FA86DAB6-1966-4B6D-A4E0-CE1EB5B2607F}">
      <dgm:prSet/>
      <dgm:spPr/>
      <dgm:t>
        <a:bodyPr/>
        <a:lstStyle/>
        <a:p>
          <a:endParaRPr lang="ru-RU"/>
        </a:p>
      </dgm:t>
    </dgm:pt>
    <dgm:pt modelId="{5D100918-B902-40EC-BE21-28CEA086A86A}">
      <dgm:prSet phldrT="[Текст]" custT="1"/>
      <dgm:spPr/>
      <dgm:t>
        <a:bodyPr/>
        <a:lstStyle/>
        <a:p>
          <a:r>
            <a:rPr lang="ru-RU" sz="2200" b="1" dirty="0">
              <a:solidFill>
                <a:schemeClr val="accent6">
                  <a:lumMod val="60000"/>
                  <a:lumOff val="40000"/>
                </a:schemeClr>
              </a:solidFill>
            </a:rPr>
            <a:t>Подпрограмма «Переселение граждан из аварийного жилищного фонда Слюдянского муниципального образования в 2015 году» </a:t>
          </a:r>
          <a:endParaRPr lang="ru-RU" sz="2200" dirty="0">
            <a:solidFill>
              <a:schemeClr val="accent6">
                <a:lumMod val="60000"/>
                <a:lumOff val="40000"/>
              </a:schemeClr>
            </a:solidFill>
          </a:endParaRPr>
        </a:p>
      </dgm:t>
    </dgm:pt>
    <dgm:pt modelId="{A7F486CB-60B0-46C5-B382-DC4095680241}" type="parTrans" cxnId="{8D3DEACF-71BB-46C4-ABBE-B504A6C80E5B}">
      <dgm:prSet/>
      <dgm:spPr/>
      <dgm:t>
        <a:bodyPr/>
        <a:lstStyle/>
        <a:p>
          <a:endParaRPr lang="ru-RU"/>
        </a:p>
      </dgm:t>
    </dgm:pt>
    <dgm:pt modelId="{38DC38F2-F6B9-4DAC-B20D-3AB36501D711}" type="sibTrans" cxnId="{8D3DEACF-71BB-46C4-ABBE-B504A6C80E5B}">
      <dgm:prSet/>
      <dgm:spPr/>
      <dgm:t>
        <a:bodyPr/>
        <a:lstStyle/>
        <a:p>
          <a:endParaRPr lang="ru-RU"/>
        </a:p>
      </dgm:t>
    </dgm:pt>
    <dgm:pt modelId="{5D1E1055-66E3-4CFC-BF11-E84449499845}" type="pres">
      <dgm:prSet presAssocID="{603BCF35-0AB4-4E08-AB58-10C78D2E7ED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5D71408-5C62-4C66-89DA-55FF3368DE16}" type="pres">
      <dgm:prSet presAssocID="{905F0694-D9E9-4794-9DBE-590E0DDC6330}" presName="hierRoot1" presStyleCnt="0"/>
      <dgm:spPr/>
    </dgm:pt>
    <dgm:pt modelId="{A2A71421-B466-48E0-AB60-5BF370A3F8F0}" type="pres">
      <dgm:prSet presAssocID="{905F0694-D9E9-4794-9DBE-590E0DDC6330}" presName="composite" presStyleCnt="0"/>
      <dgm:spPr/>
    </dgm:pt>
    <dgm:pt modelId="{BAAC985F-C75E-4FD2-ABBB-18BA253BF9E3}" type="pres">
      <dgm:prSet presAssocID="{905F0694-D9E9-4794-9DBE-590E0DDC6330}" presName="background" presStyleLbl="node0" presStyleIdx="0" presStyleCnt="1"/>
      <dgm:spPr/>
    </dgm:pt>
    <dgm:pt modelId="{3912B3F1-7982-4C00-8A7A-B4C42DFCDA47}" type="pres">
      <dgm:prSet presAssocID="{905F0694-D9E9-4794-9DBE-590E0DDC6330}" presName="text" presStyleLbl="fgAcc0" presStyleIdx="0" presStyleCnt="1" custScaleX="174561" custScaleY="13920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85EDAAD-7E1E-4BA7-8E5E-A0C5E8454E48}" type="pres">
      <dgm:prSet presAssocID="{905F0694-D9E9-4794-9DBE-590E0DDC6330}" presName="hierChild2" presStyleCnt="0"/>
      <dgm:spPr/>
    </dgm:pt>
    <dgm:pt modelId="{0825C774-4737-4419-8BE8-080CF79FBC30}" type="pres">
      <dgm:prSet presAssocID="{7AF2921D-E712-40D1-B316-A3F1E6EB6710}" presName="Name10" presStyleLbl="parChTrans1D2" presStyleIdx="0" presStyleCnt="2"/>
      <dgm:spPr/>
      <dgm:t>
        <a:bodyPr/>
        <a:lstStyle/>
        <a:p>
          <a:endParaRPr lang="ru-RU"/>
        </a:p>
      </dgm:t>
    </dgm:pt>
    <dgm:pt modelId="{1E86D476-A6F2-49ED-A831-DCF64DC26112}" type="pres">
      <dgm:prSet presAssocID="{2D273EFA-53F1-4FD1-A930-5DC0BC812F79}" presName="hierRoot2" presStyleCnt="0"/>
      <dgm:spPr/>
    </dgm:pt>
    <dgm:pt modelId="{49111336-3E8A-4ED0-BFF3-4FC54F630BB9}" type="pres">
      <dgm:prSet presAssocID="{2D273EFA-53F1-4FD1-A930-5DC0BC812F79}" presName="composite2" presStyleCnt="0"/>
      <dgm:spPr/>
    </dgm:pt>
    <dgm:pt modelId="{4E55958C-35A2-408F-AB65-F3E59823EAD2}" type="pres">
      <dgm:prSet presAssocID="{2D273EFA-53F1-4FD1-A930-5DC0BC812F79}" presName="background2" presStyleLbl="node2" presStyleIdx="0" presStyleCnt="2"/>
      <dgm:spPr/>
    </dgm:pt>
    <dgm:pt modelId="{DA5C9CFA-0ECF-424A-BA90-7EEA5FD52481}" type="pres">
      <dgm:prSet presAssocID="{2D273EFA-53F1-4FD1-A930-5DC0BC812F79}" presName="text2" presStyleLbl="fgAcc2" presStyleIdx="0" presStyleCnt="2" custScaleX="132686" custScaleY="1492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46FFBFE-4057-47E0-9B45-23DF01E0D884}" type="pres">
      <dgm:prSet presAssocID="{2D273EFA-53F1-4FD1-A930-5DC0BC812F79}" presName="hierChild3" presStyleCnt="0"/>
      <dgm:spPr/>
    </dgm:pt>
    <dgm:pt modelId="{ACB422A6-C8AC-440C-9639-C4D10060F750}" type="pres">
      <dgm:prSet presAssocID="{A7F486CB-60B0-46C5-B382-DC4095680241}" presName="Name10" presStyleLbl="parChTrans1D2" presStyleIdx="1" presStyleCnt="2"/>
      <dgm:spPr/>
      <dgm:t>
        <a:bodyPr/>
        <a:lstStyle/>
        <a:p>
          <a:endParaRPr lang="ru-RU"/>
        </a:p>
      </dgm:t>
    </dgm:pt>
    <dgm:pt modelId="{4E941F38-452F-4C1D-9017-9F289C3B4A81}" type="pres">
      <dgm:prSet presAssocID="{5D100918-B902-40EC-BE21-28CEA086A86A}" presName="hierRoot2" presStyleCnt="0"/>
      <dgm:spPr/>
    </dgm:pt>
    <dgm:pt modelId="{8D489244-FDBA-4B0F-9679-168C615D6F50}" type="pres">
      <dgm:prSet presAssocID="{5D100918-B902-40EC-BE21-28CEA086A86A}" presName="composite2" presStyleCnt="0"/>
      <dgm:spPr/>
    </dgm:pt>
    <dgm:pt modelId="{BDCF0AD3-38FB-4387-9103-00976D6701B9}" type="pres">
      <dgm:prSet presAssocID="{5D100918-B902-40EC-BE21-28CEA086A86A}" presName="background2" presStyleLbl="node2" presStyleIdx="1" presStyleCnt="2"/>
      <dgm:spPr/>
    </dgm:pt>
    <dgm:pt modelId="{A5A7EAED-DD15-4063-BC4C-CCC7565E9F1E}" type="pres">
      <dgm:prSet presAssocID="{5D100918-B902-40EC-BE21-28CEA086A86A}" presName="text2" presStyleLbl="fgAcc2" presStyleIdx="1" presStyleCnt="2" custScaleX="141450" custScaleY="1462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42EEC39-B44A-441C-A24B-8B3A63B98E34}" type="pres">
      <dgm:prSet presAssocID="{5D100918-B902-40EC-BE21-28CEA086A86A}" presName="hierChild3" presStyleCnt="0"/>
      <dgm:spPr/>
    </dgm:pt>
  </dgm:ptLst>
  <dgm:cxnLst>
    <dgm:cxn modelId="{D67AD9DE-2D7F-4044-8B0F-F72572CA740B}" srcId="{603BCF35-0AB4-4E08-AB58-10C78D2E7ED8}" destId="{905F0694-D9E9-4794-9DBE-590E0DDC6330}" srcOrd="0" destOrd="0" parTransId="{AAE5F513-4D0F-4F0F-8391-EAE120AF835C}" sibTransId="{8E5349B0-39AB-4C55-A908-3E6083E4427A}"/>
    <dgm:cxn modelId="{FA86DAB6-1966-4B6D-A4E0-CE1EB5B2607F}" srcId="{905F0694-D9E9-4794-9DBE-590E0DDC6330}" destId="{2D273EFA-53F1-4FD1-A930-5DC0BC812F79}" srcOrd="0" destOrd="0" parTransId="{7AF2921D-E712-40D1-B316-A3F1E6EB6710}" sibTransId="{445F3626-2F11-45A4-8A33-4B91EF751847}"/>
    <dgm:cxn modelId="{0735B205-FD63-4939-AB8D-2D77896E9E17}" type="presOf" srcId="{603BCF35-0AB4-4E08-AB58-10C78D2E7ED8}" destId="{5D1E1055-66E3-4CFC-BF11-E84449499845}" srcOrd="0" destOrd="0" presId="urn:microsoft.com/office/officeart/2005/8/layout/hierarchy1"/>
    <dgm:cxn modelId="{D9917808-66B1-4CBB-98BE-21A11B6015CA}" type="presOf" srcId="{A7F486CB-60B0-46C5-B382-DC4095680241}" destId="{ACB422A6-C8AC-440C-9639-C4D10060F750}" srcOrd="0" destOrd="0" presId="urn:microsoft.com/office/officeart/2005/8/layout/hierarchy1"/>
    <dgm:cxn modelId="{45E1C39B-F42A-41B2-A449-EDB469280714}" type="presOf" srcId="{2D273EFA-53F1-4FD1-A930-5DC0BC812F79}" destId="{DA5C9CFA-0ECF-424A-BA90-7EEA5FD52481}" srcOrd="0" destOrd="0" presId="urn:microsoft.com/office/officeart/2005/8/layout/hierarchy1"/>
    <dgm:cxn modelId="{F741430B-DC12-46DF-B0B3-F008681741B4}" type="presOf" srcId="{905F0694-D9E9-4794-9DBE-590E0DDC6330}" destId="{3912B3F1-7982-4C00-8A7A-B4C42DFCDA47}" srcOrd="0" destOrd="0" presId="urn:microsoft.com/office/officeart/2005/8/layout/hierarchy1"/>
    <dgm:cxn modelId="{98C39917-0689-4317-8933-349276069B92}" type="presOf" srcId="{5D100918-B902-40EC-BE21-28CEA086A86A}" destId="{A5A7EAED-DD15-4063-BC4C-CCC7565E9F1E}" srcOrd="0" destOrd="0" presId="urn:microsoft.com/office/officeart/2005/8/layout/hierarchy1"/>
    <dgm:cxn modelId="{8D3DEACF-71BB-46C4-ABBE-B504A6C80E5B}" srcId="{905F0694-D9E9-4794-9DBE-590E0DDC6330}" destId="{5D100918-B902-40EC-BE21-28CEA086A86A}" srcOrd="1" destOrd="0" parTransId="{A7F486CB-60B0-46C5-B382-DC4095680241}" sibTransId="{38DC38F2-F6B9-4DAC-B20D-3AB36501D711}"/>
    <dgm:cxn modelId="{CA1D1135-11CC-414C-A799-54CDCEE4AA93}" type="presOf" srcId="{7AF2921D-E712-40D1-B316-A3F1E6EB6710}" destId="{0825C774-4737-4419-8BE8-080CF79FBC30}" srcOrd="0" destOrd="0" presId="urn:microsoft.com/office/officeart/2005/8/layout/hierarchy1"/>
    <dgm:cxn modelId="{BE6A0FD9-F3CB-44CE-8ADD-531C459F4F1F}" type="presParOf" srcId="{5D1E1055-66E3-4CFC-BF11-E84449499845}" destId="{B5D71408-5C62-4C66-89DA-55FF3368DE16}" srcOrd="0" destOrd="0" presId="urn:microsoft.com/office/officeart/2005/8/layout/hierarchy1"/>
    <dgm:cxn modelId="{AECDEE23-94A4-434E-BD30-FE6601199C6F}" type="presParOf" srcId="{B5D71408-5C62-4C66-89DA-55FF3368DE16}" destId="{A2A71421-B466-48E0-AB60-5BF370A3F8F0}" srcOrd="0" destOrd="0" presId="urn:microsoft.com/office/officeart/2005/8/layout/hierarchy1"/>
    <dgm:cxn modelId="{2F959F44-8DAB-4C3C-BB2B-CE8D8A7E706D}" type="presParOf" srcId="{A2A71421-B466-48E0-AB60-5BF370A3F8F0}" destId="{BAAC985F-C75E-4FD2-ABBB-18BA253BF9E3}" srcOrd="0" destOrd="0" presId="urn:microsoft.com/office/officeart/2005/8/layout/hierarchy1"/>
    <dgm:cxn modelId="{2BF762F3-E589-4345-9BAB-BC4296441D25}" type="presParOf" srcId="{A2A71421-B466-48E0-AB60-5BF370A3F8F0}" destId="{3912B3F1-7982-4C00-8A7A-B4C42DFCDA47}" srcOrd="1" destOrd="0" presId="urn:microsoft.com/office/officeart/2005/8/layout/hierarchy1"/>
    <dgm:cxn modelId="{1B449EC0-FAAE-4975-877C-DB6FC673FBDE}" type="presParOf" srcId="{B5D71408-5C62-4C66-89DA-55FF3368DE16}" destId="{A85EDAAD-7E1E-4BA7-8E5E-A0C5E8454E48}" srcOrd="1" destOrd="0" presId="urn:microsoft.com/office/officeart/2005/8/layout/hierarchy1"/>
    <dgm:cxn modelId="{64BAAE19-0AFB-445D-AD0D-AB9DAD8ECD3C}" type="presParOf" srcId="{A85EDAAD-7E1E-4BA7-8E5E-A0C5E8454E48}" destId="{0825C774-4737-4419-8BE8-080CF79FBC30}" srcOrd="0" destOrd="0" presId="urn:microsoft.com/office/officeart/2005/8/layout/hierarchy1"/>
    <dgm:cxn modelId="{55B6F3E9-CACF-439B-8FE2-B6291FFF6C82}" type="presParOf" srcId="{A85EDAAD-7E1E-4BA7-8E5E-A0C5E8454E48}" destId="{1E86D476-A6F2-49ED-A831-DCF64DC26112}" srcOrd="1" destOrd="0" presId="urn:microsoft.com/office/officeart/2005/8/layout/hierarchy1"/>
    <dgm:cxn modelId="{88A628BE-C5EF-4FFA-98B6-0C119C38A9C0}" type="presParOf" srcId="{1E86D476-A6F2-49ED-A831-DCF64DC26112}" destId="{49111336-3E8A-4ED0-BFF3-4FC54F630BB9}" srcOrd="0" destOrd="0" presId="urn:microsoft.com/office/officeart/2005/8/layout/hierarchy1"/>
    <dgm:cxn modelId="{F3C66B5E-AB7D-49F2-8FCF-C08A9AFEDABC}" type="presParOf" srcId="{49111336-3E8A-4ED0-BFF3-4FC54F630BB9}" destId="{4E55958C-35A2-408F-AB65-F3E59823EAD2}" srcOrd="0" destOrd="0" presId="urn:microsoft.com/office/officeart/2005/8/layout/hierarchy1"/>
    <dgm:cxn modelId="{143EF6B2-9FCD-4E2B-9AEC-35637C4133A8}" type="presParOf" srcId="{49111336-3E8A-4ED0-BFF3-4FC54F630BB9}" destId="{DA5C9CFA-0ECF-424A-BA90-7EEA5FD52481}" srcOrd="1" destOrd="0" presId="urn:microsoft.com/office/officeart/2005/8/layout/hierarchy1"/>
    <dgm:cxn modelId="{34055B6A-1FE6-448C-8025-86DA081F8D44}" type="presParOf" srcId="{1E86D476-A6F2-49ED-A831-DCF64DC26112}" destId="{546FFBFE-4057-47E0-9B45-23DF01E0D884}" srcOrd="1" destOrd="0" presId="urn:microsoft.com/office/officeart/2005/8/layout/hierarchy1"/>
    <dgm:cxn modelId="{447EF70D-2EC8-4C60-A54B-4B93E788A8B2}" type="presParOf" srcId="{A85EDAAD-7E1E-4BA7-8E5E-A0C5E8454E48}" destId="{ACB422A6-C8AC-440C-9639-C4D10060F750}" srcOrd="2" destOrd="0" presId="urn:microsoft.com/office/officeart/2005/8/layout/hierarchy1"/>
    <dgm:cxn modelId="{CA9A98D9-E9F1-426A-8BF9-17C85A47ABE0}" type="presParOf" srcId="{A85EDAAD-7E1E-4BA7-8E5E-A0C5E8454E48}" destId="{4E941F38-452F-4C1D-9017-9F289C3B4A81}" srcOrd="3" destOrd="0" presId="urn:microsoft.com/office/officeart/2005/8/layout/hierarchy1"/>
    <dgm:cxn modelId="{2A35C6FD-8DEB-4915-829F-05FC5CE817AD}" type="presParOf" srcId="{4E941F38-452F-4C1D-9017-9F289C3B4A81}" destId="{8D489244-FDBA-4B0F-9679-168C615D6F50}" srcOrd="0" destOrd="0" presId="urn:microsoft.com/office/officeart/2005/8/layout/hierarchy1"/>
    <dgm:cxn modelId="{849C0121-2FCC-4624-906D-FE35D8892687}" type="presParOf" srcId="{8D489244-FDBA-4B0F-9679-168C615D6F50}" destId="{BDCF0AD3-38FB-4387-9103-00976D6701B9}" srcOrd="0" destOrd="0" presId="urn:microsoft.com/office/officeart/2005/8/layout/hierarchy1"/>
    <dgm:cxn modelId="{7AF33D3F-A9F8-41F9-AAB3-F41EFCF1FF23}" type="presParOf" srcId="{8D489244-FDBA-4B0F-9679-168C615D6F50}" destId="{A5A7EAED-DD15-4063-BC4C-CCC7565E9F1E}" srcOrd="1" destOrd="0" presId="urn:microsoft.com/office/officeart/2005/8/layout/hierarchy1"/>
    <dgm:cxn modelId="{641E38A4-CB24-4F70-A106-9D8DB90A8061}" type="presParOf" srcId="{4E941F38-452F-4C1D-9017-9F289C3B4A81}" destId="{642EEC39-B44A-441C-A24B-8B3A63B98E3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0ED4E80-DC26-459F-8294-3DCD87371E02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E16F4B8-28F6-4EC9-94C8-11B7685A85E1}">
      <dgm:prSet phldrT="[Текст]"/>
      <dgm:spPr/>
      <dgm:t>
        <a:bodyPr/>
        <a:lstStyle/>
        <a:p>
          <a:r>
            <a:rPr lang="ru-RU" b="1" i="0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Муниципальная программа "Развитие транспортного комплекса и улично-дорожной сети Слюдянского муниципального образования на 2015 - 2020 годы» (8 </a:t>
          </a:r>
          <a:r>
            <a:rPr lang="ru-RU" b="1" i="0" dirty="0" smtClean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423 </a:t>
          </a:r>
          <a:r>
            <a:rPr lang="ru-RU" b="1" i="0" dirty="0" err="1" smtClean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b="1" i="0" dirty="0" smtClean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.)</a:t>
          </a:r>
          <a:endParaRPr lang="ru-RU" i="0" dirty="0">
            <a:solidFill>
              <a:srgbClr val="99009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316083-5202-4D63-9589-7FCD88960168}" type="parTrans" cxnId="{86084A81-96CB-47BC-B90F-C1C5B3B58E4E}">
      <dgm:prSet/>
      <dgm:spPr/>
      <dgm:t>
        <a:bodyPr/>
        <a:lstStyle/>
        <a:p>
          <a:endParaRPr lang="ru-RU"/>
        </a:p>
      </dgm:t>
    </dgm:pt>
    <dgm:pt modelId="{3CC9F929-2429-457D-A217-D997426AB2BC}" type="sibTrans" cxnId="{86084A81-96CB-47BC-B90F-C1C5B3B58E4E}">
      <dgm:prSet/>
      <dgm:spPr/>
      <dgm:t>
        <a:bodyPr/>
        <a:lstStyle/>
        <a:p>
          <a:endParaRPr lang="ru-RU"/>
        </a:p>
      </dgm:t>
    </dgm:pt>
    <dgm:pt modelId="{5703E334-1CE1-4162-BB44-4A92B88E4387}">
      <dgm:prSet phldrT="[Текст]" custT="1"/>
      <dgm:spPr/>
      <dgm:t>
        <a:bodyPr/>
        <a:lstStyle/>
        <a:p>
          <a:r>
            <a:rPr lang="ru-RU" sz="2000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«Развитие автомобильных дорог общего пользования местного значения, ремонт дворовых территорий многоквартирных домов и проездов к дворовым территориям многоквартирных домов Слюдянского муниципального образования»</a:t>
          </a:r>
        </a:p>
      </dgm:t>
    </dgm:pt>
    <dgm:pt modelId="{DD3138CF-6737-4FD2-8E5F-8D6A16F97291}" type="parTrans" cxnId="{36BF70FE-3C61-4F1E-A664-B92DF77B09A7}">
      <dgm:prSet/>
      <dgm:spPr/>
      <dgm:t>
        <a:bodyPr/>
        <a:lstStyle/>
        <a:p>
          <a:endParaRPr lang="ru-RU"/>
        </a:p>
      </dgm:t>
    </dgm:pt>
    <dgm:pt modelId="{4910747B-944B-4908-9105-36CA925872CF}" type="sibTrans" cxnId="{36BF70FE-3C61-4F1E-A664-B92DF77B09A7}">
      <dgm:prSet/>
      <dgm:spPr/>
      <dgm:t>
        <a:bodyPr/>
        <a:lstStyle/>
        <a:p>
          <a:endParaRPr lang="ru-RU"/>
        </a:p>
      </dgm:t>
    </dgm:pt>
    <dgm:pt modelId="{CFE32630-C1D1-411B-838D-D528E34B0EF8}">
      <dgm:prSet phldrT="[Текст]"/>
      <dgm:spPr/>
      <dgm:t>
        <a:bodyPr/>
        <a:lstStyle/>
        <a:p>
          <a:r>
            <a:rPr lang="ru-RU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«Содержание и ремонт автомобильных дорог, технических средств организации дорожного движения, объектов внешнего благоустройства»</a:t>
          </a:r>
        </a:p>
      </dgm:t>
    </dgm:pt>
    <dgm:pt modelId="{F864DC31-CAA8-4B70-B8DB-67CE11756F5A}" type="parTrans" cxnId="{8D79307E-43E9-410D-8B05-B059DD9FD3BE}">
      <dgm:prSet/>
      <dgm:spPr/>
      <dgm:t>
        <a:bodyPr/>
        <a:lstStyle/>
        <a:p>
          <a:endParaRPr lang="ru-RU"/>
        </a:p>
      </dgm:t>
    </dgm:pt>
    <dgm:pt modelId="{45BA49EC-EC12-46E1-BA17-1CD730C1298F}" type="sibTrans" cxnId="{8D79307E-43E9-410D-8B05-B059DD9FD3BE}">
      <dgm:prSet/>
      <dgm:spPr/>
      <dgm:t>
        <a:bodyPr/>
        <a:lstStyle/>
        <a:p>
          <a:endParaRPr lang="ru-RU"/>
        </a:p>
      </dgm:t>
    </dgm:pt>
    <dgm:pt modelId="{AFC21FC5-5711-4263-8AB6-0FB7726C3213}">
      <dgm:prSet phldrT="[Текст]"/>
      <dgm:spPr/>
      <dgm:t>
        <a:bodyPr/>
        <a:lstStyle/>
        <a:p>
          <a:r>
            <a:rPr lang="ru-RU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 «Организация уличного освещения на территории Слюдянского городского поселения»</a:t>
          </a:r>
        </a:p>
      </dgm:t>
    </dgm:pt>
    <dgm:pt modelId="{DACDA95D-2A58-4908-BB8F-D2FB7B3D763B}" type="parTrans" cxnId="{F6E8F46B-A538-4AF2-A035-F0105028B9EC}">
      <dgm:prSet/>
      <dgm:spPr/>
      <dgm:t>
        <a:bodyPr/>
        <a:lstStyle/>
        <a:p>
          <a:endParaRPr lang="ru-RU"/>
        </a:p>
      </dgm:t>
    </dgm:pt>
    <dgm:pt modelId="{2E56EFCF-2D8A-4B0C-B6F1-CD54D744C57E}" type="sibTrans" cxnId="{F6E8F46B-A538-4AF2-A035-F0105028B9EC}">
      <dgm:prSet/>
      <dgm:spPr/>
      <dgm:t>
        <a:bodyPr/>
        <a:lstStyle/>
        <a:p>
          <a:endParaRPr lang="ru-RU"/>
        </a:p>
      </dgm:t>
    </dgm:pt>
    <dgm:pt modelId="{708EC78E-AF8A-4038-80A9-1FDBC7BDB465}" type="pres">
      <dgm:prSet presAssocID="{30ED4E80-DC26-459F-8294-3DCD87371E0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2DD765E-2DED-448C-B6E6-A5F95ED30F46}" type="pres">
      <dgm:prSet presAssocID="{9E16F4B8-28F6-4EC9-94C8-11B7685A85E1}" presName="root1" presStyleCnt="0"/>
      <dgm:spPr/>
    </dgm:pt>
    <dgm:pt modelId="{CCE31506-0D81-4919-8411-4E581CB04110}" type="pres">
      <dgm:prSet presAssocID="{9E16F4B8-28F6-4EC9-94C8-11B7685A85E1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FCD1802-37EB-4A16-ABA1-F53798A18B53}" type="pres">
      <dgm:prSet presAssocID="{9E16F4B8-28F6-4EC9-94C8-11B7685A85E1}" presName="level2hierChild" presStyleCnt="0"/>
      <dgm:spPr/>
    </dgm:pt>
    <dgm:pt modelId="{CA6030BB-2FB6-4880-8568-E86675EC2698}" type="pres">
      <dgm:prSet presAssocID="{DD3138CF-6737-4FD2-8E5F-8D6A16F97291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DBBC3F6C-DB35-46A1-BB6D-65C4F42FAADD}" type="pres">
      <dgm:prSet presAssocID="{DD3138CF-6737-4FD2-8E5F-8D6A16F97291}" presName="connTx" presStyleLbl="parChTrans1D2" presStyleIdx="0" presStyleCnt="3"/>
      <dgm:spPr/>
      <dgm:t>
        <a:bodyPr/>
        <a:lstStyle/>
        <a:p>
          <a:endParaRPr lang="ru-RU"/>
        </a:p>
      </dgm:t>
    </dgm:pt>
    <dgm:pt modelId="{4F9EAC89-1A4C-43A6-B5D0-0A92C23738ED}" type="pres">
      <dgm:prSet presAssocID="{5703E334-1CE1-4162-BB44-4A92B88E4387}" presName="root2" presStyleCnt="0"/>
      <dgm:spPr/>
    </dgm:pt>
    <dgm:pt modelId="{65FE6407-CDA8-49D6-9388-B6C9EC104174}" type="pres">
      <dgm:prSet presAssocID="{5703E334-1CE1-4162-BB44-4A92B88E4387}" presName="LevelTwoTextNode" presStyleLbl="node2" presStyleIdx="0" presStyleCnt="3" custScaleX="146449" custScaleY="1349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5274AEF-FE90-4B63-805B-602BBA4C9F32}" type="pres">
      <dgm:prSet presAssocID="{5703E334-1CE1-4162-BB44-4A92B88E4387}" presName="level3hierChild" presStyleCnt="0"/>
      <dgm:spPr/>
    </dgm:pt>
    <dgm:pt modelId="{49DA4CC5-7300-4DCD-9D8B-0A8F4BE165A0}" type="pres">
      <dgm:prSet presAssocID="{F864DC31-CAA8-4B70-B8DB-67CE11756F5A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FA2372BD-1937-451C-8CCD-9BE7259F8455}" type="pres">
      <dgm:prSet presAssocID="{F864DC31-CAA8-4B70-B8DB-67CE11756F5A}" presName="connTx" presStyleLbl="parChTrans1D2" presStyleIdx="1" presStyleCnt="3"/>
      <dgm:spPr/>
      <dgm:t>
        <a:bodyPr/>
        <a:lstStyle/>
        <a:p>
          <a:endParaRPr lang="ru-RU"/>
        </a:p>
      </dgm:t>
    </dgm:pt>
    <dgm:pt modelId="{9F3245CB-51A0-4B66-831C-BA23642D751A}" type="pres">
      <dgm:prSet presAssocID="{CFE32630-C1D1-411B-838D-D528E34B0EF8}" presName="root2" presStyleCnt="0"/>
      <dgm:spPr/>
    </dgm:pt>
    <dgm:pt modelId="{63D00CA8-B140-457C-AF8E-BF3FFFDB5548}" type="pres">
      <dgm:prSet presAssocID="{CFE32630-C1D1-411B-838D-D528E34B0EF8}" presName="LevelTwoTextNode" presStyleLbl="node2" presStyleIdx="1" presStyleCnt="3" custScaleX="145357" custScaleY="1160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45178B3-A2DD-4705-85C6-E89FE2C6A2D2}" type="pres">
      <dgm:prSet presAssocID="{CFE32630-C1D1-411B-838D-D528E34B0EF8}" presName="level3hierChild" presStyleCnt="0"/>
      <dgm:spPr/>
    </dgm:pt>
    <dgm:pt modelId="{A651D57B-68FC-4375-8FD9-E0FD1E723EC9}" type="pres">
      <dgm:prSet presAssocID="{DACDA95D-2A58-4908-BB8F-D2FB7B3D763B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3801ABC7-4C09-425D-A613-B95B04EAF6A7}" type="pres">
      <dgm:prSet presAssocID="{DACDA95D-2A58-4908-BB8F-D2FB7B3D763B}" presName="connTx" presStyleLbl="parChTrans1D2" presStyleIdx="2" presStyleCnt="3"/>
      <dgm:spPr/>
      <dgm:t>
        <a:bodyPr/>
        <a:lstStyle/>
        <a:p>
          <a:endParaRPr lang="ru-RU"/>
        </a:p>
      </dgm:t>
    </dgm:pt>
    <dgm:pt modelId="{BB77CA3D-EE88-4951-9F84-D2870A68BCF6}" type="pres">
      <dgm:prSet presAssocID="{AFC21FC5-5711-4263-8AB6-0FB7726C3213}" presName="root2" presStyleCnt="0"/>
      <dgm:spPr/>
    </dgm:pt>
    <dgm:pt modelId="{77748D63-7306-4A37-9C64-4D0E61EE93E4}" type="pres">
      <dgm:prSet presAssocID="{AFC21FC5-5711-4263-8AB6-0FB7726C3213}" presName="LevelTwoTextNode" presStyleLbl="node2" presStyleIdx="2" presStyleCnt="3" custScaleX="144265" custScaleY="12011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526E42B-CA63-45AB-98A9-40799D5B53C7}" type="pres">
      <dgm:prSet presAssocID="{AFC21FC5-5711-4263-8AB6-0FB7726C3213}" presName="level3hierChild" presStyleCnt="0"/>
      <dgm:spPr/>
    </dgm:pt>
  </dgm:ptLst>
  <dgm:cxnLst>
    <dgm:cxn modelId="{8A496CA9-C0DE-4E31-8460-FD7130C41B3E}" type="presOf" srcId="{DACDA95D-2A58-4908-BB8F-D2FB7B3D763B}" destId="{3801ABC7-4C09-425D-A613-B95B04EAF6A7}" srcOrd="1" destOrd="0" presId="urn:microsoft.com/office/officeart/2008/layout/HorizontalMultiLevelHierarchy"/>
    <dgm:cxn modelId="{B72D7CF5-086D-4534-9973-A38094FF66D2}" type="presOf" srcId="{AFC21FC5-5711-4263-8AB6-0FB7726C3213}" destId="{77748D63-7306-4A37-9C64-4D0E61EE93E4}" srcOrd="0" destOrd="0" presId="urn:microsoft.com/office/officeart/2008/layout/HorizontalMultiLevelHierarchy"/>
    <dgm:cxn modelId="{F21F7D5D-C86D-4B1A-9AE3-65956DAA12B0}" type="presOf" srcId="{5703E334-1CE1-4162-BB44-4A92B88E4387}" destId="{65FE6407-CDA8-49D6-9388-B6C9EC104174}" srcOrd="0" destOrd="0" presId="urn:microsoft.com/office/officeart/2008/layout/HorizontalMultiLevelHierarchy"/>
    <dgm:cxn modelId="{F6C33B45-A2A7-468C-AFAA-288719D115A6}" type="presOf" srcId="{DACDA95D-2A58-4908-BB8F-D2FB7B3D763B}" destId="{A651D57B-68FC-4375-8FD9-E0FD1E723EC9}" srcOrd="0" destOrd="0" presId="urn:microsoft.com/office/officeart/2008/layout/HorizontalMultiLevelHierarchy"/>
    <dgm:cxn modelId="{86084A81-96CB-47BC-B90F-C1C5B3B58E4E}" srcId="{30ED4E80-DC26-459F-8294-3DCD87371E02}" destId="{9E16F4B8-28F6-4EC9-94C8-11B7685A85E1}" srcOrd="0" destOrd="0" parTransId="{40316083-5202-4D63-9589-7FCD88960168}" sibTransId="{3CC9F929-2429-457D-A217-D997426AB2BC}"/>
    <dgm:cxn modelId="{29CF94C7-0D0B-4707-AAB6-73AC1F9E9114}" type="presOf" srcId="{DD3138CF-6737-4FD2-8E5F-8D6A16F97291}" destId="{CA6030BB-2FB6-4880-8568-E86675EC2698}" srcOrd="0" destOrd="0" presId="urn:microsoft.com/office/officeart/2008/layout/HorizontalMultiLevelHierarchy"/>
    <dgm:cxn modelId="{36BF70FE-3C61-4F1E-A664-B92DF77B09A7}" srcId="{9E16F4B8-28F6-4EC9-94C8-11B7685A85E1}" destId="{5703E334-1CE1-4162-BB44-4A92B88E4387}" srcOrd="0" destOrd="0" parTransId="{DD3138CF-6737-4FD2-8E5F-8D6A16F97291}" sibTransId="{4910747B-944B-4908-9105-36CA925872CF}"/>
    <dgm:cxn modelId="{AA8BBC50-8379-4C35-9698-7372D2855ED4}" type="presOf" srcId="{F864DC31-CAA8-4B70-B8DB-67CE11756F5A}" destId="{49DA4CC5-7300-4DCD-9D8B-0A8F4BE165A0}" srcOrd="0" destOrd="0" presId="urn:microsoft.com/office/officeart/2008/layout/HorizontalMultiLevelHierarchy"/>
    <dgm:cxn modelId="{AC79316A-05AC-4A81-B1C3-648D0276A98E}" type="presOf" srcId="{9E16F4B8-28F6-4EC9-94C8-11B7685A85E1}" destId="{CCE31506-0D81-4919-8411-4E581CB04110}" srcOrd="0" destOrd="0" presId="urn:microsoft.com/office/officeart/2008/layout/HorizontalMultiLevelHierarchy"/>
    <dgm:cxn modelId="{1241D8FD-1B00-48F0-A430-0C55AE93E2CD}" type="presOf" srcId="{CFE32630-C1D1-411B-838D-D528E34B0EF8}" destId="{63D00CA8-B140-457C-AF8E-BF3FFFDB5548}" srcOrd="0" destOrd="0" presId="urn:microsoft.com/office/officeart/2008/layout/HorizontalMultiLevelHierarchy"/>
    <dgm:cxn modelId="{E82433A2-6DE3-430F-95A4-0E09B8E6252F}" type="presOf" srcId="{30ED4E80-DC26-459F-8294-3DCD87371E02}" destId="{708EC78E-AF8A-4038-80A9-1FDBC7BDB465}" srcOrd="0" destOrd="0" presId="urn:microsoft.com/office/officeart/2008/layout/HorizontalMultiLevelHierarchy"/>
    <dgm:cxn modelId="{98C15EE5-0EB1-457A-9878-FFD999580B27}" type="presOf" srcId="{F864DC31-CAA8-4B70-B8DB-67CE11756F5A}" destId="{FA2372BD-1937-451C-8CCD-9BE7259F8455}" srcOrd="1" destOrd="0" presId="urn:microsoft.com/office/officeart/2008/layout/HorizontalMultiLevelHierarchy"/>
    <dgm:cxn modelId="{986C1423-8300-4C43-B714-AFF0C2EFF8E2}" type="presOf" srcId="{DD3138CF-6737-4FD2-8E5F-8D6A16F97291}" destId="{DBBC3F6C-DB35-46A1-BB6D-65C4F42FAADD}" srcOrd="1" destOrd="0" presId="urn:microsoft.com/office/officeart/2008/layout/HorizontalMultiLevelHierarchy"/>
    <dgm:cxn modelId="{8D79307E-43E9-410D-8B05-B059DD9FD3BE}" srcId="{9E16F4B8-28F6-4EC9-94C8-11B7685A85E1}" destId="{CFE32630-C1D1-411B-838D-D528E34B0EF8}" srcOrd="1" destOrd="0" parTransId="{F864DC31-CAA8-4B70-B8DB-67CE11756F5A}" sibTransId="{45BA49EC-EC12-46E1-BA17-1CD730C1298F}"/>
    <dgm:cxn modelId="{F6E8F46B-A538-4AF2-A035-F0105028B9EC}" srcId="{9E16F4B8-28F6-4EC9-94C8-11B7685A85E1}" destId="{AFC21FC5-5711-4263-8AB6-0FB7726C3213}" srcOrd="2" destOrd="0" parTransId="{DACDA95D-2A58-4908-BB8F-D2FB7B3D763B}" sibTransId="{2E56EFCF-2D8A-4B0C-B6F1-CD54D744C57E}"/>
    <dgm:cxn modelId="{1976F73A-B787-4A94-A52A-0B2945134DA3}" type="presParOf" srcId="{708EC78E-AF8A-4038-80A9-1FDBC7BDB465}" destId="{A2DD765E-2DED-448C-B6E6-A5F95ED30F46}" srcOrd="0" destOrd="0" presId="urn:microsoft.com/office/officeart/2008/layout/HorizontalMultiLevelHierarchy"/>
    <dgm:cxn modelId="{0BF2D6E3-FA80-49D3-A6B7-44B575F7DCB4}" type="presParOf" srcId="{A2DD765E-2DED-448C-B6E6-A5F95ED30F46}" destId="{CCE31506-0D81-4919-8411-4E581CB04110}" srcOrd="0" destOrd="0" presId="urn:microsoft.com/office/officeart/2008/layout/HorizontalMultiLevelHierarchy"/>
    <dgm:cxn modelId="{E6BE8030-9957-4A32-BBF4-B6E8A601C790}" type="presParOf" srcId="{A2DD765E-2DED-448C-B6E6-A5F95ED30F46}" destId="{2FCD1802-37EB-4A16-ABA1-F53798A18B53}" srcOrd="1" destOrd="0" presId="urn:microsoft.com/office/officeart/2008/layout/HorizontalMultiLevelHierarchy"/>
    <dgm:cxn modelId="{F92C04BE-80CF-4F66-8982-8B9893BC98A5}" type="presParOf" srcId="{2FCD1802-37EB-4A16-ABA1-F53798A18B53}" destId="{CA6030BB-2FB6-4880-8568-E86675EC2698}" srcOrd="0" destOrd="0" presId="urn:microsoft.com/office/officeart/2008/layout/HorizontalMultiLevelHierarchy"/>
    <dgm:cxn modelId="{79A5889F-79D5-43A4-B057-F0B6B1740971}" type="presParOf" srcId="{CA6030BB-2FB6-4880-8568-E86675EC2698}" destId="{DBBC3F6C-DB35-46A1-BB6D-65C4F42FAADD}" srcOrd="0" destOrd="0" presId="urn:microsoft.com/office/officeart/2008/layout/HorizontalMultiLevelHierarchy"/>
    <dgm:cxn modelId="{246806F2-24CF-42D9-B023-9A096024C566}" type="presParOf" srcId="{2FCD1802-37EB-4A16-ABA1-F53798A18B53}" destId="{4F9EAC89-1A4C-43A6-B5D0-0A92C23738ED}" srcOrd="1" destOrd="0" presId="urn:microsoft.com/office/officeart/2008/layout/HorizontalMultiLevelHierarchy"/>
    <dgm:cxn modelId="{D5F08A33-24FB-4DFE-BA9D-0E20AAC5DDA1}" type="presParOf" srcId="{4F9EAC89-1A4C-43A6-B5D0-0A92C23738ED}" destId="{65FE6407-CDA8-49D6-9388-B6C9EC104174}" srcOrd="0" destOrd="0" presId="urn:microsoft.com/office/officeart/2008/layout/HorizontalMultiLevelHierarchy"/>
    <dgm:cxn modelId="{E0C0DAD3-9A89-4192-9FA2-C84C2617E5C0}" type="presParOf" srcId="{4F9EAC89-1A4C-43A6-B5D0-0A92C23738ED}" destId="{C5274AEF-FE90-4B63-805B-602BBA4C9F32}" srcOrd="1" destOrd="0" presId="urn:microsoft.com/office/officeart/2008/layout/HorizontalMultiLevelHierarchy"/>
    <dgm:cxn modelId="{31250728-086C-4F50-9388-3A92530BDB9F}" type="presParOf" srcId="{2FCD1802-37EB-4A16-ABA1-F53798A18B53}" destId="{49DA4CC5-7300-4DCD-9D8B-0A8F4BE165A0}" srcOrd="2" destOrd="0" presId="urn:microsoft.com/office/officeart/2008/layout/HorizontalMultiLevelHierarchy"/>
    <dgm:cxn modelId="{B8398A74-6876-4FAE-987D-1454C0B6AA13}" type="presParOf" srcId="{49DA4CC5-7300-4DCD-9D8B-0A8F4BE165A0}" destId="{FA2372BD-1937-451C-8CCD-9BE7259F8455}" srcOrd="0" destOrd="0" presId="urn:microsoft.com/office/officeart/2008/layout/HorizontalMultiLevelHierarchy"/>
    <dgm:cxn modelId="{9902F941-0244-4551-A026-25F56942005A}" type="presParOf" srcId="{2FCD1802-37EB-4A16-ABA1-F53798A18B53}" destId="{9F3245CB-51A0-4B66-831C-BA23642D751A}" srcOrd="3" destOrd="0" presId="urn:microsoft.com/office/officeart/2008/layout/HorizontalMultiLevelHierarchy"/>
    <dgm:cxn modelId="{48321EFD-CDD9-4B69-963E-FC09B3D4E820}" type="presParOf" srcId="{9F3245CB-51A0-4B66-831C-BA23642D751A}" destId="{63D00CA8-B140-457C-AF8E-BF3FFFDB5548}" srcOrd="0" destOrd="0" presId="urn:microsoft.com/office/officeart/2008/layout/HorizontalMultiLevelHierarchy"/>
    <dgm:cxn modelId="{2C8E6DF5-419D-4525-A1D1-A380EC29B3D2}" type="presParOf" srcId="{9F3245CB-51A0-4B66-831C-BA23642D751A}" destId="{245178B3-A2DD-4705-85C6-E89FE2C6A2D2}" srcOrd="1" destOrd="0" presId="urn:microsoft.com/office/officeart/2008/layout/HorizontalMultiLevelHierarchy"/>
    <dgm:cxn modelId="{D7E49A75-A438-4D8F-B893-7D950712196E}" type="presParOf" srcId="{2FCD1802-37EB-4A16-ABA1-F53798A18B53}" destId="{A651D57B-68FC-4375-8FD9-E0FD1E723EC9}" srcOrd="4" destOrd="0" presId="urn:microsoft.com/office/officeart/2008/layout/HorizontalMultiLevelHierarchy"/>
    <dgm:cxn modelId="{5B0E050F-2AE2-4FA3-93A0-0B8BF37716F1}" type="presParOf" srcId="{A651D57B-68FC-4375-8FD9-E0FD1E723EC9}" destId="{3801ABC7-4C09-425D-A613-B95B04EAF6A7}" srcOrd="0" destOrd="0" presId="urn:microsoft.com/office/officeart/2008/layout/HorizontalMultiLevelHierarchy"/>
    <dgm:cxn modelId="{8F73AC6D-12FC-4F9F-9C07-84DAAB780D4D}" type="presParOf" srcId="{2FCD1802-37EB-4A16-ABA1-F53798A18B53}" destId="{BB77CA3D-EE88-4951-9F84-D2870A68BCF6}" srcOrd="5" destOrd="0" presId="urn:microsoft.com/office/officeart/2008/layout/HorizontalMultiLevelHierarchy"/>
    <dgm:cxn modelId="{6366D440-1A7E-44C4-8BD6-8BABDC18826A}" type="presParOf" srcId="{BB77CA3D-EE88-4951-9F84-D2870A68BCF6}" destId="{77748D63-7306-4A37-9C64-4D0E61EE93E4}" srcOrd="0" destOrd="0" presId="urn:microsoft.com/office/officeart/2008/layout/HorizontalMultiLevelHierarchy"/>
    <dgm:cxn modelId="{BB0F8984-B513-4C1C-8873-8EB521F29551}" type="presParOf" srcId="{BB77CA3D-EE88-4951-9F84-D2870A68BCF6}" destId="{A526E42B-CA63-45AB-98A9-40799D5B53C7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A0FE4C1-AF39-453B-B789-84F271DACADD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35C515E-1281-4B6F-98B3-6AC0E0F6B789}">
      <dgm:prSet phldrT="[Текст]" custT="1"/>
      <dgm:spPr/>
      <dgm:t>
        <a:bodyPr/>
        <a:lstStyle/>
        <a:p>
          <a:r>
            <a:rPr lang="ru-RU" sz="2200" b="1" i="0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Программа  «Благоустройство СМО на 2015 - 2020 годы» (</a:t>
          </a:r>
          <a:r>
            <a:rPr lang="ru-RU" sz="2200" b="1" i="0" dirty="0" smtClean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8085 </a:t>
          </a:r>
          <a:r>
            <a:rPr lang="ru-RU" sz="2200" b="1" i="0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</a:t>
          </a:r>
          <a:r>
            <a:rPr lang="ru-RU" sz="2200" b="1" i="0" dirty="0" smtClean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</a:t>
          </a:r>
          <a:r>
            <a:rPr lang="ru-RU" sz="2200" b="1" i="0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.)</a:t>
          </a:r>
          <a:endParaRPr lang="ru-RU" sz="2200" i="0" dirty="0">
            <a:solidFill>
              <a:srgbClr val="99009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52F9E2-E24A-4408-9B91-FBB0498FBF92}" type="parTrans" cxnId="{89F4019A-FE9D-45C2-BBC7-877009822509}">
      <dgm:prSet/>
      <dgm:spPr/>
      <dgm:t>
        <a:bodyPr/>
        <a:lstStyle/>
        <a:p>
          <a:endParaRPr lang="ru-RU"/>
        </a:p>
      </dgm:t>
    </dgm:pt>
    <dgm:pt modelId="{710D1A30-6D91-4242-92A1-A581817D2AE9}" type="sibTrans" cxnId="{89F4019A-FE9D-45C2-BBC7-877009822509}">
      <dgm:prSet/>
      <dgm:spPr/>
      <dgm:t>
        <a:bodyPr/>
        <a:lstStyle/>
        <a:p>
          <a:endParaRPr lang="ru-RU"/>
        </a:p>
      </dgm:t>
    </dgm:pt>
    <dgm:pt modelId="{501E6D66-972E-4318-BC52-5B699D5CF891}">
      <dgm:prSet phldrT="[Текст]" custT="1"/>
      <dgm:spPr/>
      <dgm:t>
        <a:bodyPr/>
        <a:lstStyle/>
        <a:p>
          <a:r>
            <a:rPr lang="ru-RU" sz="2000" b="1" i="0" u="none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"Озеленение, развитие и содержание комплекса благоустройства дворовых территорий СМО"</a:t>
          </a:r>
        </a:p>
      </dgm:t>
    </dgm:pt>
    <dgm:pt modelId="{341AC474-03A8-4D8E-A68B-ABD8D70713EC}" type="parTrans" cxnId="{97F014B1-16E9-4CB7-ADD3-F495746D5D4E}">
      <dgm:prSet/>
      <dgm:spPr/>
      <dgm:t>
        <a:bodyPr/>
        <a:lstStyle/>
        <a:p>
          <a:endParaRPr lang="ru-RU"/>
        </a:p>
      </dgm:t>
    </dgm:pt>
    <dgm:pt modelId="{CD9815FE-3A63-4B62-BC3A-CA5AA4C4A979}" type="sibTrans" cxnId="{97F014B1-16E9-4CB7-ADD3-F495746D5D4E}">
      <dgm:prSet/>
      <dgm:spPr/>
      <dgm:t>
        <a:bodyPr/>
        <a:lstStyle/>
        <a:p>
          <a:endParaRPr lang="ru-RU"/>
        </a:p>
      </dgm:t>
    </dgm:pt>
    <dgm:pt modelId="{4B5013AC-2437-4F4C-A635-CF6142056FC9}">
      <dgm:prSet phldrT="[Текст]" custT="1"/>
      <dgm:spPr/>
      <dgm:t>
        <a:bodyPr/>
        <a:lstStyle/>
        <a:p>
          <a:r>
            <a:rPr lang="ru-RU" sz="2000" b="1" i="0" u="none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"Организация санитарной очистки, сбора и вывоза мусора с территории СМО"</a:t>
          </a:r>
        </a:p>
      </dgm:t>
    </dgm:pt>
    <dgm:pt modelId="{D37FCAE9-4CC0-4594-BB04-5D4B5AB973E3}" type="parTrans" cxnId="{ACEDFD26-61CD-470B-9696-7D27C7DE299F}">
      <dgm:prSet/>
      <dgm:spPr/>
      <dgm:t>
        <a:bodyPr/>
        <a:lstStyle/>
        <a:p>
          <a:endParaRPr lang="ru-RU"/>
        </a:p>
      </dgm:t>
    </dgm:pt>
    <dgm:pt modelId="{6D7F531C-92B5-468F-84DF-9DFE9466ED82}" type="sibTrans" cxnId="{ACEDFD26-61CD-470B-9696-7D27C7DE299F}">
      <dgm:prSet/>
      <dgm:spPr/>
      <dgm:t>
        <a:bodyPr/>
        <a:lstStyle/>
        <a:p>
          <a:endParaRPr lang="ru-RU"/>
        </a:p>
      </dgm:t>
    </dgm:pt>
    <dgm:pt modelId="{A1A3DF5D-F082-40DF-AA92-537899A707EC}">
      <dgm:prSet phldrT="[Текст]" custT="1"/>
      <dgm:spPr/>
      <dgm:t>
        <a:bodyPr/>
        <a:lstStyle/>
        <a:p>
          <a:r>
            <a:rPr lang="ru-RU" sz="2000" b="1" i="0" u="none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"Оказание услуг по перевозке в морг и захоронению безродных, невостребованных и неопознанных умерших на территории СМО"</a:t>
          </a:r>
        </a:p>
      </dgm:t>
    </dgm:pt>
    <dgm:pt modelId="{13362708-6C36-40A6-9B06-B72E6557295B}" type="parTrans" cxnId="{DB3FDD43-CF8D-4A37-B484-42D1C37BB607}">
      <dgm:prSet/>
      <dgm:spPr/>
      <dgm:t>
        <a:bodyPr/>
        <a:lstStyle/>
        <a:p>
          <a:endParaRPr lang="ru-RU"/>
        </a:p>
      </dgm:t>
    </dgm:pt>
    <dgm:pt modelId="{95218D41-F568-4AFB-93E0-581D69E5FE18}" type="sibTrans" cxnId="{DB3FDD43-CF8D-4A37-B484-42D1C37BB607}">
      <dgm:prSet/>
      <dgm:spPr/>
      <dgm:t>
        <a:bodyPr/>
        <a:lstStyle/>
        <a:p>
          <a:endParaRPr lang="ru-RU"/>
        </a:p>
      </dgm:t>
    </dgm:pt>
    <dgm:pt modelId="{D53CDA49-7F0D-43ED-8444-1DFD79474BE5}">
      <dgm:prSet phldrT="[Текст]" custT="1"/>
      <dgm:spPr/>
      <dgm:t>
        <a:bodyPr/>
        <a:lstStyle/>
        <a:p>
          <a:r>
            <a:rPr lang="ru-RU" sz="2000" b="1" i="0" u="none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"Охрана окружающей среды территории СМО"</a:t>
          </a:r>
        </a:p>
      </dgm:t>
    </dgm:pt>
    <dgm:pt modelId="{9C784544-7A3B-48EC-A45D-E7218348BF99}" type="parTrans" cxnId="{3416EC4C-E809-4BE5-867A-8BAB03523BD8}">
      <dgm:prSet/>
      <dgm:spPr/>
      <dgm:t>
        <a:bodyPr/>
        <a:lstStyle/>
        <a:p>
          <a:endParaRPr lang="ru-RU"/>
        </a:p>
      </dgm:t>
    </dgm:pt>
    <dgm:pt modelId="{D401619A-CFA7-4F41-9B63-AF3BAE76370C}" type="sibTrans" cxnId="{3416EC4C-E809-4BE5-867A-8BAB03523BD8}">
      <dgm:prSet/>
      <dgm:spPr/>
      <dgm:t>
        <a:bodyPr/>
        <a:lstStyle/>
        <a:p>
          <a:endParaRPr lang="ru-RU"/>
        </a:p>
      </dgm:t>
    </dgm:pt>
    <dgm:pt modelId="{75DEFF3F-C340-4846-BCD3-8F485661418D}" type="pres">
      <dgm:prSet presAssocID="{0A0FE4C1-AF39-453B-B789-84F271DACAD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7008A4C-393D-498C-A024-D55133C1B704}" type="pres">
      <dgm:prSet presAssocID="{235C515E-1281-4B6F-98B3-6AC0E0F6B789}" presName="root1" presStyleCnt="0"/>
      <dgm:spPr/>
    </dgm:pt>
    <dgm:pt modelId="{1D2DE9FC-5D9E-4A99-B37E-F39BD54E2B83}" type="pres">
      <dgm:prSet presAssocID="{235C515E-1281-4B6F-98B3-6AC0E0F6B789}" presName="LevelOneTextNode" presStyleLbl="node0" presStyleIdx="0" presStyleCnt="1" custScaleX="777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DAC295-417C-46A2-951E-9FF9B3410AF2}" type="pres">
      <dgm:prSet presAssocID="{235C515E-1281-4B6F-98B3-6AC0E0F6B789}" presName="level2hierChild" presStyleCnt="0"/>
      <dgm:spPr/>
    </dgm:pt>
    <dgm:pt modelId="{557D9B8C-1D1A-4CA3-881B-242B2BEE57D4}" type="pres">
      <dgm:prSet presAssocID="{341AC474-03A8-4D8E-A68B-ABD8D70713EC}" presName="conn2-1" presStyleLbl="parChTrans1D2" presStyleIdx="0" presStyleCnt="4"/>
      <dgm:spPr/>
      <dgm:t>
        <a:bodyPr/>
        <a:lstStyle/>
        <a:p>
          <a:endParaRPr lang="ru-RU"/>
        </a:p>
      </dgm:t>
    </dgm:pt>
    <dgm:pt modelId="{9D44F9EE-3077-4F85-B95B-D15F35761406}" type="pres">
      <dgm:prSet presAssocID="{341AC474-03A8-4D8E-A68B-ABD8D70713EC}" presName="connTx" presStyleLbl="parChTrans1D2" presStyleIdx="0" presStyleCnt="4"/>
      <dgm:spPr/>
      <dgm:t>
        <a:bodyPr/>
        <a:lstStyle/>
        <a:p>
          <a:endParaRPr lang="ru-RU"/>
        </a:p>
      </dgm:t>
    </dgm:pt>
    <dgm:pt modelId="{3CFC0CF5-F591-486A-908E-70E63DD97061}" type="pres">
      <dgm:prSet presAssocID="{501E6D66-972E-4318-BC52-5B699D5CF891}" presName="root2" presStyleCnt="0"/>
      <dgm:spPr/>
    </dgm:pt>
    <dgm:pt modelId="{BC88028C-96F4-4267-846F-0AD0575E908F}" type="pres">
      <dgm:prSet presAssocID="{501E6D66-972E-4318-BC52-5B699D5CF891}" presName="LevelTwoTextNode" presStyleLbl="node2" presStyleIdx="0" presStyleCnt="4" custScaleX="162235" custScaleY="8649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54C42B-0D70-47F5-BB7E-8A2C25206EF6}" type="pres">
      <dgm:prSet presAssocID="{501E6D66-972E-4318-BC52-5B699D5CF891}" presName="level3hierChild" presStyleCnt="0"/>
      <dgm:spPr/>
    </dgm:pt>
    <dgm:pt modelId="{B8B69C35-F337-40DF-995C-CAE17D9C6788}" type="pres">
      <dgm:prSet presAssocID="{D37FCAE9-4CC0-4594-BB04-5D4B5AB973E3}" presName="conn2-1" presStyleLbl="parChTrans1D2" presStyleIdx="1" presStyleCnt="4"/>
      <dgm:spPr/>
      <dgm:t>
        <a:bodyPr/>
        <a:lstStyle/>
        <a:p>
          <a:endParaRPr lang="ru-RU"/>
        </a:p>
      </dgm:t>
    </dgm:pt>
    <dgm:pt modelId="{F334ECF0-B108-4F86-8B51-63B7015A39D1}" type="pres">
      <dgm:prSet presAssocID="{D37FCAE9-4CC0-4594-BB04-5D4B5AB973E3}" presName="connTx" presStyleLbl="parChTrans1D2" presStyleIdx="1" presStyleCnt="4"/>
      <dgm:spPr/>
      <dgm:t>
        <a:bodyPr/>
        <a:lstStyle/>
        <a:p>
          <a:endParaRPr lang="ru-RU"/>
        </a:p>
      </dgm:t>
    </dgm:pt>
    <dgm:pt modelId="{8D9816C7-3FF9-451F-95DE-78D729E6D0DD}" type="pres">
      <dgm:prSet presAssocID="{4B5013AC-2437-4F4C-A635-CF6142056FC9}" presName="root2" presStyleCnt="0"/>
      <dgm:spPr/>
    </dgm:pt>
    <dgm:pt modelId="{A478EB33-E827-43C5-A86A-09A9EB6489F6}" type="pres">
      <dgm:prSet presAssocID="{4B5013AC-2437-4F4C-A635-CF6142056FC9}" presName="LevelTwoTextNode" presStyleLbl="node2" presStyleIdx="1" presStyleCnt="4" custScaleX="162235" custScaleY="1035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7834BD6-A162-4F37-A1E9-CDF19F9DD52B}" type="pres">
      <dgm:prSet presAssocID="{4B5013AC-2437-4F4C-A635-CF6142056FC9}" presName="level3hierChild" presStyleCnt="0"/>
      <dgm:spPr/>
    </dgm:pt>
    <dgm:pt modelId="{C6A7EE88-8BC8-4175-A99B-4154B4E22116}" type="pres">
      <dgm:prSet presAssocID="{9C784544-7A3B-48EC-A45D-E7218348BF99}" presName="conn2-1" presStyleLbl="parChTrans1D2" presStyleIdx="2" presStyleCnt="4"/>
      <dgm:spPr/>
      <dgm:t>
        <a:bodyPr/>
        <a:lstStyle/>
        <a:p>
          <a:endParaRPr lang="ru-RU"/>
        </a:p>
      </dgm:t>
    </dgm:pt>
    <dgm:pt modelId="{43B27943-FAB7-4DF9-AFAC-4CDB55860683}" type="pres">
      <dgm:prSet presAssocID="{9C784544-7A3B-48EC-A45D-E7218348BF99}" presName="connTx" presStyleLbl="parChTrans1D2" presStyleIdx="2" presStyleCnt="4"/>
      <dgm:spPr/>
      <dgm:t>
        <a:bodyPr/>
        <a:lstStyle/>
        <a:p>
          <a:endParaRPr lang="ru-RU"/>
        </a:p>
      </dgm:t>
    </dgm:pt>
    <dgm:pt modelId="{5C1C1311-91FE-46E8-AFE9-E72FCEFFC6AC}" type="pres">
      <dgm:prSet presAssocID="{D53CDA49-7F0D-43ED-8444-1DFD79474BE5}" presName="root2" presStyleCnt="0"/>
      <dgm:spPr/>
    </dgm:pt>
    <dgm:pt modelId="{D6B9F2E6-CED7-4222-B302-F027D1F0FB67}" type="pres">
      <dgm:prSet presAssocID="{D53CDA49-7F0D-43ED-8444-1DFD79474BE5}" presName="LevelTwoTextNode" presStyleLbl="node2" presStyleIdx="2" presStyleCnt="4" custScaleX="162256" custScaleY="94248" custLinFactNeighborX="568" custLinFactNeighborY="-107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A92ACB8-32E3-43B1-BA53-0E851604DB8A}" type="pres">
      <dgm:prSet presAssocID="{D53CDA49-7F0D-43ED-8444-1DFD79474BE5}" presName="level3hierChild" presStyleCnt="0"/>
      <dgm:spPr/>
    </dgm:pt>
    <dgm:pt modelId="{FA7F9537-5CB5-437A-A559-D5580B8192BA}" type="pres">
      <dgm:prSet presAssocID="{13362708-6C36-40A6-9B06-B72E6557295B}" presName="conn2-1" presStyleLbl="parChTrans1D2" presStyleIdx="3" presStyleCnt="4"/>
      <dgm:spPr/>
      <dgm:t>
        <a:bodyPr/>
        <a:lstStyle/>
        <a:p>
          <a:endParaRPr lang="ru-RU"/>
        </a:p>
      </dgm:t>
    </dgm:pt>
    <dgm:pt modelId="{B6D23A1F-D5A4-4699-9CEB-9DAF6D86A982}" type="pres">
      <dgm:prSet presAssocID="{13362708-6C36-40A6-9B06-B72E6557295B}" presName="connTx" presStyleLbl="parChTrans1D2" presStyleIdx="3" presStyleCnt="4"/>
      <dgm:spPr/>
      <dgm:t>
        <a:bodyPr/>
        <a:lstStyle/>
        <a:p>
          <a:endParaRPr lang="ru-RU"/>
        </a:p>
      </dgm:t>
    </dgm:pt>
    <dgm:pt modelId="{524F7227-D01F-498D-8E0D-9EAC23E0CC36}" type="pres">
      <dgm:prSet presAssocID="{A1A3DF5D-F082-40DF-AA92-537899A707EC}" presName="root2" presStyleCnt="0"/>
      <dgm:spPr/>
    </dgm:pt>
    <dgm:pt modelId="{F38AC34B-4363-4EB1-83B9-19CD28E64A88}" type="pres">
      <dgm:prSet presAssocID="{A1A3DF5D-F082-40DF-AA92-537899A707EC}" presName="LevelTwoTextNode" presStyleLbl="node2" presStyleIdx="3" presStyleCnt="4" custScaleX="162235" custScaleY="9831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DD10E72-B6C3-41EA-BAA0-14B7F205A488}" type="pres">
      <dgm:prSet presAssocID="{A1A3DF5D-F082-40DF-AA92-537899A707EC}" presName="level3hierChild" presStyleCnt="0"/>
      <dgm:spPr/>
    </dgm:pt>
  </dgm:ptLst>
  <dgm:cxnLst>
    <dgm:cxn modelId="{C0871F45-D77A-4210-91E1-4E1B1CCBCF19}" type="presOf" srcId="{4B5013AC-2437-4F4C-A635-CF6142056FC9}" destId="{A478EB33-E827-43C5-A86A-09A9EB6489F6}" srcOrd="0" destOrd="0" presId="urn:microsoft.com/office/officeart/2008/layout/HorizontalMultiLevelHierarchy"/>
    <dgm:cxn modelId="{8A2F9AEC-5DBC-4182-8E0A-0CB2B0B45E49}" type="presOf" srcId="{501E6D66-972E-4318-BC52-5B699D5CF891}" destId="{BC88028C-96F4-4267-846F-0AD0575E908F}" srcOrd="0" destOrd="0" presId="urn:microsoft.com/office/officeart/2008/layout/HorizontalMultiLevelHierarchy"/>
    <dgm:cxn modelId="{AD5D497F-4360-4F0F-828E-C2BEA12397A1}" type="presOf" srcId="{341AC474-03A8-4D8E-A68B-ABD8D70713EC}" destId="{557D9B8C-1D1A-4CA3-881B-242B2BEE57D4}" srcOrd="0" destOrd="0" presId="urn:microsoft.com/office/officeart/2008/layout/HorizontalMultiLevelHierarchy"/>
    <dgm:cxn modelId="{D28DCF72-5350-4AB5-AA61-0181BF3D8880}" type="presOf" srcId="{0A0FE4C1-AF39-453B-B789-84F271DACADD}" destId="{75DEFF3F-C340-4846-BCD3-8F485661418D}" srcOrd="0" destOrd="0" presId="urn:microsoft.com/office/officeart/2008/layout/HorizontalMultiLevelHierarchy"/>
    <dgm:cxn modelId="{3416EC4C-E809-4BE5-867A-8BAB03523BD8}" srcId="{235C515E-1281-4B6F-98B3-6AC0E0F6B789}" destId="{D53CDA49-7F0D-43ED-8444-1DFD79474BE5}" srcOrd="2" destOrd="0" parTransId="{9C784544-7A3B-48EC-A45D-E7218348BF99}" sibTransId="{D401619A-CFA7-4F41-9B63-AF3BAE76370C}"/>
    <dgm:cxn modelId="{ACEDFD26-61CD-470B-9696-7D27C7DE299F}" srcId="{235C515E-1281-4B6F-98B3-6AC0E0F6B789}" destId="{4B5013AC-2437-4F4C-A635-CF6142056FC9}" srcOrd="1" destOrd="0" parTransId="{D37FCAE9-4CC0-4594-BB04-5D4B5AB973E3}" sibTransId="{6D7F531C-92B5-468F-84DF-9DFE9466ED82}"/>
    <dgm:cxn modelId="{8C93B7B6-CB74-49DE-8AE8-AE6F1EB20F29}" type="presOf" srcId="{13362708-6C36-40A6-9B06-B72E6557295B}" destId="{FA7F9537-5CB5-437A-A559-D5580B8192BA}" srcOrd="0" destOrd="0" presId="urn:microsoft.com/office/officeart/2008/layout/HorizontalMultiLevelHierarchy"/>
    <dgm:cxn modelId="{91F6F19F-DFE0-4065-8810-B59CD8AB9F47}" type="presOf" srcId="{D53CDA49-7F0D-43ED-8444-1DFD79474BE5}" destId="{D6B9F2E6-CED7-4222-B302-F027D1F0FB67}" srcOrd="0" destOrd="0" presId="urn:microsoft.com/office/officeart/2008/layout/HorizontalMultiLevelHierarchy"/>
    <dgm:cxn modelId="{DB3FDD43-CF8D-4A37-B484-42D1C37BB607}" srcId="{235C515E-1281-4B6F-98B3-6AC0E0F6B789}" destId="{A1A3DF5D-F082-40DF-AA92-537899A707EC}" srcOrd="3" destOrd="0" parTransId="{13362708-6C36-40A6-9B06-B72E6557295B}" sibTransId="{95218D41-F568-4AFB-93E0-581D69E5FE18}"/>
    <dgm:cxn modelId="{97F014B1-16E9-4CB7-ADD3-F495746D5D4E}" srcId="{235C515E-1281-4B6F-98B3-6AC0E0F6B789}" destId="{501E6D66-972E-4318-BC52-5B699D5CF891}" srcOrd="0" destOrd="0" parTransId="{341AC474-03A8-4D8E-A68B-ABD8D70713EC}" sibTransId="{CD9815FE-3A63-4B62-BC3A-CA5AA4C4A979}"/>
    <dgm:cxn modelId="{A7293ABD-ADE0-4086-BA23-1B53C7D23E48}" type="presOf" srcId="{D37FCAE9-4CC0-4594-BB04-5D4B5AB973E3}" destId="{B8B69C35-F337-40DF-995C-CAE17D9C6788}" srcOrd="0" destOrd="0" presId="urn:microsoft.com/office/officeart/2008/layout/HorizontalMultiLevelHierarchy"/>
    <dgm:cxn modelId="{94C34ABF-D8E2-40C9-8DE4-2B5EF2E7C79A}" type="presOf" srcId="{D37FCAE9-4CC0-4594-BB04-5D4B5AB973E3}" destId="{F334ECF0-B108-4F86-8B51-63B7015A39D1}" srcOrd="1" destOrd="0" presId="urn:microsoft.com/office/officeart/2008/layout/HorizontalMultiLevelHierarchy"/>
    <dgm:cxn modelId="{36A0D2EF-1321-4718-BADB-3DB0F2611E8A}" type="presOf" srcId="{341AC474-03A8-4D8E-A68B-ABD8D70713EC}" destId="{9D44F9EE-3077-4F85-B95B-D15F35761406}" srcOrd="1" destOrd="0" presId="urn:microsoft.com/office/officeart/2008/layout/HorizontalMultiLevelHierarchy"/>
    <dgm:cxn modelId="{5E2288BA-A729-4AC8-9B89-C2C53F0F7DD3}" type="presOf" srcId="{9C784544-7A3B-48EC-A45D-E7218348BF99}" destId="{43B27943-FAB7-4DF9-AFAC-4CDB55860683}" srcOrd="1" destOrd="0" presId="urn:microsoft.com/office/officeart/2008/layout/HorizontalMultiLevelHierarchy"/>
    <dgm:cxn modelId="{882A26D2-7B31-4463-9854-03E1C926BFD9}" type="presOf" srcId="{9C784544-7A3B-48EC-A45D-E7218348BF99}" destId="{C6A7EE88-8BC8-4175-A99B-4154B4E22116}" srcOrd="0" destOrd="0" presId="urn:microsoft.com/office/officeart/2008/layout/HorizontalMultiLevelHierarchy"/>
    <dgm:cxn modelId="{EF4E4C40-47A1-4446-93DB-E68B60E78245}" type="presOf" srcId="{A1A3DF5D-F082-40DF-AA92-537899A707EC}" destId="{F38AC34B-4363-4EB1-83B9-19CD28E64A88}" srcOrd="0" destOrd="0" presId="urn:microsoft.com/office/officeart/2008/layout/HorizontalMultiLevelHierarchy"/>
    <dgm:cxn modelId="{89F4019A-FE9D-45C2-BBC7-877009822509}" srcId="{0A0FE4C1-AF39-453B-B789-84F271DACADD}" destId="{235C515E-1281-4B6F-98B3-6AC0E0F6B789}" srcOrd="0" destOrd="0" parTransId="{3952F9E2-E24A-4408-9B91-FBB0498FBF92}" sibTransId="{710D1A30-6D91-4242-92A1-A581817D2AE9}"/>
    <dgm:cxn modelId="{E0F89DF4-2869-427E-8C87-2CC2BADBAC51}" type="presOf" srcId="{235C515E-1281-4B6F-98B3-6AC0E0F6B789}" destId="{1D2DE9FC-5D9E-4A99-B37E-F39BD54E2B83}" srcOrd="0" destOrd="0" presId="urn:microsoft.com/office/officeart/2008/layout/HorizontalMultiLevelHierarchy"/>
    <dgm:cxn modelId="{A51DED81-01BF-4DB5-8DA2-A57E976FDF64}" type="presOf" srcId="{13362708-6C36-40A6-9B06-B72E6557295B}" destId="{B6D23A1F-D5A4-4699-9CEB-9DAF6D86A982}" srcOrd="1" destOrd="0" presId="urn:microsoft.com/office/officeart/2008/layout/HorizontalMultiLevelHierarchy"/>
    <dgm:cxn modelId="{0D04D042-090C-45D1-AA6B-B62A02DD6004}" type="presParOf" srcId="{75DEFF3F-C340-4846-BCD3-8F485661418D}" destId="{87008A4C-393D-498C-A024-D55133C1B704}" srcOrd="0" destOrd="0" presId="urn:microsoft.com/office/officeart/2008/layout/HorizontalMultiLevelHierarchy"/>
    <dgm:cxn modelId="{03E3B235-10B9-4F7B-A898-4A5014CBBA3C}" type="presParOf" srcId="{87008A4C-393D-498C-A024-D55133C1B704}" destId="{1D2DE9FC-5D9E-4A99-B37E-F39BD54E2B83}" srcOrd="0" destOrd="0" presId="urn:microsoft.com/office/officeart/2008/layout/HorizontalMultiLevelHierarchy"/>
    <dgm:cxn modelId="{199AF629-DED2-402C-885F-3B692BA26ABC}" type="presParOf" srcId="{87008A4C-393D-498C-A024-D55133C1B704}" destId="{49DAC295-417C-46A2-951E-9FF9B3410AF2}" srcOrd="1" destOrd="0" presId="urn:microsoft.com/office/officeart/2008/layout/HorizontalMultiLevelHierarchy"/>
    <dgm:cxn modelId="{8ED28AD3-91E2-410D-A832-D279FC6ABD04}" type="presParOf" srcId="{49DAC295-417C-46A2-951E-9FF9B3410AF2}" destId="{557D9B8C-1D1A-4CA3-881B-242B2BEE57D4}" srcOrd="0" destOrd="0" presId="urn:microsoft.com/office/officeart/2008/layout/HorizontalMultiLevelHierarchy"/>
    <dgm:cxn modelId="{CF5D0AF0-029B-4BB6-A4C9-34EADA46262E}" type="presParOf" srcId="{557D9B8C-1D1A-4CA3-881B-242B2BEE57D4}" destId="{9D44F9EE-3077-4F85-B95B-D15F35761406}" srcOrd="0" destOrd="0" presId="urn:microsoft.com/office/officeart/2008/layout/HorizontalMultiLevelHierarchy"/>
    <dgm:cxn modelId="{CBEACABD-C4AF-4986-9408-A9D836AB2EF7}" type="presParOf" srcId="{49DAC295-417C-46A2-951E-9FF9B3410AF2}" destId="{3CFC0CF5-F591-486A-908E-70E63DD97061}" srcOrd="1" destOrd="0" presId="urn:microsoft.com/office/officeart/2008/layout/HorizontalMultiLevelHierarchy"/>
    <dgm:cxn modelId="{C97A0BBF-BF25-4D78-AAB5-0079EAE8A0C8}" type="presParOf" srcId="{3CFC0CF5-F591-486A-908E-70E63DD97061}" destId="{BC88028C-96F4-4267-846F-0AD0575E908F}" srcOrd="0" destOrd="0" presId="urn:microsoft.com/office/officeart/2008/layout/HorizontalMultiLevelHierarchy"/>
    <dgm:cxn modelId="{5C4DDDA6-D340-4334-A50E-9E04DBE69A2C}" type="presParOf" srcId="{3CFC0CF5-F591-486A-908E-70E63DD97061}" destId="{DC54C42B-0D70-47F5-BB7E-8A2C25206EF6}" srcOrd="1" destOrd="0" presId="urn:microsoft.com/office/officeart/2008/layout/HorizontalMultiLevelHierarchy"/>
    <dgm:cxn modelId="{F81E7CE0-5773-40D0-A49B-E31868828B01}" type="presParOf" srcId="{49DAC295-417C-46A2-951E-9FF9B3410AF2}" destId="{B8B69C35-F337-40DF-995C-CAE17D9C6788}" srcOrd="2" destOrd="0" presId="urn:microsoft.com/office/officeart/2008/layout/HorizontalMultiLevelHierarchy"/>
    <dgm:cxn modelId="{468C2B09-BA46-404E-B87B-0E580587182B}" type="presParOf" srcId="{B8B69C35-F337-40DF-995C-CAE17D9C6788}" destId="{F334ECF0-B108-4F86-8B51-63B7015A39D1}" srcOrd="0" destOrd="0" presId="urn:microsoft.com/office/officeart/2008/layout/HorizontalMultiLevelHierarchy"/>
    <dgm:cxn modelId="{271E75D1-B034-44AB-BBB9-F47871D1A958}" type="presParOf" srcId="{49DAC295-417C-46A2-951E-9FF9B3410AF2}" destId="{8D9816C7-3FF9-451F-95DE-78D729E6D0DD}" srcOrd="3" destOrd="0" presId="urn:microsoft.com/office/officeart/2008/layout/HorizontalMultiLevelHierarchy"/>
    <dgm:cxn modelId="{87EE5574-A46C-4EDB-BE34-1E032422DA2E}" type="presParOf" srcId="{8D9816C7-3FF9-451F-95DE-78D729E6D0DD}" destId="{A478EB33-E827-43C5-A86A-09A9EB6489F6}" srcOrd="0" destOrd="0" presId="urn:microsoft.com/office/officeart/2008/layout/HorizontalMultiLevelHierarchy"/>
    <dgm:cxn modelId="{48CC154D-ABEA-4150-A1DD-A0CBB07DDE7B}" type="presParOf" srcId="{8D9816C7-3FF9-451F-95DE-78D729E6D0DD}" destId="{E7834BD6-A162-4F37-A1E9-CDF19F9DD52B}" srcOrd="1" destOrd="0" presId="urn:microsoft.com/office/officeart/2008/layout/HorizontalMultiLevelHierarchy"/>
    <dgm:cxn modelId="{1EB0F817-61A0-42AF-90B2-F816CBB5F527}" type="presParOf" srcId="{49DAC295-417C-46A2-951E-9FF9B3410AF2}" destId="{C6A7EE88-8BC8-4175-A99B-4154B4E22116}" srcOrd="4" destOrd="0" presId="urn:microsoft.com/office/officeart/2008/layout/HorizontalMultiLevelHierarchy"/>
    <dgm:cxn modelId="{CDA75727-EC4E-4C54-A3FB-E8E6FF08B2D6}" type="presParOf" srcId="{C6A7EE88-8BC8-4175-A99B-4154B4E22116}" destId="{43B27943-FAB7-4DF9-AFAC-4CDB55860683}" srcOrd="0" destOrd="0" presId="urn:microsoft.com/office/officeart/2008/layout/HorizontalMultiLevelHierarchy"/>
    <dgm:cxn modelId="{D184FF5E-C62E-4248-B23C-F22AD26D5B13}" type="presParOf" srcId="{49DAC295-417C-46A2-951E-9FF9B3410AF2}" destId="{5C1C1311-91FE-46E8-AFE9-E72FCEFFC6AC}" srcOrd="5" destOrd="0" presId="urn:microsoft.com/office/officeart/2008/layout/HorizontalMultiLevelHierarchy"/>
    <dgm:cxn modelId="{1F071916-F39B-4A5B-807E-C593B88F149E}" type="presParOf" srcId="{5C1C1311-91FE-46E8-AFE9-E72FCEFFC6AC}" destId="{D6B9F2E6-CED7-4222-B302-F027D1F0FB67}" srcOrd="0" destOrd="0" presId="urn:microsoft.com/office/officeart/2008/layout/HorizontalMultiLevelHierarchy"/>
    <dgm:cxn modelId="{82471340-77B9-4E5D-9586-029A01932E50}" type="presParOf" srcId="{5C1C1311-91FE-46E8-AFE9-E72FCEFFC6AC}" destId="{EA92ACB8-32E3-43B1-BA53-0E851604DB8A}" srcOrd="1" destOrd="0" presId="urn:microsoft.com/office/officeart/2008/layout/HorizontalMultiLevelHierarchy"/>
    <dgm:cxn modelId="{383C93A3-9EA2-4B74-A633-3014872D5E1B}" type="presParOf" srcId="{49DAC295-417C-46A2-951E-9FF9B3410AF2}" destId="{FA7F9537-5CB5-437A-A559-D5580B8192BA}" srcOrd="6" destOrd="0" presId="urn:microsoft.com/office/officeart/2008/layout/HorizontalMultiLevelHierarchy"/>
    <dgm:cxn modelId="{76DDDEA2-4313-44D7-AE9A-DF34FF6906A3}" type="presParOf" srcId="{FA7F9537-5CB5-437A-A559-D5580B8192BA}" destId="{B6D23A1F-D5A4-4699-9CEB-9DAF6D86A982}" srcOrd="0" destOrd="0" presId="urn:microsoft.com/office/officeart/2008/layout/HorizontalMultiLevelHierarchy"/>
    <dgm:cxn modelId="{66145FCE-56CD-4B60-BE50-BA033C08DD49}" type="presParOf" srcId="{49DAC295-417C-46A2-951E-9FF9B3410AF2}" destId="{524F7227-D01F-498D-8E0D-9EAC23E0CC36}" srcOrd="7" destOrd="0" presId="urn:microsoft.com/office/officeart/2008/layout/HorizontalMultiLevelHierarchy"/>
    <dgm:cxn modelId="{C637159B-9E5A-4D6E-BDA5-FBE8987DEB09}" type="presParOf" srcId="{524F7227-D01F-498D-8E0D-9EAC23E0CC36}" destId="{F38AC34B-4363-4EB1-83B9-19CD28E64A88}" srcOrd="0" destOrd="0" presId="urn:microsoft.com/office/officeart/2008/layout/HorizontalMultiLevelHierarchy"/>
    <dgm:cxn modelId="{74284DFE-1B9A-40F2-9BBE-DC04DB6C782F}" type="presParOf" srcId="{524F7227-D01F-498D-8E0D-9EAC23E0CC36}" destId="{7DD10E72-B6C3-41EA-BAA0-14B7F205A488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E486831-ADD0-4E56-B1B9-4FB0A40A4828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88FF15E-2CFA-47FD-924A-3E9FBBAC9367}">
      <dgm:prSet phldrT="[Текст]" custT="1"/>
      <dgm:spPr/>
      <dgm:t>
        <a:bodyPr/>
        <a:lstStyle/>
        <a:p>
          <a:r>
            <a:rPr lang="ru-RU" sz="2400" b="1" i="0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Программа «Обеспечение комплексных мер безопасности в СМО на 2015 - 2020 годы» </a:t>
          </a:r>
          <a:r>
            <a:rPr lang="ru-RU" sz="2400" b="1" i="0" dirty="0" smtClean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(355 </a:t>
          </a:r>
          <a:r>
            <a:rPr lang="ru-RU" sz="2400" b="1" i="0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</a:t>
          </a:r>
          <a:r>
            <a:rPr lang="ru-RU" sz="2400" b="1" i="0" dirty="0" smtClean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</a:t>
          </a:r>
          <a:r>
            <a:rPr lang="ru-RU" sz="2400" b="1" i="0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.)</a:t>
          </a:r>
          <a:endParaRPr lang="ru-RU" sz="2400" i="0" dirty="0">
            <a:solidFill>
              <a:srgbClr val="99009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E1A7FE-C6E5-40C0-9ADC-1BA5D5F5A876}" type="parTrans" cxnId="{A326F24C-F120-4B6E-93CF-B8DE92C07400}">
      <dgm:prSet/>
      <dgm:spPr/>
      <dgm:t>
        <a:bodyPr/>
        <a:lstStyle/>
        <a:p>
          <a:endParaRPr lang="ru-RU"/>
        </a:p>
      </dgm:t>
    </dgm:pt>
    <dgm:pt modelId="{5FE263A6-E3B2-45C8-B5B6-A49DFF37578A}" type="sibTrans" cxnId="{A326F24C-F120-4B6E-93CF-B8DE92C07400}">
      <dgm:prSet/>
      <dgm:spPr/>
      <dgm:t>
        <a:bodyPr/>
        <a:lstStyle/>
        <a:p>
          <a:endParaRPr lang="ru-RU"/>
        </a:p>
      </dgm:t>
    </dgm:pt>
    <dgm:pt modelId="{ED0DD428-7EF6-4B7B-9C6D-89EA3AD8627D}">
      <dgm:prSet phldrT="[Текст]" custT="1"/>
      <dgm:spPr/>
      <dgm:t>
        <a:bodyPr/>
        <a:lstStyle/>
        <a:p>
          <a:r>
            <a:rPr lang="ru-RU" sz="2000" b="1" i="0" u="none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"Защита населения и территории Слюдянского городского поселения от чрезвычайных ситуаций природного и техногенного характера, совершенствование гражданской обороны, обеспечение первичных мер пожарной безопасности и безопасности людей на водных объектах, расположенных на территории Слюдянского городского поселения на период 2015 - 2020гг."</a:t>
          </a:r>
        </a:p>
      </dgm:t>
    </dgm:pt>
    <dgm:pt modelId="{53BDF28B-3F4A-4073-9882-D6FC256DDAFA}" type="parTrans" cxnId="{CA0118BB-5D27-4593-AEB1-867D3E737047}">
      <dgm:prSet/>
      <dgm:spPr/>
      <dgm:t>
        <a:bodyPr/>
        <a:lstStyle/>
        <a:p>
          <a:endParaRPr lang="ru-RU"/>
        </a:p>
      </dgm:t>
    </dgm:pt>
    <dgm:pt modelId="{A016B60E-F5E6-4BC2-BC2C-E565120D1E29}" type="sibTrans" cxnId="{CA0118BB-5D27-4593-AEB1-867D3E737047}">
      <dgm:prSet/>
      <dgm:spPr/>
      <dgm:t>
        <a:bodyPr/>
        <a:lstStyle/>
        <a:p>
          <a:endParaRPr lang="ru-RU"/>
        </a:p>
      </dgm:t>
    </dgm:pt>
    <dgm:pt modelId="{BDE636E3-67A8-4036-898C-91D0CD7BCEC5}">
      <dgm:prSet phldrT="[Текст]" custT="1"/>
      <dgm:spPr/>
      <dgm:t>
        <a:bodyPr/>
        <a:lstStyle/>
        <a:p>
          <a:r>
            <a:rPr lang="ru-RU" sz="2000" b="1" i="0" u="none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"О мерах по противодействию терроризму и экстремизму на территории Слюдянского городского поселения на 2015 - 2020гг."</a:t>
          </a:r>
        </a:p>
      </dgm:t>
    </dgm:pt>
    <dgm:pt modelId="{F49CE849-CD97-4191-827F-43D7DEF6AC5B}" type="parTrans" cxnId="{245E5F3D-A60C-4032-9F79-E59BE68F6C96}">
      <dgm:prSet/>
      <dgm:spPr/>
      <dgm:t>
        <a:bodyPr/>
        <a:lstStyle/>
        <a:p>
          <a:endParaRPr lang="ru-RU"/>
        </a:p>
      </dgm:t>
    </dgm:pt>
    <dgm:pt modelId="{F98D41EE-24D9-4A30-BB03-0AFC86E0B862}" type="sibTrans" cxnId="{245E5F3D-A60C-4032-9F79-E59BE68F6C96}">
      <dgm:prSet/>
      <dgm:spPr/>
      <dgm:t>
        <a:bodyPr/>
        <a:lstStyle/>
        <a:p>
          <a:endParaRPr lang="ru-RU"/>
        </a:p>
      </dgm:t>
    </dgm:pt>
    <dgm:pt modelId="{31E3722B-4985-4781-9F34-1481790866C1}" type="pres">
      <dgm:prSet presAssocID="{BE486831-ADD0-4E56-B1B9-4FB0A40A482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EE2443C-3A5A-45F3-BF11-10F350FB5346}" type="pres">
      <dgm:prSet presAssocID="{988FF15E-2CFA-47FD-924A-3E9FBBAC9367}" presName="root1" presStyleCnt="0"/>
      <dgm:spPr/>
    </dgm:pt>
    <dgm:pt modelId="{996A4411-1F94-434E-B49B-0383F1BE2D13}" type="pres">
      <dgm:prSet presAssocID="{988FF15E-2CFA-47FD-924A-3E9FBBAC9367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8A3D51D-3AAD-41BE-B3DF-06E6BA2A9CE9}" type="pres">
      <dgm:prSet presAssocID="{988FF15E-2CFA-47FD-924A-3E9FBBAC9367}" presName="level2hierChild" presStyleCnt="0"/>
      <dgm:spPr/>
    </dgm:pt>
    <dgm:pt modelId="{378CFE42-C220-4FEE-98C5-39059CC4B2F5}" type="pres">
      <dgm:prSet presAssocID="{53BDF28B-3F4A-4073-9882-D6FC256DDAFA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340DA808-F3DE-439E-B4E9-108B26EB271C}" type="pres">
      <dgm:prSet presAssocID="{53BDF28B-3F4A-4073-9882-D6FC256DDAFA}" presName="connTx" presStyleLbl="parChTrans1D2" presStyleIdx="0" presStyleCnt="2"/>
      <dgm:spPr/>
      <dgm:t>
        <a:bodyPr/>
        <a:lstStyle/>
        <a:p>
          <a:endParaRPr lang="ru-RU"/>
        </a:p>
      </dgm:t>
    </dgm:pt>
    <dgm:pt modelId="{0436027D-0E43-4E4E-8ABF-783D150E5DCE}" type="pres">
      <dgm:prSet presAssocID="{ED0DD428-7EF6-4B7B-9C6D-89EA3AD8627D}" presName="root2" presStyleCnt="0"/>
      <dgm:spPr/>
    </dgm:pt>
    <dgm:pt modelId="{2D8B709A-4015-4F5F-B075-A8791393B121}" type="pres">
      <dgm:prSet presAssocID="{ED0DD428-7EF6-4B7B-9C6D-89EA3AD8627D}" presName="LevelTwoTextNode" presStyleLbl="node2" presStyleIdx="0" presStyleCnt="2" custScaleX="146379" custScaleY="2560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E7CC01-3F21-4D76-9BE4-7181A6FC2BF6}" type="pres">
      <dgm:prSet presAssocID="{ED0DD428-7EF6-4B7B-9C6D-89EA3AD8627D}" presName="level3hierChild" presStyleCnt="0"/>
      <dgm:spPr/>
    </dgm:pt>
    <dgm:pt modelId="{D3885463-ADC0-429F-AB44-58F86FDC644F}" type="pres">
      <dgm:prSet presAssocID="{F49CE849-CD97-4191-827F-43D7DEF6AC5B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E24C2C23-1E69-48C5-BCEE-0513CF61C010}" type="pres">
      <dgm:prSet presAssocID="{F49CE849-CD97-4191-827F-43D7DEF6AC5B}" presName="connTx" presStyleLbl="parChTrans1D2" presStyleIdx="1" presStyleCnt="2"/>
      <dgm:spPr/>
      <dgm:t>
        <a:bodyPr/>
        <a:lstStyle/>
        <a:p>
          <a:endParaRPr lang="ru-RU"/>
        </a:p>
      </dgm:t>
    </dgm:pt>
    <dgm:pt modelId="{B1EAB3F9-E754-4F23-9492-3E361B65CE0F}" type="pres">
      <dgm:prSet presAssocID="{BDE636E3-67A8-4036-898C-91D0CD7BCEC5}" presName="root2" presStyleCnt="0"/>
      <dgm:spPr/>
    </dgm:pt>
    <dgm:pt modelId="{A486B29E-041F-4419-86D9-463102B46727}" type="pres">
      <dgm:prSet presAssocID="{BDE636E3-67A8-4036-898C-91D0CD7BCEC5}" presName="LevelTwoTextNode" presStyleLbl="node2" presStyleIdx="1" presStyleCnt="2" custScaleX="146401" custScaleY="1808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F9D472-6F00-4B14-B3D2-82F584995DD8}" type="pres">
      <dgm:prSet presAssocID="{BDE636E3-67A8-4036-898C-91D0CD7BCEC5}" presName="level3hierChild" presStyleCnt="0"/>
      <dgm:spPr/>
    </dgm:pt>
  </dgm:ptLst>
  <dgm:cxnLst>
    <dgm:cxn modelId="{245E5F3D-A60C-4032-9F79-E59BE68F6C96}" srcId="{988FF15E-2CFA-47FD-924A-3E9FBBAC9367}" destId="{BDE636E3-67A8-4036-898C-91D0CD7BCEC5}" srcOrd="1" destOrd="0" parTransId="{F49CE849-CD97-4191-827F-43D7DEF6AC5B}" sibTransId="{F98D41EE-24D9-4A30-BB03-0AFC86E0B862}"/>
    <dgm:cxn modelId="{0A9434C6-E8F6-4DFB-9D58-68310818781F}" type="presOf" srcId="{F49CE849-CD97-4191-827F-43D7DEF6AC5B}" destId="{E24C2C23-1E69-48C5-BCEE-0513CF61C010}" srcOrd="1" destOrd="0" presId="urn:microsoft.com/office/officeart/2008/layout/HorizontalMultiLevelHierarchy"/>
    <dgm:cxn modelId="{D2AC19C0-DE3C-4DB4-A709-4A83F4E970E0}" type="presOf" srcId="{ED0DD428-7EF6-4B7B-9C6D-89EA3AD8627D}" destId="{2D8B709A-4015-4F5F-B075-A8791393B121}" srcOrd="0" destOrd="0" presId="urn:microsoft.com/office/officeart/2008/layout/HorizontalMultiLevelHierarchy"/>
    <dgm:cxn modelId="{04743525-785A-495B-9796-45C68FB67EBC}" type="presOf" srcId="{BE486831-ADD0-4E56-B1B9-4FB0A40A4828}" destId="{31E3722B-4985-4781-9F34-1481790866C1}" srcOrd="0" destOrd="0" presId="urn:microsoft.com/office/officeart/2008/layout/HorizontalMultiLevelHierarchy"/>
    <dgm:cxn modelId="{D21416CF-6485-4C4E-9D0D-E6AD5DF9D6B7}" type="presOf" srcId="{BDE636E3-67A8-4036-898C-91D0CD7BCEC5}" destId="{A486B29E-041F-4419-86D9-463102B46727}" srcOrd="0" destOrd="0" presId="urn:microsoft.com/office/officeart/2008/layout/HorizontalMultiLevelHierarchy"/>
    <dgm:cxn modelId="{8C7C5127-24A2-43C9-B299-FEF39407F741}" type="presOf" srcId="{53BDF28B-3F4A-4073-9882-D6FC256DDAFA}" destId="{340DA808-F3DE-439E-B4E9-108B26EB271C}" srcOrd="1" destOrd="0" presId="urn:microsoft.com/office/officeart/2008/layout/HorizontalMultiLevelHierarchy"/>
    <dgm:cxn modelId="{80E24BA8-576A-4A5D-9881-39365EAB51AB}" type="presOf" srcId="{F49CE849-CD97-4191-827F-43D7DEF6AC5B}" destId="{D3885463-ADC0-429F-AB44-58F86FDC644F}" srcOrd="0" destOrd="0" presId="urn:microsoft.com/office/officeart/2008/layout/HorizontalMultiLevelHierarchy"/>
    <dgm:cxn modelId="{A326F24C-F120-4B6E-93CF-B8DE92C07400}" srcId="{BE486831-ADD0-4E56-B1B9-4FB0A40A4828}" destId="{988FF15E-2CFA-47FD-924A-3E9FBBAC9367}" srcOrd="0" destOrd="0" parTransId="{04E1A7FE-C6E5-40C0-9ADC-1BA5D5F5A876}" sibTransId="{5FE263A6-E3B2-45C8-B5B6-A49DFF37578A}"/>
    <dgm:cxn modelId="{CA0118BB-5D27-4593-AEB1-867D3E737047}" srcId="{988FF15E-2CFA-47FD-924A-3E9FBBAC9367}" destId="{ED0DD428-7EF6-4B7B-9C6D-89EA3AD8627D}" srcOrd="0" destOrd="0" parTransId="{53BDF28B-3F4A-4073-9882-D6FC256DDAFA}" sibTransId="{A016B60E-F5E6-4BC2-BC2C-E565120D1E29}"/>
    <dgm:cxn modelId="{AD84E4E8-8C20-46CB-AD4C-9EC7DA8A08DC}" type="presOf" srcId="{53BDF28B-3F4A-4073-9882-D6FC256DDAFA}" destId="{378CFE42-C220-4FEE-98C5-39059CC4B2F5}" srcOrd="0" destOrd="0" presId="urn:microsoft.com/office/officeart/2008/layout/HorizontalMultiLevelHierarchy"/>
    <dgm:cxn modelId="{A399CC16-F0E1-4E4F-9566-A67F964AC4FB}" type="presOf" srcId="{988FF15E-2CFA-47FD-924A-3E9FBBAC9367}" destId="{996A4411-1F94-434E-B49B-0383F1BE2D13}" srcOrd="0" destOrd="0" presId="urn:microsoft.com/office/officeart/2008/layout/HorizontalMultiLevelHierarchy"/>
    <dgm:cxn modelId="{9AE9D59E-EFB1-4C3A-A221-2A71F66BA891}" type="presParOf" srcId="{31E3722B-4985-4781-9F34-1481790866C1}" destId="{0EE2443C-3A5A-45F3-BF11-10F350FB5346}" srcOrd="0" destOrd="0" presId="urn:microsoft.com/office/officeart/2008/layout/HorizontalMultiLevelHierarchy"/>
    <dgm:cxn modelId="{8087BE2B-AF85-41BF-9449-6620E0230996}" type="presParOf" srcId="{0EE2443C-3A5A-45F3-BF11-10F350FB5346}" destId="{996A4411-1F94-434E-B49B-0383F1BE2D13}" srcOrd="0" destOrd="0" presId="urn:microsoft.com/office/officeart/2008/layout/HorizontalMultiLevelHierarchy"/>
    <dgm:cxn modelId="{F19FE931-A806-41C1-A16C-F924C37AE53A}" type="presParOf" srcId="{0EE2443C-3A5A-45F3-BF11-10F350FB5346}" destId="{C8A3D51D-3AAD-41BE-B3DF-06E6BA2A9CE9}" srcOrd="1" destOrd="0" presId="urn:microsoft.com/office/officeart/2008/layout/HorizontalMultiLevelHierarchy"/>
    <dgm:cxn modelId="{05A19266-8040-42EC-A4EB-232C9CA74679}" type="presParOf" srcId="{C8A3D51D-3AAD-41BE-B3DF-06E6BA2A9CE9}" destId="{378CFE42-C220-4FEE-98C5-39059CC4B2F5}" srcOrd="0" destOrd="0" presId="urn:microsoft.com/office/officeart/2008/layout/HorizontalMultiLevelHierarchy"/>
    <dgm:cxn modelId="{12CB81B5-0B68-4F1E-9E06-1C6787767912}" type="presParOf" srcId="{378CFE42-C220-4FEE-98C5-39059CC4B2F5}" destId="{340DA808-F3DE-439E-B4E9-108B26EB271C}" srcOrd="0" destOrd="0" presId="urn:microsoft.com/office/officeart/2008/layout/HorizontalMultiLevelHierarchy"/>
    <dgm:cxn modelId="{91045985-F4BF-4C38-BF4E-A332FC0C6330}" type="presParOf" srcId="{C8A3D51D-3AAD-41BE-B3DF-06E6BA2A9CE9}" destId="{0436027D-0E43-4E4E-8ABF-783D150E5DCE}" srcOrd="1" destOrd="0" presId="urn:microsoft.com/office/officeart/2008/layout/HorizontalMultiLevelHierarchy"/>
    <dgm:cxn modelId="{73F44742-89F2-4F9B-8C1E-B89CB4B18F8A}" type="presParOf" srcId="{0436027D-0E43-4E4E-8ABF-783D150E5DCE}" destId="{2D8B709A-4015-4F5F-B075-A8791393B121}" srcOrd="0" destOrd="0" presId="urn:microsoft.com/office/officeart/2008/layout/HorizontalMultiLevelHierarchy"/>
    <dgm:cxn modelId="{6CD10E01-4C1A-482D-8DB9-D3E1B3D844A0}" type="presParOf" srcId="{0436027D-0E43-4E4E-8ABF-783D150E5DCE}" destId="{91E7CC01-3F21-4D76-9BE4-7181A6FC2BF6}" srcOrd="1" destOrd="0" presId="urn:microsoft.com/office/officeart/2008/layout/HorizontalMultiLevelHierarchy"/>
    <dgm:cxn modelId="{38E64BD2-B3C0-4E90-833B-E13FD4C3E84A}" type="presParOf" srcId="{C8A3D51D-3AAD-41BE-B3DF-06E6BA2A9CE9}" destId="{D3885463-ADC0-429F-AB44-58F86FDC644F}" srcOrd="2" destOrd="0" presId="urn:microsoft.com/office/officeart/2008/layout/HorizontalMultiLevelHierarchy"/>
    <dgm:cxn modelId="{7BE44248-0AB5-4DAA-B755-B18F4798B68F}" type="presParOf" srcId="{D3885463-ADC0-429F-AB44-58F86FDC644F}" destId="{E24C2C23-1E69-48C5-BCEE-0513CF61C010}" srcOrd="0" destOrd="0" presId="urn:microsoft.com/office/officeart/2008/layout/HorizontalMultiLevelHierarchy"/>
    <dgm:cxn modelId="{99566597-CE6A-4B2A-8672-D018BA500FC2}" type="presParOf" srcId="{C8A3D51D-3AAD-41BE-B3DF-06E6BA2A9CE9}" destId="{B1EAB3F9-E754-4F23-9492-3E361B65CE0F}" srcOrd="3" destOrd="0" presId="urn:microsoft.com/office/officeart/2008/layout/HorizontalMultiLevelHierarchy"/>
    <dgm:cxn modelId="{C9263AE7-DC02-4340-962D-0F68194C34D6}" type="presParOf" srcId="{B1EAB3F9-E754-4F23-9492-3E361B65CE0F}" destId="{A486B29E-041F-4419-86D9-463102B46727}" srcOrd="0" destOrd="0" presId="urn:microsoft.com/office/officeart/2008/layout/HorizontalMultiLevelHierarchy"/>
    <dgm:cxn modelId="{31AD9633-B8FE-4157-836C-00C5B5630AC5}" type="presParOf" srcId="{B1EAB3F9-E754-4F23-9492-3E361B65CE0F}" destId="{9BF9D472-6F00-4B14-B3D2-82F584995DD8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3EBD7D6-65A8-41DB-8C5A-7B5D7D54CFB9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98E5A47-83DA-4316-9EF2-41A19CF6BAF4}">
      <dgm:prSet phldrT="[Текст]" custT="1"/>
      <dgm:spPr/>
      <dgm:t>
        <a:bodyPr/>
        <a:lstStyle/>
        <a:p>
          <a:r>
            <a:rPr lang="ru-RU" sz="2000" b="1" i="0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Программа «Совершенствование механизмов управления Слюдянским муниципальным образованием на 2015-2020 годы» </a:t>
          </a:r>
          <a:r>
            <a:rPr lang="ru-RU" sz="2000" b="1" i="0" dirty="0" smtClean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(27 910,51т.р</a:t>
          </a:r>
          <a:r>
            <a:rPr lang="ru-RU" sz="2000" b="1" i="0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.)</a:t>
          </a:r>
          <a:endParaRPr lang="ru-RU" sz="2000" i="0" dirty="0">
            <a:solidFill>
              <a:srgbClr val="99009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FACE64-7073-4122-883E-B6816C97283D}" type="parTrans" cxnId="{87CD016D-07DE-4964-96AA-312C2C1B1262}">
      <dgm:prSet/>
      <dgm:spPr/>
      <dgm:t>
        <a:bodyPr/>
        <a:lstStyle/>
        <a:p>
          <a:endParaRPr lang="ru-RU"/>
        </a:p>
      </dgm:t>
    </dgm:pt>
    <dgm:pt modelId="{0B8DA5E4-D7B3-4100-AC89-CB768FA844B5}" type="sibTrans" cxnId="{87CD016D-07DE-4964-96AA-312C2C1B1262}">
      <dgm:prSet/>
      <dgm:spPr/>
      <dgm:t>
        <a:bodyPr/>
        <a:lstStyle/>
        <a:p>
          <a:endParaRPr lang="ru-RU"/>
        </a:p>
      </dgm:t>
    </dgm:pt>
    <dgm:pt modelId="{1BCF7CB6-59DB-4D83-95F0-29404D0F50B6}">
      <dgm:prSet phldrT="[Текст]" custT="1"/>
      <dgm:spPr/>
      <dgm:t>
        <a:bodyPr/>
        <a:lstStyle/>
        <a:p>
          <a:r>
            <a:rPr lang="ru-RU" sz="1700" b="1" i="0" u="none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"Реализация полномочий по решению вопросов местного значения администрацией Слюдянского городского поселения на 2015 - 2020 годы"</a:t>
          </a:r>
        </a:p>
      </dgm:t>
    </dgm:pt>
    <dgm:pt modelId="{41D3F2D5-D4D8-4ACC-825C-7785BAC13196}" type="parTrans" cxnId="{290E52E7-6A77-4B7E-82B5-985E84F3BD1C}">
      <dgm:prSet/>
      <dgm:spPr/>
      <dgm:t>
        <a:bodyPr/>
        <a:lstStyle/>
        <a:p>
          <a:endParaRPr lang="ru-RU"/>
        </a:p>
      </dgm:t>
    </dgm:pt>
    <dgm:pt modelId="{2FADEEE8-06AE-419B-9AC4-B461DDEFAECF}" type="sibTrans" cxnId="{290E52E7-6A77-4B7E-82B5-985E84F3BD1C}">
      <dgm:prSet/>
      <dgm:spPr/>
      <dgm:t>
        <a:bodyPr/>
        <a:lstStyle/>
        <a:p>
          <a:endParaRPr lang="ru-RU"/>
        </a:p>
      </dgm:t>
    </dgm:pt>
    <dgm:pt modelId="{AF733504-2B2D-45DE-83E1-7B52C7AD8033}">
      <dgm:prSet phldrT="[Текст]" custT="1"/>
      <dgm:spPr/>
      <dgm:t>
        <a:bodyPr/>
        <a:lstStyle/>
        <a:p>
          <a:r>
            <a:rPr lang="ru-RU" sz="1700" b="1" i="0" u="none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"Развитие информационного пространства, создание условий для обеспечения информации и процессов автоматизации в органах местного самоуправления СМО на 2015 - 2020 годы"</a:t>
          </a:r>
        </a:p>
      </dgm:t>
    </dgm:pt>
    <dgm:pt modelId="{62393777-48A9-46A7-B8DE-9C764844E1B4}" type="parTrans" cxnId="{C8F12E09-4225-462C-936C-4140936E9103}">
      <dgm:prSet/>
      <dgm:spPr/>
      <dgm:t>
        <a:bodyPr/>
        <a:lstStyle/>
        <a:p>
          <a:endParaRPr lang="ru-RU"/>
        </a:p>
      </dgm:t>
    </dgm:pt>
    <dgm:pt modelId="{D3C7F169-4749-47EE-93ED-5FC0328F259E}" type="sibTrans" cxnId="{C8F12E09-4225-462C-936C-4140936E9103}">
      <dgm:prSet/>
      <dgm:spPr/>
      <dgm:t>
        <a:bodyPr/>
        <a:lstStyle/>
        <a:p>
          <a:endParaRPr lang="ru-RU"/>
        </a:p>
      </dgm:t>
    </dgm:pt>
    <dgm:pt modelId="{111526E4-0B9A-4BA5-A649-8B8C593C43FF}">
      <dgm:prSet phldrT="[Текст]" custT="1"/>
      <dgm:spPr/>
      <dgm:t>
        <a:bodyPr/>
        <a:lstStyle/>
        <a:p>
          <a:r>
            <a:rPr lang="ru-RU" sz="1700" b="1" i="0" u="none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"Развитие муниципальной службы в СМО на 2015 - 2020 годы"</a:t>
          </a:r>
        </a:p>
      </dgm:t>
    </dgm:pt>
    <dgm:pt modelId="{C5223174-0DB5-4DE2-BCE1-745040161C81}" type="parTrans" cxnId="{5FECB411-5C4A-40B9-8D79-1EB99B96069C}">
      <dgm:prSet/>
      <dgm:spPr/>
      <dgm:t>
        <a:bodyPr/>
        <a:lstStyle/>
        <a:p>
          <a:endParaRPr lang="ru-RU"/>
        </a:p>
      </dgm:t>
    </dgm:pt>
    <dgm:pt modelId="{00AAD5D9-36CF-4ABC-B884-D505CE8CD2B7}" type="sibTrans" cxnId="{5FECB411-5C4A-40B9-8D79-1EB99B96069C}">
      <dgm:prSet/>
      <dgm:spPr/>
      <dgm:t>
        <a:bodyPr/>
        <a:lstStyle/>
        <a:p>
          <a:endParaRPr lang="ru-RU"/>
        </a:p>
      </dgm:t>
    </dgm:pt>
    <dgm:pt modelId="{DAB69AD4-1A8F-4411-BF55-6AD2EEA14323}">
      <dgm:prSet phldrT="[Текст]" custT="1"/>
      <dgm:spPr/>
      <dgm:t>
        <a:bodyPr/>
        <a:lstStyle/>
        <a:p>
          <a:r>
            <a:rPr lang="ru-RU" sz="1700" b="1" i="0" u="none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"Организация работы с документами в органах местного самоуправления СМО в 2015 - 2020 годы"</a:t>
          </a:r>
        </a:p>
      </dgm:t>
    </dgm:pt>
    <dgm:pt modelId="{30B38BD4-74DB-4B13-A58C-06C572D1F643}" type="parTrans" cxnId="{833C4B20-9860-4C05-A6A6-1ECF5754CFDA}">
      <dgm:prSet/>
      <dgm:spPr/>
      <dgm:t>
        <a:bodyPr/>
        <a:lstStyle/>
        <a:p>
          <a:endParaRPr lang="ru-RU"/>
        </a:p>
      </dgm:t>
    </dgm:pt>
    <dgm:pt modelId="{BF65802C-0C54-46E4-A1DB-67CA67B75CD3}" type="sibTrans" cxnId="{833C4B20-9860-4C05-A6A6-1ECF5754CFDA}">
      <dgm:prSet/>
      <dgm:spPr/>
      <dgm:t>
        <a:bodyPr/>
        <a:lstStyle/>
        <a:p>
          <a:endParaRPr lang="ru-RU"/>
        </a:p>
      </dgm:t>
    </dgm:pt>
    <dgm:pt modelId="{507C644B-7C0C-475D-ACEE-EB011AF42F9E}">
      <dgm:prSet phldrT="[Текст]" custT="1"/>
      <dgm:spPr/>
      <dgm:t>
        <a:bodyPr/>
        <a:lstStyle/>
        <a:p>
          <a:r>
            <a:rPr lang="ru-RU" sz="1700" b="1" i="0" u="none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"Материально-техническое обеспечение деятельности органов местного самоуправления СМО и содержание здания по ул. Советская, 34 г. Слюдянки на 2015 -2020 годы"</a:t>
          </a:r>
        </a:p>
      </dgm:t>
    </dgm:pt>
    <dgm:pt modelId="{9618C12F-86DF-4F2F-B008-199898469D30}" type="parTrans" cxnId="{A026C0A9-38F0-4386-94E9-01FB59708A66}">
      <dgm:prSet/>
      <dgm:spPr/>
      <dgm:t>
        <a:bodyPr/>
        <a:lstStyle/>
        <a:p>
          <a:endParaRPr lang="ru-RU"/>
        </a:p>
      </dgm:t>
    </dgm:pt>
    <dgm:pt modelId="{73D98908-B467-4627-8922-3175315A0CD4}" type="sibTrans" cxnId="{A026C0A9-38F0-4386-94E9-01FB59708A66}">
      <dgm:prSet/>
      <dgm:spPr/>
      <dgm:t>
        <a:bodyPr/>
        <a:lstStyle/>
        <a:p>
          <a:endParaRPr lang="ru-RU"/>
        </a:p>
      </dgm:t>
    </dgm:pt>
    <dgm:pt modelId="{9CD787F1-D812-43D8-B092-85D6F5EA3471}">
      <dgm:prSet phldrT="[Текст]" custT="1"/>
      <dgm:spPr/>
      <dgm:t>
        <a:bodyPr/>
        <a:lstStyle/>
        <a:p>
          <a:r>
            <a:rPr lang="ru-RU" sz="1700" b="1" i="0" u="none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"Реализация полномочий по решению вопросов местного значения администрацией Слюдянского городского поселения на 2015 - 2020 годы"</a:t>
          </a:r>
        </a:p>
      </dgm:t>
    </dgm:pt>
    <dgm:pt modelId="{78EF8B1C-6BF8-495C-BCA9-AC62A0CEF98A}" type="parTrans" cxnId="{74D43295-73CB-44A3-9AFF-65408FD7E8E9}">
      <dgm:prSet/>
      <dgm:spPr/>
      <dgm:t>
        <a:bodyPr/>
        <a:lstStyle/>
        <a:p>
          <a:endParaRPr lang="ru-RU"/>
        </a:p>
      </dgm:t>
    </dgm:pt>
    <dgm:pt modelId="{AF767C27-E6FC-4C2C-9CBE-49BA899ED083}" type="sibTrans" cxnId="{74D43295-73CB-44A3-9AFF-65408FD7E8E9}">
      <dgm:prSet/>
      <dgm:spPr/>
      <dgm:t>
        <a:bodyPr/>
        <a:lstStyle/>
        <a:p>
          <a:endParaRPr lang="ru-RU"/>
        </a:p>
      </dgm:t>
    </dgm:pt>
    <dgm:pt modelId="{F444C25D-0495-4529-9429-6909C3E5A114}">
      <dgm:prSet phldrT="[Текст]" custT="1"/>
      <dgm:spPr/>
      <dgm:t>
        <a:bodyPr/>
        <a:lstStyle/>
        <a:p>
          <a:r>
            <a:rPr lang="ru-RU" sz="1700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" Землеустройство и землепользование на территории Слюдянского муниципального образования" на 2015-2020 годы</a:t>
          </a:r>
          <a:endParaRPr lang="ru-RU" sz="1700" b="1" i="0" u="none" dirty="0">
            <a:solidFill>
              <a:srgbClr val="33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03F937-5979-424D-8E20-1027F1B4B31F}" type="parTrans" cxnId="{B3B92023-418D-4965-BA9A-C88D54833A56}">
      <dgm:prSet/>
      <dgm:spPr/>
      <dgm:t>
        <a:bodyPr/>
        <a:lstStyle/>
        <a:p>
          <a:endParaRPr lang="ru-RU"/>
        </a:p>
      </dgm:t>
    </dgm:pt>
    <dgm:pt modelId="{44F7CD04-505D-4E1F-9B17-0D98E59B81F8}" type="sibTrans" cxnId="{B3B92023-418D-4965-BA9A-C88D54833A56}">
      <dgm:prSet/>
      <dgm:spPr/>
      <dgm:t>
        <a:bodyPr/>
        <a:lstStyle/>
        <a:p>
          <a:endParaRPr lang="ru-RU"/>
        </a:p>
      </dgm:t>
    </dgm:pt>
    <dgm:pt modelId="{491B1D9C-A5A5-4D5A-A145-95E4C056E779}" type="pres">
      <dgm:prSet presAssocID="{C3EBD7D6-65A8-41DB-8C5A-7B5D7D54CFB9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1EF9EA4-7F0A-43DC-8516-ABFCDA008D8B}" type="pres">
      <dgm:prSet presAssocID="{D98E5A47-83DA-4316-9EF2-41A19CF6BAF4}" presName="root1" presStyleCnt="0"/>
      <dgm:spPr/>
    </dgm:pt>
    <dgm:pt modelId="{B9B329AE-36BB-48E9-BCBB-6F7F423EE63B}" type="pres">
      <dgm:prSet presAssocID="{D98E5A47-83DA-4316-9EF2-41A19CF6BAF4}" presName="LevelOneTextNode" presStyleLbl="node0" presStyleIdx="0" presStyleCnt="1" custScaleX="129182" custScaleY="1437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77C6FDF-B6B5-4D56-9218-9B7F99D1D1CC}" type="pres">
      <dgm:prSet presAssocID="{D98E5A47-83DA-4316-9EF2-41A19CF6BAF4}" presName="level2hierChild" presStyleCnt="0"/>
      <dgm:spPr/>
    </dgm:pt>
    <dgm:pt modelId="{78928DB6-4E62-4D6B-B982-0EDF33E18813}" type="pres">
      <dgm:prSet presAssocID="{41D3F2D5-D4D8-4ACC-825C-7785BAC13196}" presName="conn2-1" presStyleLbl="parChTrans1D2" presStyleIdx="0" presStyleCnt="7"/>
      <dgm:spPr/>
      <dgm:t>
        <a:bodyPr/>
        <a:lstStyle/>
        <a:p>
          <a:endParaRPr lang="ru-RU"/>
        </a:p>
      </dgm:t>
    </dgm:pt>
    <dgm:pt modelId="{3BDFA01C-8D55-4005-B9CB-2B3666ED1174}" type="pres">
      <dgm:prSet presAssocID="{41D3F2D5-D4D8-4ACC-825C-7785BAC13196}" presName="connTx" presStyleLbl="parChTrans1D2" presStyleIdx="0" presStyleCnt="7"/>
      <dgm:spPr/>
      <dgm:t>
        <a:bodyPr/>
        <a:lstStyle/>
        <a:p>
          <a:endParaRPr lang="ru-RU"/>
        </a:p>
      </dgm:t>
    </dgm:pt>
    <dgm:pt modelId="{750971F6-66DE-4087-98B3-0511F379E4A2}" type="pres">
      <dgm:prSet presAssocID="{1BCF7CB6-59DB-4D83-95F0-29404D0F50B6}" presName="root2" presStyleCnt="0"/>
      <dgm:spPr/>
    </dgm:pt>
    <dgm:pt modelId="{DA955989-9C76-4399-B80E-8A8D1CFAD32A}" type="pres">
      <dgm:prSet presAssocID="{1BCF7CB6-59DB-4D83-95F0-29404D0F50B6}" presName="LevelTwoTextNode" presStyleLbl="node2" presStyleIdx="0" presStyleCnt="7" custScaleX="27379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6ADACD1-83CA-4F15-B823-650CFEF13DA6}" type="pres">
      <dgm:prSet presAssocID="{1BCF7CB6-59DB-4D83-95F0-29404D0F50B6}" presName="level3hierChild" presStyleCnt="0"/>
      <dgm:spPr/>
    </dgm:pt>
    <dgm:pt modelId="{CBF1829B-276B-438A-8AF0-6A1E599EDA10}" type="pres">
      <dgm:prSet presAssocID="{62393777-48A9-46A7-B8DE-9C764844E1B4}" presName="conn2-1" presStyleLbl="parChTrans1D2" presStyleIdx="1" presStyleCnt="7"/>
      <dgm:spPr/>
      <dgm:t>
        <a:bodyPr/>
        <a:lstStyle/>
        <a:p>
          <a:endParaRPr lang="ru-RU"/>
        </a:p>
      </dgm:t>
    </dgm:pt>
    <dgm:pt modelId="{8FFB3797-EAD6-4D75-8796-A774EB7DB0B5}" type="pres">
      <dgm:prSet presAssocID="{62393777-48A9-46A7-B8DE-9C764844E1B4}" presName="connTx" presStyleLbl="parChTrans1D2" presStyleIdx="1" presStyleCnt="7"/>
      <dgm:spPr/>
      <dgm:t>
        <a:bodyPr/>
        <a:lstStyle/>
        <a:p>
          <a:endParaRPr lang="ru-RU"/>
        </a:p>
      </dgm:t>
    </dgm:pt>
    <dgm:pt modelId="{5B5F015F-BE9A-4FDB-91F5-33396D0445E6}" type="pres">
      <dgm:prSet presAssocID="{AF733504-2B2D-45DE-83E1-7B52C7AD8033}" presName="root2" presStyleCnt="0"/>
      <dgm:spPr/>
    </dgm:pt>
    <dgm:pt modelId="{83AC037C-06AE-4CC6-870A-CE8749AD37F0}" type="pres">
      <dgm:prSet presAssocID="{AF733504-2B2D-45DE-83E1-7B52C7AD8033}" presName="LevelTwoTextNode" presStyleLbl="node2" presStyleIdx="1" presStyleCnt="7" custScaleX="275365" custScaleY="92656" custLinFactNeighborX="38" custLinFactNeighborY="-107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868C18E-848C-4182-A968-C730DB9B0D98}" type="pres">
      <dgm:prSet presAssocID="{AF733504-2B2D-45DE-83E1-7B52C7AD8033}" presName="level3hierChild" presStyleCnt="0"/>
      <dgm:spPr/>
    </dgm:pt>
    <dgm:pt modelId="{AFF3C289-DD7A-4BE1-BB82-E452AD4C13AD}" type="pres">
      <dgm:prSet presAssocID="{C5223174-0DB5-4DE2-BCE1-745040161C81}" presName="conn2-1" presStyleLbl="parChTrans1D2" presStyleIdx="2" presStyleCnt="7"/>
      <dgm:spPr/>
      <dgm:t>
        <a:bodyPr/>
        <a:lstStyle/>
        <a:p>
          <a:endParaRPr lang="ru-RU"/>
        </a:p>
      </dgm:t>
    </dgm:pt>
    <dgm:pt modelId="{8DE4DDF5-8F98-4F3A-A566-0C6BD7CC0D46}" type="pres">
      <dgm:prSet presAssocID="{C5223174-0DB5-4DE2-BCE1-745040161C81}" presName="connTx" presStyleLbl="parChTrans1D2" presStyleIdx="2" presStyleCnt="7"/>
      <dgm:spPr/>
      <dgm:t>
        <a:bodyPr/>
        <a:lstStyle/>
        <a:p>
          <a:endParaRPr lang="ru-RU"/>
        </a:p>
      </dgm:t>
    </dgm:pt>
    <dgm:pt modelId="{3F8FEB47-1449-40DB-A60C-0A1295EBF6AF}" type="pres">
      <dgm:prSet presAssocID="{111526E4-0B9A-4BA5-A649-8B8C593C43FF}" presName="root2" presStyleCnt="0"/>
      <dgm:spPr/>
    </dgm:pt>
    <dgm:pt modelId="{731601F1-54FA-46F7-B625-6993FD043300}" type="pres">
      <dgm:prSet presAssocID="{111526E4-0B9A-4BA5-A649-8B8C593C43FF}" presName="LevelTwoTextNode" presStyleLbl="node2" presStyleIdx="2" presStyleCnt="7" custScaleX="27302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0B40018-6FA4-4657-9F30-1D83979D8106}" type="pres">
      <dgm:prSet presAssocID="{111526E4-0B9A-4BA5-A649-8B8C593C43FF}" presName="level3hierChild" presStyleCnt="0"/>
      <dgm:spPr/>
    </dgm:pt>
    <dgm:pt modelId="{089EAAC6-2844-4D7D-B0B2-FBCFB7CC5254}" type="pres">
      <dgm:prSet presAssocID="{30B38BD4-74DB-4B13-A58C-06C572D1F643}" presName="conn2-1" presStyleLbl="parChTrans1D2" presStyleIdx="3" presStyleCnt="7"/>
      <dgm:spPr/>
      <dgm:t>
        <a:bodyPr/>
        <a:lstStyle/>
        <a:p>
          <a:endParaRPr lang="ru-RU"/>
        </a:p>
      </dgm:t>
    </dgm:pt>
    <dgm:pt modelId="{83608576-700B-4E7A-8C45-1D471F0E8F57}" type="pres">
      <dgm:prSet presAssocID="{30B38BD4-74DB-4B13-A58C-06C572D1F643}" presName="connTx" presStyleLbl="parChTrans1D2" presStyleIdx="3" presStyleCnt="7"/>
      <dgm:spPr/>
      <dgm:t>
        <a:bodyPr/>
        <a:lstStyle/>
        <a:p>
          <a:endParaRPr lang="ru-RU"/>
        </a:p>
      </dgm:t>
    </dgm:pt>
    <dgm:pt modelId="{9C66DDC5-A383-483F-9A39-BD3F2C278B90}" type="pres">
      <dgm:prSet presAssocID="{DAB69AD4-1A8F-4411-BF55-6AD2EEA14323}" presName="root2" presStyleCnt="0"/>
      <dgm:spPr/>
    </dgm:pt>
    <dgm:pt modelId="{C1C29DBF-054B-43D8-B53F-709A9AEDC76E}" type="pres">
      <dgm:prSet presAssocID="{DAB69AD4-1A8F-4411-BF55-6AD2EEA14323}" presName="LevelTwoTextNode" presStyleLbl="node2" presStyleIdx="3" presStyleCnt="7" custScaleX="27489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E19A692-934A-4CE5-B9DD-671B067DA239}" type="pres">
      <dgm:prSet presAssocID="{DAB69AD4-1A8F-4411-BF55-6AD2EEA14323}" presName="level3hierChild" presStyleCnt="0"/>
      <dgm:spPr/>
    </dgm:pt>
    <dgm:pt modelId="{49F6C768-130F-4DB9-A8BA-4588014A5EBC}" type="pres">
      <dgm:prSet presAssocID="{9618C12F-86DF-4F2F-B008-199898469D30}" presName="conn2-1" presStyleLbl="parChTrans1D2" presStyleIdx="4" presStyleCnt="7"/>
      <dgm:spPr/>
      <dgm:t>
        <a:bodyPr/>
        <a:lstStyle/>
        <a:p>
          <a:endParaRPr lang="ru-RU"/>
        </a:p>
      </dgm:t>
    </dgm:pt>
    <dgm:pt modelId="{063942F8-71D8-4374-834F-A208D9A82EDF}" type="pres">
      <dgm:prSet presAssocID="{9618C12F-86DF-4F2F-B008-199898469D30}" presName="connTx" presStyleLbl="parChTrans1D2" presStyleIdx="4" presStyleCnt="7"/>
      <dgm:spPr/>
      <dgm:t>
        <a:bodyPr/>
        <a:lstStyle/>
        <a:p>
          <a:endParaRPr lang="ru-RU"/>
        </a:p>
      </dgm:t>
    </dgm:pt>
    <dgm:pt modelId="{343074C2-7BC7-4C5F-9857-651F473B22BE}" type="pres">
      <dgm:prSet presAssocID="{507C644B-7C0C-475D-ACEE-EB011AF42F9E}" presName="root2" presStyleCnt="0"/>
      <dgm:spPr/>
    </dgm:pt>
    <dgm:pt modelId="{949932A1-242E-4256-B69B-1FD87584F54F}" type="pres">
      <dgm:prSet presAssocID="{507C644B-7C0C-475D-ACEE-EB011AF42F9E}" presName="LevelTwoTextNode" presStyleLbl="node2" presStyleIdx="4" presStyleCnt="7" custScaleX="27489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D5BBB08-2CDD-4213-B092-4ACC375F9EF7}" type="pres">
      <dgm:prSet presAssocID="{507C644B-7C0C-475D-ACEE-EB011AF42F9E}" presName="level3hierChild" presStyleCnt="0"/>
      <dgm:spPr/>
    </dgm:pt>
    <dgm:pt modelId="{F8962FBE-DBD7-4F4F-B2E4-B0A0D7610762}" type="pres">
      <dgm:prSet presAssocID="{78EF8B1C-6BF8-495C-BCA9-AC62A0CEF98A}" presName="conn2-1" presStyleLbl="parChTrans1D2" presStyleIdx="5" presStyleCnt="7"/>
      <dgm:spPr/>
      <dgm:t>
        <a:bodyPr/>
        <a:lstStyle/>
        <a:p>
          <a:endParaRPr lang="ru-RU"/>
        </a:p>
      </dgm:t>
    </dgm:pt>
    <dgm:pt modelId="{B621A9FB-145C-4DE6-A638-5FA2C413B570}" type="pres">
      <dgm:prSet presAssocID="{78EF8B1C-6BF8-495C-BCA9-AC62A0CEF98A}" presName="connTx" presStyleLbl="parChTrans1D2" presStyleIdx="5" presStyleCnt="7"/>
      <dgm:spPr/>
      <dgm:t>
        <a:bodyPr/>
        <a:lstStyle/>
        <a:p>
          <a:endParaRPr lang="ru-RU"/>
        </a:p>
      </dgm:t>
    </dgm:pt>
    <dgm:pt modelId="{77DB925D-DF1F-46CC-8499-4ABB10D4ADAE}" type="pres">
      <dgm:prSet presAssocID="{9CD787F1-D812-43D8-B092-85D6F5EA3471}" presName="root2" presStyleCnt="0"/>
      <dgm:spPr/>
    </dgm:pt>
    <dgm:pt modelId="{BE655478-7105-4810-85E2-C1FBAB376D06}" type="pres">
      <dgm:prSet presAssocID="{9CD787F1-D812-43D8-B092-85D6F5EA3471}" presName="LevelTwoTextNode" presStyleLbl="node2" presStyleIdx="5" presStyleCnt="7" custScaleX="275365" custLinFactNeighborX="2017" custLinFactNeighborY="-44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945A167-132E-48F5-B75D-B4ADE199FDCB}" type="pres">
      <dgm:prSet presAssocID="{9CD787F1-D812-43D8-B092-85D6F5EA3471}" presName="level3hierChild" presStyleCnt="0"/>
      <dgm:spPr/>
    </dgm:pt>
    <dgm:pt modelId="{7C09AA97-7DE9-460D-8C5B-541CA157DB20}" type="pres">
      <dgm:prSet presAssocID="{7903F937-5979-424D-8E20-1027F1B4B31F}" presName="conn2-1" presStyleLbl="parChTrans1D2" presStyleIdx="6" presStyleCnt="7"/>
      <dgm:spPr/>
      <dgm:t>
        <a:bodyPr/>
        <a:lstStyle/>
        <a:p>
          <a:endParaRPr lang="ru-RU"/>
        </a:p>
      </dgm:t>
    </dgm:pt>
    <dgm:pt modelId="{62FB1F44-BC2F-4986-8BFB-4CBC18ED4240}" type="pres">
      <dgm:prSet presAssocID="{7903F937-5979-424D-8E20-1027F1B4B31F}" presName="connTx" presStyleLbl="parChTrans1D2" presStyleIdx="6" presStyleCnt="7"/>
      <dgm:spPr/>
      <dgm:t>
        <a:bodyPr/>
        <a:lstStyle/>
        <a:p>
          <a:endParaRPr lang="ru-RU"/>
        </a:p>
      </dgm:t>
    </dgm:pt>
    <dgm:pt modelId="{CC5AE271-9634-4089-BACB-38CCF6CD70F7}" type="pres">
      <dgm:prSet presAssocID="{F444C25D-0495-4529-9429-6909C3E5A114}" presName="root2" presStyleCnt="0"/>
      <dgm:spPr/>
    </dgm:pt>
    <dgm:pt modelId="{D2321409-6B6C-422C-8BDA-F228C4F01525}" type="pres">
      <dgm:prSet presAssocID="{F444C25D-0495-4529-9429-6909C3E5A114}" presName="LevelTwoTextNode" presStyleLbl="node2" presStyleIdx="6" presStyleCnt="7" custScaleX="27489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CA45C97-1B11-418B-B1F4-5B9F278D3293}" type="pres">
      <dgm:prSet presAssocID="{F444C25D-0495-4529-9429-6909C3E5A114}" presName="level3hierChild" presStyleCnt="0"/>
      <dgm:spPr/>
    </dgm:pt>
  </dgm:ptLst>
  <dgm:cxnLst>
    <dgm:cxn modelId="{290E52E7-6A77-4B7E-82B5-985E84F3BD1C}" srcId="{D98E5A47-83DA-4316-9EF2-41A19CF6BAF4}" destId="{1BCF7CB6-59DB-4D83-95F0-29404D0F50B6}" srcOrd="0" destOrd="0" parTransId="{41D3F2D5-D4D8-4ACC-825C-7785BAC13196}" sibTransId="{2FADEEE8-06AE-419B-9AC4-B461DDEFAECF}"/>
    <dgm:cxn modelId="{B4CD0369-74DB-4729-9E1E-33BFAEC026DC}" type="presOf" srcId="{62393777-48A9-46A7-B8DE-9C764844E1B4}" destId="{CBF1829B-276B-438A-8AF0-6A1E599EDA10}" srcOrd="0" destOrd="0" presId="urn:microsoft.com/office/officeart/2008/layout/HorizontalMultiLevelHierarchy"/>
    <dgm:cxn modelId="{CDD054CD-3F66-4D68-B0A1-BAADB8B9469C}" type="presOf" srcId="{41D3F2D5-D4D8-4ACC-825C-7785BAC13196}" destId="{3BDFA01C-8D55-4005-B9CB-2B3666ED1174}" srcOrd="1" destOrd="0" presId="urn:microsoft.com/office/officeart/2008/layout/HorizontalMultiLevelHierarchy"/>
    <dgm:cxn modelId="{6B7376A4-C6CC-40B6-B5C9-EF8EB2D5E920}" type="presOf" srcId="{9CD787F1-D812-43D8-B092-85D6F5EA3471}" destId="{BE655478-7105-4810-85E2-C1FBAB376D06}" srcOrd="0" destOrd="0" presId="urn:microsoft.com/office/officeart/2008/layout/HorizontalMultiLevelHierarchy"/>
    <dgm:cxn modelId="{2B62C75A-942F-4C55-9627-A2A4B3F06BEF}" type="presOf" srcId="{507C644B-7C0C-475D-ACEE-EB011AF42F9E}" destId="{949932A1-242E-4256-B69B-1FD87584F54F}" srcOrd="0" destOrd="0" presId="urn:microsoft.com/office/officeart/2008/layout/HorizontalMultiLevelHierarchy"/>
    <dgm:cxn modelId="{87CD016D-07DE-4964-96AA-312C2C1B1262}" srcId="{C3EBD7D6-65A8-41DB-8C5A-7B5D7D54CFB9}" destId="{D98E5A47-83DA-4316-9EF2-41A19CF6BAF4}" srcOrd="0" destOrd="0" parTransId="{5DFACE64-7073-4122-883E-B6816C97283D}" sibTransId="{0B8DA5E4-D7B3-4100-AC89-CB768FA844B5}"/>
    <dgm:cxn modelId="{74D43295-73CB-44A3-9AFF-65408FD7E8E9}" srcId="{D98E5A47-83DA-4316-9EF2-41A19CF6BAF4}" destId="{9CD787F1-D812-43D8-B092-85D6F5EA3471}" srcOrd="5" destOrd="0" parTransId="{78EF8B1C-6BF8-495C-BCA9-AC62A0CEF98A}" sibTransId="{AF767C27-E6FC-4C2C-9CBE-49BA899ED083}"/>
    <dgm:cxn modelId="{0D4301DA-7E84-4EDE-A35E-F447D3B233AD}" type="presOf" srcId="{C3EBD7D6-65A8-41DB-8C5A-7B5D7D54CFB9}" destId="{491B1D9C-A5A5-4D5A-A145-95E4C056E779}" srcOrd="0" destOrd="0" presId="urn:microsoft.com/office/officeart/2008/layout/HorizontalMultiLevelHierarchy"/>
    <dgm:cxn modelId="{6D447F61-4F0D-4319-9D73-81AE16621E50}" type="presOf" srcId="{1BCF7CB6-59DB-4D83-95F0-29404D0F50B6}" destId="{DA955989-9C76-4399-B80E-8A8D1CFAD32A}" srcOrd="0" destOrd="0" presId="urn:microsoft.com/office/officeart/2008/layout/HorizontalMultiLevelHierarchy"/>
    <dgm:cxn modelId="{BE2BAC4A-5D6E-4544-ADB1-F230B28BD655}" type="presOf" srcId="{C5223174-0DB5-4DE2-BCE1-745040161C81}" destId="{8DE4DDF5-8F98-4F3A-A566-0C6BD7CC0D46}" srcOrd="1" destOrd="0" presId="urn:microsoft.com/office/officeart/2008/layout/HorizontalMultiLevelHierarchy"/>
    <dgm:cxn modelId="{8198BFC5-5F58-490E-8B02-352049C95C2C}" type="presOf" srcId="{78EF8B1C-6BF8-495C-BCA9-AC62A0CEF98A}" destId="{B621A9FB-145C-4DE6-A638-5FA2C413B570}" srcOrd="1" destOrd="0" presId="urn:microsoft.com/office/officeart/2008/layout/HorizontalMultiLevelHierarchy"/>
    <dgm:cxn modelId="{47AE7BB3-ABC3-4A60-BD65-83C8EF3687F6}" type="presOf" srcId="{DAB69AD4-1A8F-4411-BF55-6AD2EEA14323}" destId="{C1C29DBF-054B-43D8-B53F-709A9AEDC76E}" srcOrd="0" destOrd="0" presId="urn:microsoft.com/office/officeart/2008/layout/HorizontalMultiLevelHierarchy"/>
    <dgm:cxn modelId="{581097AA-E94A-4223-AC4D-E9FBF5EB163C}" type="presOf" srcId="{F444C25D-0495-4529-9429-6909C3E5A114}" destId="{D2321409-6B6C-422C-8BDA-F228C4F01525}" srcOrd="0" destOrd="0" presId="urn:microsoft.com/office/officeart/2008/layout/HorizontalMultiLevelHierarchy"/>
    <dgm:cxn modelId="{48BA524C-CADB-4CEF-B932-6686934B358C}" type="presOf" srcId="{7903F937-5979-424D-8E20-1027F1B4B31F}" destId="{62FB1F44-BC2F-4986-8BFB-4CBC18ED4240}" srcOrd="1" destOrd="0" presId="urn:microsoft.com/office/officeart/2008/layout/HorizontalMultiLevelHierarchy"/>
    <dgm:cxn modelId="{833C4B20-9860-4C05-A6A6-1ECF5754CFDA}" srcId="{D98E5A47-83DA-4316-9EF2-41A19CF6BAF4}" destId="{DAB69AD4-1A8F-4411-BF55-6AD2EEA14323}" srcOrd="3" destOrd="0" parTransId="{30B38BD4-74DB-4B13-A58C-06C572D1F643}" sibTransId="{BF65802C-0C54-46E4-A1DB-67CA67B75CD3}"/>
    <dgm:cxn modelId="{DFF0E37A-74DC-4D70-8098-761224127BCC}" type="presOf" srcId="{C5223174-0DB5-4DE2-BCE1-745040161C81}" destId="{AFF3C289-DD7A-4BE1-BB82-E452AD4C13AD}" srcOrd="0" destOrd="0" presId="urn:microsoft.com/office/officeart/2008/layout/HorizontalMultiLevelHierarchy"/>
    <dgm:cxn modelId="{101AD0EF-070B-436B-B81C-B3E7210559BE}" type="presOf" srcId="{111526E4-0B9A-4BA5-A649-8B8C593C43FF}" destId="{731601F1-54FA-46F7-B625-6993FD043300}" srcOrd="0" destOrd="0" presId="urn:microsoft.com/office/officeart/2008/layout/HorizontalMultiLevelHierarchy"/>
    <dgm:cxn modelId="{E64F2EF5-48DF-443F-A861-E8EA658FFE70}" type="presOf" srcId="{78EF8B1C-6BF8-495C-BCA9-AC62A0CEF98A}" destId="{F8962FBE-DBD7-4F4F-B2E4-B0A0D7610762}" srcOrd="0" destOrd="0" presId="urn:microsoft.com/office/officeart/2008/layout/HorizontalMultiLevelHierarchy"/>
    <dgm:cxn modelId="{50C45C0D-04B7-4211-BBFD-B73811596C01}" type="presOf" srcId="{AF733504-2B2D-45DE-83E1-7B52C7AD8033}" destId="{83AC037C-06AE-4CC6-870A-CE8749AD37F0}" srcOrd="0" destOrd="0" presId="urn:microsoft.com/office/officeart/2008/layout/HorizontalMultiLevelHierarchy"/>
    <dgm:cxn modelId="{C8F12E09-4225-462C-936C-4140936E9103}" srcId="{D98E5A47-83DA-4316-9EF2-41A19CF6BAF4}" destId="{AF733504-2B2D-45DE-83E1-7B52C7AD8033}" srcOrd="1" destOrd="0" parTransId="{62393777-48A9-46A7-B8DE-9C764844E1B4}" sibTransId="{D3C7F169-4749-47EE-93ED-5FC0328F259E}"/>
    <dgm:cxn modelId="{88CC7B1C-5DF6-4515-BB34-FFC958F7D6B1}" type="presOf" srcId="{30B38BD4-74DB-4B13-A58C-06C572D1F643}" destId="{089EAAC6-2844-4D7D-B0B2-FBCFB7CC5254}" srcOrd="0" destOrd="0" presId="urn:microsoft.com/office/officeart/2008/layout/HorizontalMultiLevelHierarchy"/>
    <dgm:cxn modelId="{13A4FF34-4899-47EB-9060-C5E51B1C8682}" type="presOf" srcId="{9618C12F-86DF-4F2F-B008-199898469D30}" destId="{49F6C768-130F-4DB9-A8BA-4588014A5EBC}" srcOrd="0" destOrd="0" presId="urn:microsoft.com/office/officeart/2008/layout/HorizontalMultiLevelHierarchy"/>
    <dgm:cxn modelId="{13755534-023B-45F9-9D2D-9270DA88A09F}" type="presOf" srcId="{62393777-48A9-46A7-B8DE-9C764844E1B4}" destId="{8FFB3797-EAD6-4D75-8796-A774EB7DB0B5}" srcOrd="1" destOrd="0" presId="urn:microsoft.com/office/officeart/2008/layout/HorizontalMultiLevelHierarchy"/>
    <dgm:cxn modelId="{C28A662E-9B76-46FC-8FC5-6686B465DF09}" type="presOf" srcId="{41D3F2D5-D4D8-4ACC-825C-7785BAC13196}" destId="{78928DB6-4E62-4D6B-B982-0EDF33E18813}" srcOrd="0" destOrd="0" presId="urn:microsoft.com/office/officeart/2008/layout/HorizontalMultiLevelHierarchy"/>
    <dgm:cxn modelId="{24897415-C2CF-47DC-9629-AE029D9C0CE0}" type="presOf" srcId="{D98E5A47-83DA-4316-9EF2-41A19CF6BAF4}" destId="{B9B329AE-36BB-48E9-BCBB-6F7F423EE63B}" srcOrd="0" destOrd="0" presId="urn:microsoft.com/office/officeart/2008/layout/HorizontalMultiLevelHierarchy"/>
    <dgm:cxn modelId="{5FECB411-5C4A-40B9-8D79-1EB99B96069C}" srcId="{D98E5A47-83DA-4316-9EF2-41A19CF6BAF4}" destId="{111526E4-0B9A-4BA5-A649-8B8C593C43FF}" srcOrd="2" destOrd="0" parTransId="{C5223174-0DB5-4DE2-BCE1-745040161C81}" sibTransId="{00AAD5D9-36CF-4ABC-B884-D505CE8CD2B7}"/>
    <dgm:cxn modelId="{C7C2B37B-03CC-4C25-93E1-6300720A9DB6}" type="presOf" srcId="{30B38BD4-74DB-4B13-A58C-06C572D1F643}" destId="{83608576-700B-4E7A-8C45-1D471F0E8F57}" srcOrd="1" destOrd="0" presId="urn:microsoft.com/office/officeart/2008/layout/HorizontalMultiLevelHierarchy"/>
    <dgm:cxn modelId="{0B278D86-4E0B-4F5A-8C4F-EFEDB60D4D54}" type="presOf" srcId="{7903F937-5979-424D-8E20-1027F1B4B31F}" destId="{7C09AA97-7DE9-460D-8C5B-541CA157DB20}" srcOrd="0" destOrd="0" presId="urn:microsoft.com/office/officeart/2008/layout/HorizontalMultiLevelHierarchy"/>
    <dgm:cxn modelId="{B3B92023-418D-4965-BA9A-C88D54833A56}" srcId="{D98E5A47-83DA-4316-9EF2-41A19CF6BAF4}" destId="{F444C25D-0495-4529-9429-6909C3E5A114}" srcOrd="6" destOrd="0" parTransId="{7903F937-5979-424D-8E20-1027F1B4B31F}" sibTransId="{44F7CD04-505D-4E1F-9B17-0D98E59B81F8}"/>
    <dgm:cxn modelId="{A026C0A9-38F0-4386-94E9-01FB59708A66}" srcId="{D98E5A47-83DA-4316-9EF2-41A19CF6BAF4}" destId="{507C644B-7C0C-475D-ACEE-EB011AF42F9E}" srcOrd="4" destOrd="0" parTransId="{9618C12F-86DF-4F2F-B008-199898469D30}" sibTransId="{73D98908-B467-4627-8922-3175315A0CD4}"/>
    <dgm:cxn modelId="{C88A9908-BBE9-47A7-B5D6-58787F546C34}" type="presOf" srcId="{9618C12F-86DF-4F2F-B008-199898469D30}" destId="{063942F8-71D8-4374-834F-A208D9A82EDF}" srcOrd="1" destOrd="0" presId="urn:microsoft.com/office/officeart/2008/layout/HorizontalMultiLevelHierarchy"/>
    <dgm:cxn modelId="{10E471A9-3638-4B9F-B093-22B265C34924}" type="presParOf" srcId="{491B1D9C-A5A5-4D5A-A145-95E4C056E779}" destId="{21EF9EA4-7F0A-43DC-8516-ABFCDA008D8B}" srcOrd="0" destOrd="0" presId="urn:microsoft.com/office/officeart/2008/layout/HorizontalMultiLevelHierarchy"/>
    <dgm:cxn modelId="{BEC8619A-409F-45ED-A0D1-50851DDFE555}" type="presParOf" srcId="{21EF9EA4-7F0A-43DC-8516-ABFCDA008D8B}" destId="{B9B329AE-36BB-48E9-BCBB-6F7F423EE63B}" srcOrd="0" destOrd="0" presId="urn:microsoft.com/office/officeart/2008/layout/HorizontalMultiLevelHierarchy"/>
    <dgm:cxn modelId="{AFC0A955-C667-4574-A551-091C8E823AAA}" type="presParOf" srcId="{21EF9EA4-7F0A-43DC-8516-ABFCDA008D8B}" destId="{077C6FDF-B6B5-4D56-9218-9B7F99D1D1CC}" srcOrd="1" destOrd="0" presId="urn:microsoft.com/office/officeart/2008/layout/HorizontalMultiLevelHierarchy"/>
    <dgm:cxn modelId="{39E0685F-6159-4420-8A18-C460936C0B9D}" type="presParOf" srcId="{077C6FDF-B6B5-4D56-9218-9B7F99D1D1CC}" destId="{78928DB6-4E62-4D6B-B982-0EDF33E18813}" srcOrd="0" destOrd="0" presId="urn:microsoft.com/office/officeart/2008/layout/HorizontalMultiLevelHierarchy"/>
    <dgm:cxn modelId="{61465977-52A0-4E70-A9E2-55C0293E1A6A}" type="presParOf" srcId="{78928DB6-4E62-4D6B-B982-0EDF33E18813}" destId="{3BDFA01C-8D55-4005-B9CB-2B3666ED1174}" srcOrd="0" destOrd="0" presId="urn:microsoft.com/office/officeart/2008/layout/HorizontalMultiLevelHierarchy"/>
    <dgm:cxn modelId="{48D6FC18-79A7-4985-B7E2-C0A3521CEDDB}" type="presParOf" srcId="{077C6FDF-B6B5-4D56-9218-9B7F99D1D1CC}" destId="{750971F6-66DE-4087-98B3-0511F379E4A2}" srcOrd="1" destOrd="0" presId="urn:microsoft.com/office/officeart/2008/layout/HorizontalMultiLevelHierarchy"/>
    <dgm:cxn modelId="{FF34F400-9D2A-4ACF-A591-A5F20DE85DCF}" type="presParOf" srcId="{750971F6-66DE-4087-98B3-0511F379E4A2}" destId="{DA955989-9C76-4399-B80E-8A8D1CFAD32A}" srcOrd="0" destOrd="0" presId="urn:microsoft.com/office/officeart/2008/layout/HorizontalMultiLevelHierarchy"/>
    <dgm:cxn modelId="{1D091EC1-17D9-49F3-A5F8-C5040FFF5025}" type="presParOf" srcId="{750971F6-66DE-4087-98B3-0511F379E4A2}" destId="{56ADACD1-83CA-4F15-B823-650CFEF13DA6}" srcOrd="1" destOrd="0" presId="urn:microsoft.com/office/officeart/2008/layout/HorizontalMultiLevelHierarchy"/>
    <dgm:cxn modelId="{69A6A4FB-5364-4A6A-8F56-F9F822D9A837}" type="presParOf" srcId="{077C6FDF-B6B5-4D56-9218-9B7F99D1D1CC}" destId="{CBF1829B-276B-438A-8AF0-6A1E599EDA10}" srcOrd="2" destOrd="0" presId="urn:microsoft.com/office/officeart/2008/layout/HorizontalMultiLevelHierarchy"/>
    <dgm:cxn modelId="{FD5302A5-4A97-419C-9ACF-DF9F1C7D846D}" type="presParOf" srcId="{CBF1829B-276B-438A-8AF0-6A1E599EDA10}" destId="{8FFB3797-EAD6-4D75-8796-A774EB7DB0B5}" srcOrd="0" destOrd="0" presId="urn:microsoft.com/office/officeart/2008/layout/HorizontalMultiLevelHierarchy"/>
    <dgm:cxn modelId="{CB775CB9-F3FB-40E5-A167-9F285399E69F}" type="presParOf" srcId="{077C6FDF-B6B5-4D56-9218-9B7F99D1D1CC}" destId="{5B5F015F-BE9A-4FDB-91F5-33396D0445E6}" srcOrd="3" destOrd="0" presId="urn:microsoft.com/office/officeart/2008/layout/HorizontalMultiLevelHierarchy"/>
    <dgm:cxn modelId="{4DE87278-D2E4-40CD-BCE4-D7AE5FFA3F34}" type="presParOf" srcId="{5B5F015F-BE9A-4FDB-91F5-33396D0445E6}" destId="{83AC037C-06AE-4CC6-870A-CE8749AD37F0}" srcOrd="0" destOrd="0" presId="urn:microsoft.com/office/officeart/2008/layout/HorizontalMultiLevelHierarchy"/>
    <dgm:cxn modelId="{C09707AE-F657-4600-8757-BFC47CB429E3}" type="presParOf" srcId="{5B5F015F-BE9A-4FDB-91F5-33396D0445E6}" destId="{E868C18E-848C-4182-A968-C730DB9B0D98}" srcOrd="1" destOrd="0" presId="urn:microsoft.com/office/officeart/2008/layout/HorizontalMultiLevelHierarchy"/>
    <dgm:cxn modelId="{CE3A7B3C-0A5A-4A6A-934C-3FA07EA45663}" type="presParOf" srcId="{077C6FDF-B6B5-4D56-9218-9B7F99D1D1CC}" destId="{AFF3C289-DD7A-4BE1-BB82-E452AD4C13AD}" srcOrd="4" destOrd="0" presId="urn:microsoft.com/office/officeart/2008/layout/HorizontalMultiLevelHierarchy"/>
    <dgm:cxn modelId="{8030D821-86EB-44E3-B7F3-9E89D70ABE3F}" type="presParOf" srcId="{AFF3C289-DD7A-4BE1-BB82-E452AD4C13AD}" destId="{8DE4DDF5-8F98-4F3A-A566-0C6BD7CC0D46}" srcOrd="0" destOrd="0" presId="urn:microsoft.com/office/officeart/2008/layout/HorizontalMultiLevelHierarchy"/>
    <dgm:cxn modelId="{F3260B7B-B2FA-4B8D-A353-2D0C302559BC}" type="presParOf" srcId="{077C6FDF-B6B5-4D56-9218-9B7F99D1D1CC}" destId="{3F8FEB47-1449-40DB-A60C-0A1295EBF6AF}" srcOrd="5" destOrd="0" presId="urn:microsoft.com/office/officeart/2008/layout/HorizontalMultiLevelHierarchy"/>
    <dgm:cxn modelId="{E12C9118-A0DC-400D-A426-F3E104881B94}" type="presParOf" srcId="{3F8FEB47-1449-40DB-A60C-0A1295EBF6AF}" destId="{731601F1-54FA-46F7-B625-6993FD043300}" srcOrd="0" destOrd="0" presId="urn:microsoft.com/office/officeart/2008/layout/HorizontalMultiLevelHierarchy"/>
    <dgm:cxn modelId="{CE89B4C1-67E6-4E91-9B8B-1F999B538851}" type="presParOf" srcId="{3F8FEB47-1449-40DB-A60C-0A1295EBF6AF}" destId="{F0B40018-6FA4-4657-9F30-1D83979D8106}" srcOrd="1" destOrd="0" presId="urn:microsoft.com/office/officeart/2008/layout/HorizontalMultiLevelHierarchy"/>
    <dgm:cxn modelId="{55046A5D-0FA7-4871-8513-018B62A298F4}" type="presParOf" srcId="{077C6FDF-B6B5-4D56-9218-9B7F99D1D1CC}" destId="{089EAAC6-2844-4D7D-B0B2-FBCFB7CC5254}" srcOrd="6" destOrd="0" presId="urn:microsoft.com/office/officeart/2008/layout/HorizontalMultiLevelHierarchy"/>
    <dgm:cxn modelId="{CDE4C538-F1B2-4CFF-8220-DF127642C6D8}" type="presParOf" srcId="{089EAAC6-2844-4D7D-B0B2-FBCFB7CC5254}" destId="{83608576-700B-4E7A-8C45-1D471F0E8F57}" srcOrd="0" destOrd="0" presId="urn:microsoft.com/office/officeart/2008/layout/HorizontalMultiLevelHierarchy"/>
    <dgm:cxn modelId="{268432DA-974F-41E2-9CDE-3BC25AFABFE5}" type="presParOf" srcId="{077C6FDF-B6B5-4D56-9218-9B7F99D1D1CC}" destId="{9C66DDC5-A383-483F-9A39-BD3F2C278B90}" srcOrd="7" destOrd="0" presId="urn:microsoft.com/office/officeart/2008/layout/HorizontalMultiLevelHierarchy"/>
    <dgm:cxn modelId="{6AA5172A-F0EC-4E9E-82C6-27CC1FE330E6}" type="presParOf" srcId="{9C66DDC5-A383-483F-9A39-BD3F2C278B90}" destId="{C1C29DBF-054B-43D8-B53F-709A9AEDC76E}" srcOrd="0" destOrd="0" presId="urn:microsoft.com/office/officeart/2008/layout/HorizontalMultiLevelHierarchy"/>
    <dgm:cxn modelId="{B546CB08-C1BF-4038-B44F-414A67285109}" type="presParOf" srcId="{9C66DDC5-A383-483F-9A39-BD3F2C278B90}" destId="{DE19A692-934A-4CE5-B9DD-671B067DA239}" srcOrd="1" destOrd="0" presId="urn:microsoft.com/office/officeart/2008/layout/HorizontalMultiLevelHierarchy"/>
    <dgm:cxn modelId="{E9D9AA35-F053-4564-8D2F-CC95F1C9F76F}" type="presParOf" srcId="{077C6FDF-B6B5-4D56-9218-9B7F99D1D1CC}" destId="{49F6C768-130F-4DB9-A8BA-4588014A5EBC}" srcOrd="8" destOrd="0" presId="urn:microsoft.com/office/officeart/2008/layout/HorizontalMultiLevelHierarchy"/>
    <dgm:cxn modelId="{7C383A1D-E2CF-47EB-8A3D-3592CB3B26E7}" type="presParOf" srcId="{49F6C768-130F-4DB9-A8BA-4588014A5EBC}" destId="{063942F8-71D8-4374-834F-A208D9A82EDF}" srcOrd="0" destOrd="0" presId="urn:microsoft.com/office/officeart/2008/layout/HorizontalMultiLevelHierarchy"/>
    <dgm:cxn modelId="{CE4E4246-DDB3-42E7-865E-80F95A3A682E}" type="presParOf" srcId="{077C6FDF-B6B5-4D56-9218-9B7F99D1D1CC}" destId="{343074C2-7BC7-4C5F-9857-651F473B22BE}" srcOrd="9" destOrd="0" presId="urn:microsoft.com/office/officeart/2008/layout/HorizontalMultiLevelHierarchy"/>
    <dgm:cxn modelId="{28C363B7-AA35-4FBA-9A60-020AD714E49D}" type="presParOf" srcId="{343074C2-7BC7-4C5F-9857-651F473B22BE}" destId="{949932A1-242E-4256-B69B-1FD87584F54F}" srcOrd="0" destOrd="0" presId="urn:microsoft.com/office/officeart/2008/layout/HorizontalMultiLevelHierarchy"/>
    <dgm:cxn modelId="{C58E5CF0-4C4D-4F90-A748-948EF336C581}" type="presParOf" srcId="{343074C2-7BC7-4C5F-9857-651F473B22BE}" destId="{FD5BBB08-2CDD-4213-B092-4ACC375F9EF7}" srcOrd="1" destOrd="0" presId="urn:microsoft.com/office/officeart/2008/layout/HorizontalMultiLevelHierarchy"/>
    <dgm:cxn modelId="{D1B0F807-CDE4-439E-A288-71B1A4D98E3C}" type="presParOf" srcId="{077C6FDF-B6B5-4D56-9218-9B7F99D1D1CC}" destId="{F8962FBE-DBD7-4F4F-B2E4-B0A0D7610762}" srcOrd="10" destOrd="0" presId="urn:microsoft.com/office/officeart/2008/layout/HorizontalMultiLevelHierarchy"/>
    <dgm:cxn modelId="{11D4B226-D24F-41B0-BCB3-788FB41A6A61}" type="presParOf" srcId="{F8962FBE-DBD7-4F4F-B2E4-B0A0D7610762}" destId="{B621A9FB-145C-4DE6-A638-5FA2C413B570}" srcOrd="0" destOrd="0" presId="urn:microsoft.com/office/officeart/2008/layout/HorizontalMultiLevelHierarchy"/>
    <dgm:cxn modelId="{BA3EFCE2-230E-4B76-AD5A-7042367327FA}" type="presParOf" srcId="{077C6FDF-B6B5-4D56-9218-9B7F99D1D1CC}" destId="{77DB925D-DF1F-46CC-8499-4ABB10D4ADAE}" srcOrd="11" destOrd="0" presId="urn:microsoft.com/office/officeart/2008/layout/HorizontalMultiLevelHierarchy"/>
    <dgm:cxn modelId="{CB556271-C9B4-4753-8490-D3E972211C99}" type="presParOf" srcId="{77DB925D-DF1F-46CC-8499-4ABB10D4ADAE}" destId="{BE655478-7105-4810-85E2-C1FBAB376D06}" srcOrd="0" destOrd="0" presId="urn:microsoft.com/office/officeart/2008/layout/HorizontalMultiLevelHierarchy"/>
    <dgm:cxn modelId="{B8BE39AE-8555-43BC-A4A7-E07EE7016F81}" type="presParOf" srcId="{77DB925D-DF1F-46CC-8499-4ABB10D4ADAE}" destId="{6945A167-132E-48F5-B75D-B4ADE199FDCB}" srcOrd="1" destOrd="0" presId="urn:microsoft.com/office/officeart/2008/layout/HorizontalMultiLevelHierarchy"/>
    <dgm:cxn modelId="{6200B568-3373-462B-BCF3-B63E0AF7E759}" type="presParOf" srcId="{077C6FDF-B6B5-4D56-9218-9B7F99D1D1CC}" destId="{7C09AA97-7DE9-460D-8C5B-541CA157DB20}" srcOrd="12" destOrd="0" presId="urn:microsoft.com/office/officeart/2008/layout/HorizontalMultiLevelHierarchy"/>
    <dgm:cxn modelId="{F9E4859B-A6AB-4D79-B262-A2C1842A870B}" type="presParOf" srcId="{7C09AA97-7DE9-460D-8C5B-541CA157DB20}" destId="{62FB1F44-BC2F-4986-8BFB-4CBC18ED4240}" srcOrd="0" destOrd="0" presId="urn:microsoft.com/office/officeart/2008/layout/HorizontalMultiLevelHierarchy"/>
    <dgm:cxn modelId="{A3F084C6-F37E-4AA3-B265-57D598E9A638}" type="presParOf" srcId="{077C6FDF-B6B5-4D56-9218-9B7F99D1D1CC}" destId="{CC5AE271-9634-4089-BACB-38CCF6CD70F7}" srcOrd="13" destOrd="0" presId="urn:microsoft.com/office/officeart/2008/layout/HorizontalMultiLevelHierarchy"/>
    <dgm:cxn modelId="{2E82725B-5909-49D2-889F-EE19559582AC}" type="presParOf" srcId="{CC5AE271-9634-4089-BACB-38CCF6CD70F7}" destId="{D2321409-6B6C-422C-8BDA-F228C4F01525}" srcOrd="0" destOrd="0" presId="urn:microsoft.com/office/officeart/2008/layout/HorizontalMultiLevelHierarchy"/>
    <dgm:cxn modelId="{0BDB4102-ED24-4E83-AA98-A2FD46203692}" type="presParOf" srcId="{CC5AE271-9634-4089-BACB-38CCF6CD70F7}" destId="{3CA45C97-1B11-418B-B1F4-5B9F278D3293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B09B43-FD44-4E86-B551-88E03063066E}">
      <dsp:nvSpPr>
        <dsp:cNvPr id="0" name=""/>
        <dsp:cNvSpPr/>
      </dsp:nvSpPr>
      <dsp:spPr>
        <a:xfrm>
          <a:off x="1570948" y="760"/>
          <a:ext cx="1329683" cy="864294"/>
        </a:xfrm>
        <a:prstGeom prst="roundRect">
          <a:avLst/>
        </a:prstGeom>
        <a:solidFill>
          <a:srgbClr val="E4BAC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Акцизы на дизельное топливо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1 181 </a:t>
          </a:r>
          <a:r>
            <a:rPr lang="ru-RU" sz="1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1613139" y="42951"/>
        <a:ext cx="1245301" cy="779912"/>
      </dsp:txXfrm>
    </dsp:sp>
    <dsp:sp modelId="{B0762F29-E64A-422B-871B-A4CF5F97CD0B}">
      <dsp:nvSpPr>
        <dsp:cNvPr id="0" name=""/>
        <dsp:cNvSpPr/>
      </dsp:nvSpPr>
      <dsp:spPr>
        <a:xfrm>
          <a:off x="807658" y="432907"/>
          <a:ext cx="2856263" cy="2856263"/>
        </a:xfrm>
        <a:custGeom>
          <a:avLst/>
          <a:gdLst/>
          <a:ahLst/>
          <a:cxnLst/>
          <a:rect l="0" t="0" r="0" b="0"/>
          <a:pathLst>
            <a:path>
              <a:moveTo>
                <a:pt x="2102555" y="169277"/>
              </a:moveTo>
              <a:arcTo wR="1428131" hR="1428131" stAng="17890794" swAng="2626277"/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B96A19-63BE-4010-A54D-594FF80AE2F3}">
      <dsp:nvSpPr>
        <dsp:cNvPr id="0" name=""/>
        <dsp:cNvSpPr/>
      </dsp:nvSpPr>
      <dsp:spPr>
        <a:xfrm>
          <a:off x="2999079" y="1428891"/>
          <a:ext cx="1329683" cy="864294"/>
        </a:xfrm>
        <a:prstGeom prst="roundRect">
          <a:avLst/>
        </a:prstGeom>
        <a:solidFill>
          <a:srgbClr val="E4BAC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Акцизы на моторные масла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32т.р.</a:t>
          </a:r>
        </a:p>
      </dsp:txBody>
      <dsp:txXfrm>
        <a:off x="3041270" y="1471082"/>
        <a:ext cx="1245301" cy="779912"/>
      </dsp:txXfrm>
    </dsp:sp>
    <dsp:sp modelId="{6471E7D8-2099-4752-B607-D64B043E9A84}">
      <dsp:nvSpPr>
        <dsp:cNvPr id="0" name=""/>
        <dsp:cNvSpPr/>
      </dsp:nvSpPr>
      <dsp:spPr>
        <a:xfrm>
          <a:off x="807658" y="432907"/>
          <a:ext cx="2856263" cy="2856263"/>
        </a:xfrm>
        <a:custGeom>
          <a:avLst/>
          <a:gdLst/>
          <a:ahLst/>
          <a:cxnLst/>
          <a:rect l="0" t="0" r="0" b="0"/>
          <a:pathLst>
            <a:path>
              <a:moveTo>
                <a:pt x="2785989" y="1870605"/>
              </a:moveTo>
              <a:arcTo wR="1428131" hR="1428131" stAng="1082929" swAng="2626277"/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F677EB-71DB-4CF9-96B9-60CABA54D2B5}">
      <dsp:nvSpPr>
        <dsp:cNvPr id="0" name=""/>
        <dsp:cNvSpPr/>
      </dsp:nvSpPr>
      <dsp:spPr>
        <a:xfrm>
          <a:off x="1570948" y="2857023"/>
          <a:ext cx="1329683" cy="864294"/>
        </a:xfrm>
        <a:prstGeom prst="roundRect">
          <a:avLst/>
        </a:prstGeom>
        <a:solidFill>
          <a:srgbClr val="E4BAC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Акцизы на прямогонный бензин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-152 </a:t>
          </a:r>
          <a:r>
            <a:rPr lang="ru-RU" sz="1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endParaRPr lang="ru-RU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13139" y="2899214"/>
        <a:ext cx="1245301" cy="779912"/>
      </dsp:txXfrm>
    </dsp:sp>
    <dsp:sp modelId="{4E9A822B-CB10-4798-B731-5AFAD17D1A42}">
      <dsp:nvSpPr>
        <dsp:cNvPr id="0" name=""/>
        <dsp:cNvSpPr/>
      </dsp:nvSpPr>
      <dsp:spPr>
        <a:xfrm>
          <a:off x="807658" y="432907"/>
          <a:ext cx="2856263" cy="2856263"/>
        </a:xfrm>
        <a:custGeom>
          <a:avLst/>
          <a:gdLst/>
          <a:ahLst/>
          <a:cxnLst/>
          <a:rect l="0" t="0" r="0" b="0"/>
          <a:pathLst>
            <a:path>
              <a:moveTo>
                <a:pt x="753708" y="2686985"/>
              </a:moveTo>
              <a:arcTo wR="1428131" hR="1428131" stAng="7090794" swAng="2626277"/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13C21D-91C9-4944-BA7D-AC23B41214FF}">
      <dsp:nvSpPr>
        <dsp:cNvPr id="0" name=""/>
        <dsp:cNvSpPr/>
      </dsp:nvSpPr>
      <dsp:spPr>
        <a:xfrm>
          <a:off x="142816" y="1428891"/>
          <a:ext cx="1329683" cy="864294"/>
        </a:xfrm>
        <a:prstGeom prst="roundRect">
          <a:avLst/>
        </a:prstGeom>
        <a:solidFill>
          <a:srgbClr val="E4BAC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Акцизы на автомобильный бензин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2 327 </a:t>
          </a:r>
          <a:r>
            <a:rPr lang="ru-RU" sz="1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185007" y="1471082"/>
        <a:ext cx="1245301" cy="779912"/>
      </dsp:txXfrm>
    </dsp:sp>
    <dsp:sp modelId="{A46C5569-CF66-4B36-B1A5-2122A787B064}">
      <dsp:nvSpPr>
        <dsp:cNvPr id="0" name=""/>
        <dsp:cNvSpPr/>
      </dsp:nvSpPr>
      <dsp:spPr>
        <a:xfrm>
          <a:off x="807658" y="432907"/>
          <a:ext cx="2856263" cy="2856263"/>
        </a:xfrm>
        <a:custGeom>
          <a:avLst/>
          <a:gdLst/>
          <a:ahLst/>
          <a:cxnLst/>
          <a:rect l="0" t="0" r="0" b="0"/>
          <a:pathLst>
            <a:path>
              <a:moveTo>
                <a:pt x="70274" y="985657"/>
              </a:moveTo>
              <a:arcTo wR="1428131" hR="1428131" stAng="11882929" swAng="2626277"/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2759CE-84D7-40DC-A604-4DD78A077B9D}">
      <dsp:nvSpPr>
        <dsp:cNvPr id="0" name=""/>
        <dsp:cNvSpPr/>
      </dsp:nvSpPr>
      <dsp:spPr>
        <a:xfrm>
          <a:off x="1418923" y="3111"/>
          <a:ext cx="5371065" cy="26855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i="0" kern="1200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Программа «Развитие культуры, досуга, физической культуры и спорта в Слюдянском муниципальном образовании на 2015 - 2020 гг.» </a:t>
          </a:r>
          <a:r>
            <a:rPr lang="ru-RU" sz="2600" b="1" i="0" kern="1200" dirty="0" smtClean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(10 894,88 т. р</a:t>
          </a:r>
          <a:r>
            <a:rPr lang="ru-RU" sz="2600" b="1" i="0" kern="1200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.)</a:t>
          </a:r>
        </a:p>
      </dsp:txBody>
      <dsp:txXfrm>
        <a:off x="1497580" y="81768"/>
        <a:ext cx="5213751" cy="2528218"/>
      </dsp:txXfrm>
    </dsp:sp>
    <dsp:sp modelId="{F3CDAE42-9A83-4772-8B9A-020EF6584D36}">
      <dsp:nvSpPr>
        <dsp:cNvPr id="0" name=""/>
        <dsp:cNvSpPr/>
      </dsp:nvSpPr>
      <dsp:spPr>
        <a:xfrm>
          <a:off x="1956029" y="2688644"/>
          <a:ext cx="420232" cy="17504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50457"/>
              </a:lnTo>
              <a:lnTo>
                <a:pt x="420232" y="17504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639998-EECD-4538-BD08-CAA6FA5A8641}">
      <dsp:nvSpPr>
        <dsp:cNvPr id="0" name=""/>
        <dsp:cNvSpPr/>
      </dsp:nvSpPr>
      <dsp:spPr>
        <a:xfrm>
          <a:off x="2376261" y="3096335"/>
          <a:ext cx="4296852" cy="26855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u="none" kern="12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"Обеспечение деятельности подведомственными учреждениями"</a:t>
          </a:r>
        </a:p>
      </dsp:txBody>
      <dsp:txXfrm>
        <a:off x="2454918" y="3174992"/>
        <a:ext cx="4139538" cy="252821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B073C2-C8DD-49DB-A324-F371ED26F70E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8FC7DE-8860-4C47-A29B-3CB1EAC24C4A}">
      <dsp:nvSpPr>
        <dsp:cNvPr id="0" name=""/>
        <dsp:cNvSpPr/>
      </dsp:nvSpPr>
      <dsp:spPr>
        <a:xfrm>
          <a:off x="540667" y="400043"/>
          <a:ext cx="5475833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baseline="0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rPr>
            <a:t>Функционирование представительного органа</a:t>
          </a:r>
          <a:endParaRPr lang="ru-RU" sz="2000" b="1" kern="1200" dirty="0">
            <a:solidFill>
              <a:srgbClr val="3333CC"/>
            </a:solidFill>
          </a:endParaRPr>
        </a:p>
      </dsp:txBody>
      <dsp:txXfrm>
        <a:off x="540667" y="400043"/>
        <a:ext cx="5475833" cy="812800"/>
      </dsp:txXfrm>
    </dsp:sp>
    <dsp:sp modelId="{F1132A9A-7072-4218-A5AF-D78A9F09BF07}">
      <dsp:nvSpPr>
        <dsp:cNvPr id="0" name=""/>
        <dsp:cNvSpPr/>
      </dsp:nvSpPr>
      <dsp:spPr>
        <a:xfrm>
          <a:off x="56979" y="304800"/>
          <a:ext cx="1015999" cy="1015999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1026A0-016A-411E-B3F4-BF3105C89BA0}">
      <dsp:nvSpPr>
        <dsp:cNvPr id="0" name=""/>
        <dsp:cNvSpPr/>
      </dsp:nvSpPr>
      <dsp:spPr>
        <a:xfrm>
          <a:off x="836084" y="1619243"/>
          <a:ext cx="5180380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baseline="0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rPr>
            <a:t>Обеспечение деятельности ревизионной комиссии</a:t>
          </a:r>
          <a:endParaRPr lang="ru-RU" sz="2000" b="1" kern="1200" dirty="0">
            <a:solidFill>
              <a:srgbClr val="3333CC"/>
            </a:solidFill>
          </a:endParaRPr>
        </a:p>
      </dsp:txBody>
      <dsp:txXfrm>
        <a:off x="836084" y="1619243"/>
        <a:ext cx="5180380" cy="812800"/>
      </dsp:txXfrm>
    </dsp:sp>
    <dsp:sp modelId="{05CBCF67-DFC7-4525-8B49-41DE3F44112E}">
      <dsp:nvSpPr>
        <dsp:cNvPr id="0" name=""/>
        <dsp:cNvSpPr/>
      </dsp:nvSpPr>
      <dsp:spPr>
        <a:xfrm>
          <a:off x="352432" y="1523999"/>
          <a:ext cx="1015999" cy="1015999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8FE09D-A1C7-4DD7-B847-E7A3E202E111}">
      <dsp:nvSpPr>
        <dsp:cNvPr id="0" name=""/>
        <dsp:cNvSpPr/>
      </dsp:nvSpPr>
      <dsp:spPr>
        <a:xfrm>
          <a:off x="564979" y="2844800"/>
          <a:ext cx="5475833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baseline="0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rPr>
            <a:t>Межбюджетные трансферты из бюджета поселения МО Слюдянский район </a:t>
          </a:r>
          <a:endParaRPr lang="ru-RU" sz="2000" b="1" kern="1200" dirty="0">
            <a:solidFill>
              <a:srgbClr val="3333CC"/>
            </a:solidFill>
          </a:endParaRPr>
        </a:p>
      </dsp:txBody>
      <dsp:txXfrm>
        <a:off x="564979" y="2844800"/>
        <a:ext cx="5475833" cy="812800"/>
      </dsp:txXfrm>
    </dsp:sp>
    <dsp:sp modelId="{A4AA0586-5410-4944-BA61-0256A016A6F9}">
      <dsp:nvSpPr>
        <dsp:cNvPr id="0" name=""/>
        <dsp:cNvSpPr/>
      </dsp:nvSpPr>
      <dsp:spPr>
        <a:xfrm>
          <a:off x="56979" y="2743200"/>
          <a:ext cx="1015999" cy="1015999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B09B43-FD44-4E86-B551-88E03063066E}">
      <dsp:nvSpPr>
        <dsp:cNvPr id="0" name=""/>
        <dsp:cNvSpPr/>
      </dsp:nvSpPr>
      <dsp:spPr>
        <a:xfrm>
          <a:off x="1570948" y="760"/>
          <a:ext cx="1329683" cy="864294"/>
        </a:xfrm>
        <a:prstGeom prst="roundRect">
          <a:avLst/>
        </a:prstGeom>
        <a:solidFill>
          <a:srgbClr val="99C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Акцизы на дизельное топливо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1 715 </a:t>
          </a:r>
          <a:r>
            <a:rPr lang="ru-RU" sz="1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1613139" y="42951"/>
        <a:ext cx="1245301" cy="779912"/>
      </dsp:txXfrm>
    </dsp:sp>
    <dsp:sp modelId="{B0762F29-E64A-422B-871B-A4CF5F97CD0B}">
      <dsp:nvSpPr>
        <dsp:cNvPr id="0" name=""/>
        <dsp:cNvSpPr/>
      </dsp:nvSpPr>
      <dsp:spPr>
        <a:xfrm>
          <a:off x="807658" y="432907"/>
          <a:ext cx="2856263" cy="2856263"/>
        </a:xfrm>
        <a:custGeom>
          <a:avLst/>
          <a:gdLst/>
          <a:ahLst/>
          <a:cxnLst/>
          <a:rect l="0" t="0" r="0" b="0"/>
          <a:pathLst>
            <a:path>
              <a:moveTo>
                <a:pt x="2102555" y="169277"/>
              </a:moveTo>
              <a:arcTo wR="1428131" hR="1428131" stAng="17890794" swAng="2626277"/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B96A19-63BE-4010-A54D-594FF80AE2F3}">
      <dsp:nvSpPr>
        <dsp:cNvPr id="0" name=""/>
        <dsp:cNvSpPr/>
      </dsp:nvSpPr>
      <dsp:spPr>
        <a:xfrm>
          <a:off x="2999079" y="1428891"/>
          <a:ext cx="1329683" cy="864294"/>
        </a:xfrm>
        <a:prstGeom prst="roundRect">
          <a:avLst/>
        </a:prstGeom>
        <a:solidFill>
          <a:srgbClr val="99C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Акцизы на моторные масла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26т.р.</a:t>
          </a:r>
        </a:p>
      </dsp:txBody>
      <dsp:txXfrm>
        <a:off x="3041270" y="1471082"/>
        <a:ext cx="1245301" cy="779912"/>
      </dsp:txXfrm>
    </dsp:sp>
    <dsp:sp modelId="{6471E7D8-2099-4752-B607-D64B043E9A84}">
      <dsp:nvSpPr>
        <dsp:cNvPr id="0" name=""/>
        <dsp:cNvSpPr/>
      </dsp:nvSpPr>
      <dsp:spPr>
        <a:xfrm>
          <a:off x="807658" y="432907"/>
          <a:ext cx="2856263" cy="2856263"/>
        </a:xfrm>
        <a:custGeom>
          <a:avLst/>
          <a:gdLst/>
          <a:ahLst/>
          <a:cxnLst/>
          <a:rect l="0" t="0" r="0" b="0"/>
          <a:pathLst>
            <a:path>
              <a:moveTo>
                <a:pt x="2785989" y="1870605"/>
              </a:moveTo>
              <a:arcTo wR="1428131" hR="1428131" stAng="1082929" swAng="2626277"/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F677EB-71DB-4CF9-96B9-60CABA54D2B5}">
      <dsp:nvSpPr>
        <dsp:cNvPr id="0" name=""/>
        <dsp:cNvSpPr/>
      </dsp:nvSpPr>
      <dsp:spPr>
        <a:xfrm>
          <a:off x="1570948" y="2857023"/>
          <a:ext cx="1329683" cy="864294"/>
        </a:xfrm>
        <a:prstGeom prst="roundRect">
          <a:avLst/>
        </a:prstGeom>
        <a:solidFill>
          <a:srgbClr val="99C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Акцизы на прямогонный бензин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-254т.р</a:t>
          </a:r>
        </a:p>
      </dsp:txBody>
      <dsp:txXfrm>
        <a:off x="1613139" y="2899214"/>
        <a:ext cx="1245301" cy="779912"/>
      </dsp:txXfrm>
    </dsp:sp>
    <dsp:sp modelId="{4E9A822B-CB10-4798-B731-5AFAD17D1A42}">
      <dsp:nvSpPr>
        <dsp:cNvPr id="0" name=""/>
        <dsp:cNvSpPr/>
      </dsp:nvSpPr>
      <dsp:spPr>
        <a:xfrm>
          <a:off x="807658" y="432907"/>
          <a:ext cx="2856263" cy="2856263"/>
        </a:xfrm>
        <a:custGeom>
          <a:avLst/>
          <a:gdLst/>
          <a:ahLst/>
          <a:cxnLst/>
          <a:rect l="0" t="0" r="0" b="0"/>
          <a:pathLst>
            <a:path>
              <a:moveTo>
                <a:pt x="753708" y="2686985"/>
              </a:moveTo>
              <a:arcTo wR="1428131" hR="1428131" stAng="7090794" swAng="2626277"/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13C21D-91C9-4944-BA7D-AC23B41214FF}">
      <dsp:nvSpPr>
        <dsp:cNvPr id="0" name=""/>
        <dsp:cNvSpPr/>
      </dsp:nvSpPr>
      <dsp:spPr>
        <a:xfrm>
          <a:off x="142816" y="1428891"/>
          <a:ext cx="1329683" cy="864294"/>
        </a:xfrm>
        <a:prstGeom prst="roundRect">
          <a:avLst/>
        </a:prstGeom>
        <a:solidFill>
          <a:srgbClr val="99C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Акцизы на автомобильный бензин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3 530 </a:t>
          </a:r>
          <a:r>
            <a:rPr lang="ru-RU" sz="1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185007" y="1471082"/>
        <a:ext cx="1245301" cy="779912"/>
      </dsp:txXfrm>
    </dsp:sp>
    <dsp:sp modelId="{A46C5569-CF66-4B36-B1A5-2122A787B064}">
      <dsp:nvSpPr>
        <dsp:cNvPr id="0" name=""/>
        <dsp:cNvSpPr/>
      </dsp:nvSpPr>
      <dsp:spPr>
        <a:xfrm>
          <a:off x="807658" y="432907"/>
          <a:ext cx="2856263" cy="2856263"/>
        </a:xfrm>
        <a:custGeom>
          <a:avLst/>
          <a:gdLst/>
          <a:ahLst/>
          <a:cxnLst/>
          <a:rect l="0" t="0" r="0" b="0"/>
          <a:pathLst>
            <a:path>
              <a:moveTo>
                <a:pt x="70274" y="985657"/>
              </a:moveTo>
              <a:arcTo wR="1428131" hR="1428131" stAng="11882929" swAng="2626277"/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5B0019-F9C9-47AE-B618-C2319737CEC8}">
      <dsp:nvSpPr>
        <dsp:cNvPr id="0" name=""/>
        <dsp:cNvSpPr/>
      </dsp:nvSpPr>
      <dsp:spPr>
        <a:xfrm>
          <a:off x="1081968" y="2988331"/>
          <a:ext cx="594491" cy="17038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7245" y="0"/>
              </a:lnTo>
              <a:lnTo>
                <a:pt x="297245" y="1703891"/>
              </a:lnTo>
              <a:lnTo>
                <a:pt x="594491" y="17038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1334098" y="3795162"/>
        <a:ext cx="90231" cy="90231"/>
      </dsp:txXfrm>
    </dsp:sp>
    <dsp:sp modelId="{11A8B59A-078D-4084-908A-F4846944C2D8}">
      <dsp:nvSpPr>
        <dsp:cNvPr id="0" name=""/>
        <dsp:cNvSpPr/>
      </dsp:nvSpPr>
      <dsp:spPr>
        <a:xfrm>
          <a:off x="1081968" y="2988331"/>
          <a:ext cx="598979" cy="5377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9489" y="0"/>
              </a:lnTo>
              <a:lnTo>
                <a:pt x="299489" y="537733"/>
              </a:lnTo>
              <a:lnTo>
                <a:pt x="598979" y="53773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361334" y="3237075"/>
        <a:ext cx="40247" cy="40247"/>
      </dsp:txXfrm>
    </dsp:sp>
    <dsp:sp modelId="{A37600AC-D461-4D40-B82E-250A5D5BA6BF}">
      <dsp:nvSpPr>
        <dsp:cNvPr id="0" name=""/>
        <dsp:cNvSpPr/>
      </dsp:nvSpPr>
      <dsp:spPr>
        <a:xfrm>
          <a:off x="1081968" y="2817406"/>
          <a:ext cx="594491" cy="170925"/>
        </a:xfrm>
        <a:custGeom>
          <a:avLst/>
          <a:gdLst/>
          <a:ahLst/>
          <a:cxnLst/>
          <a:rect l="0" t="0" r="0" b="0"/>
          <a:pathLst>
            <a:path>
              <a:moveTo>
                <a:pt x="0" y="170925"/>
              </a:moveTo>
              <a:lnTo>
                <a:pt x="297245" y="170925"/>
              </a:lnTo>
              <a:lnTo>
                <a:pt x="297245" y="0"/>
              </a:lnTo>
              <a:lnTo>
                <a:pt x="59449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363749" y="2887405"/>
        <a:ext cx="30928" cy="30928"/>
      </dsp:txXfrm>
    </dsp:sp>
    <dsp:sp modelId="{C038E9B6-EDEE-46C1-84DA-E8EA45E5F211}">
      <dsp:nvSpPr>
        <dsp:cNvPr id="0" name=""/>
        <dsp:cNvSpPr/>
      </dsp:nvSpPr>
      <dsp:spPr>
        <a:xfrm>
          <a:off x="1081968" y="1961448"/>
          <a:ext cx="594491" cy="1026883"/>
        </a:xfrm>
        <a:custGeom>
          <a:avLst/>
          <a:gdLst/>
          <a:ahLst/>
          <a:cxnLst/>
          <a:rect l="0" t="0" r="0" b="0"/>
          <a:pathLst>
            <a:path>
              <a:moveTo>
                <a:pt x="0" y="1026883"/>
              </a:moveTo>
              <a:lnTo>
                <a:pt x="297245" y="1026883"/>
              </a:lnTo>
              <a:lnTo>
                <a:pt x="297245" y="0"/>
              </a:lnTo>
              <a:lnTo>
                <a:pt x="59449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349549" y="2445226"/>
        <a:ext cx="59327" cy="59327"/>
      </dsp:txXfrm>
    </dsp:sp>
    <dsp:sp modelId="{2D1FA58C-6603-4D6E-B138-8FFDD58FB196}">
      <dsp:nvSpPr>
        <dsp:cNvPr id="0" name=""/>
        <dsp:cNvSpPr/>
      </dsp:nvSpPr>
      <dsp:spPr>
        <a:xfrm>
          <a:off x="1081968" y="983859"/>
          <a:ext cx="594491" cy="2004472"/>
        </a:xfrm>
        <a:custGeom>
          <a:avLst/>
          <a:gdLst/>
          <a:ahLst/>
          <a:cxnLst/>
          <a:rect l="0" t="0" r="0" b="0"/>
          <a:pathLst>
            <a:path>
              <a:moveTo>
                <a:pt x="0" y="2004472"/>
              </a:moveTo>
              <a:lnTo>
                <a:pt x="297245" y="2004472"/>
              </a:lnTo>
              <a:lnTo>
                <a:pt x="297245" y="0"/>
              </a:lnTo>
              <a:lnTo>
                <a:pt x="59449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1326944" y="1933826"/>
        <a:ext cx="104538" cy="104538"/>
      </dsp:txXfrm>
    </dsp:sp>
    <dsp:sp modelId="{BD7F81FD-5D4C-42FF-A6E4-0E7A44C980D0}">
      <dsp:nvSpPr>
        <dsp:cNvPr id="0" name=""/>
        <dsp:cNvSpPr/>
      </dsp:nvSpPr>
      <dsp:spPr>
        <a:xfrm rot="16200000">
          <a:off x="-2315693" y="2451038"/>
          <a:ext cx="5720736" cy="10745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7030A0"/>
              </a:solidFill>
            </a:rPr>
            <a:t>Муниципальная программа "Развитие жилищно-коммунального хозяйства Слюдянского муниципального образования  на 2015-2020 годы» (12 235,0 т. р.)</a:t>
          </a:r>
        </a:p>
      </dsp:txBody>
      <dsp:txXfrm>
        <a:off x="-2315693" y="2451038"/>
        <a:ext cx="5720736" cy="1074587"/>
      </dsp:txXfrm>
    </dsp:sp>
    <dsp:sp modelId="{6DD422DF-46F3-4D6B-9146-D2B4544E2FEC}">
      <dsp:nvSpPr>
        <dsp:cNvPr id="0" name=""/>
        <dsp:cNvSpPr/>
      </dsp:nvSpPr>
      <dsp:spPr>
        <a:xfrm>
          <a:off x="1676459" y="685947"/>
          <a:ext cx="6947341" cy="5958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3333CC"/>
              </a:solidFill>
            </a:rPr>
            <a:t>Подпрограмма "Модернизация объектов коммунальной инфраструктуры "</a:t>
          </a:r>
        </a:p>
      </dsp:txBody>
      <dsp:txXfrm>
        <a:off x="1676459" y="685947"/>
        <a:ext cx="6947341" cy="595823"/>
      </dsp:txXfrm>
    </dsp:sp>
    <dsp:sp modelId="{2B826B3C-A820-46BF-A262-63D893DBD0F5}">
      <dsp:nvSpPr>
        <dsp:cNvPr id="0" name=""/>
        <dsp:cNvSpPr/>
      </dsp:nvSpPr>
      <dsp:spPr>
        <a:xfrm>
          <a:off x="1676459" y="1508330"/>
          <a:ext cx="6939166" cy="9062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3333CC"/>
              </a:solidFill>
            </a:rPr>
            <a:t>Подпрограмма "Обеспечение проведения сбалансированной и стабильной политики в области государственного регулирования цен (тарифов) "</a:t>
          </a:r>
        </a:p>
      </dsp:txBody>
      <dsp:txXfrm>
        <a:off x="1676459" y="1508330"/>
        <a:ext cx="6939166" cy="906236"/>
      </dsp:txXfrm>
    </dsp:sp>
    <dsp:sp modelId="{906CD4AD-C8D5-4768-BAD5-8AA1857FA1C5}">
      <dsp:nvSpPr>
        <dsp:cNvPr id="0" name=""/>
        <dsp:cNvSpPr/>
      </dsp:nvSpPr>
      <dsp:spPr>
        <a:xfrm>
          <a:off x="1676459" y="2641125"/>
          <a:ext cx="6957060" cy="3525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3333CC"/>
              </a:solidFill>
            </a:rPr>
            <a:t>Подпрограмма "Чистая вода"</a:t>
          </a:r>
        </a:p>
      </dsp:txBody>
      <dsp:txXfrm>
        <a:off x="1676459" y="2641125"/>
        <a:ext cx="6957060" cy="352562"/>
      </dsp:txXfrm>
    </dsp:sp>
    <dsp:sp modelId="{4F72B444-9DDB-4244-8782-760FE873922B}">
      <dsp:nvSpPr>
        <dsp:cNvPr id="0" name=""/>
        <dsp:cNvSpPr/>
      </dsp:nvSpPr>
      <dsp:spPr>
        <a:xfrm>
          <a:off x="1680947" y="3202602"/>
          <a:ext cx="6948084" cy="6469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3333CC"/>
              </a:solidFill>
            </a:rPr>
            <a:t>Подпрограмма "Капитальный ремонт многоквартирных домов"</a:t>
          </a:r>
        </a:p>
      </dsp:txBody>
      <dsp:txXfrm>
        <a:off x="1680947" y="3202602"/>
        <a:ext cx="6948084" cy="646925"/>
      </dsp:txXfrm>
    </dsp:sp>
    <dsp:sp modelId="{C4FF924A-0954-4B04-83A9-EFB66C536B39}">
      <dsp:nvSpPr>
        <dsp:cNvPr id="0" name=""/>
        <dsp:cNvSpPr/>
      </dsp:nvSpPr>
      <dsp:spPr>
        <a:xfrm>
          <a:off x="1676459" y="4093731"/>
          <a:ext cx="6957120" cy="11969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3333CC"/>
              </a:solidFill>
            </a:rPr>
            <a:t>Подпрограмма "Информирование населения Слюдянского муниципального образования о мерах, принимаемых в сфере жилищно-коммунального хозяйства и по вопросам развития общественного контроля в этой сфере"</a:t>
          </a:r>
        </a:p>
      </dsp:txBody>
      <dsp:txXfrm>
        <a:off x="1676459" y="4093731"/>
        <a:ext cx="6957120" cy="11969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B422A6-C8AC-440C-9639-C4D10060F750}">
      <dsp:nvSpPr>
        <dsp:cNvPr id="0" name=""/>
        <dsp:cNvSpPr/>
      </dsp:nvSpPr>
      <dsp:spPr>
        <a:xfrm>
          <a:off x="3852041" y="2461938"/>
          <a:ext cx="2013225" cy="7559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5156"/>
              </a:lnTo>
              <a:lnTo>
                <a:pt x="2013225" y="515156"/>
              </a:lnTo>
              <a:lnTo>
                <a:pt x="2013225" y="75594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25C774-4737-4419-8BE8-080CF79FBC30}">
      <dsp:nvSpPr>
        <dsp:cNvPr id="0" name=""/>
        <dsp:cNvSpPr/>
      </dsp:nvSpPr>
      <dsp:spPr>
        <a:xfrm>
          <a:off x="1724916" y="2461938"/>
          <a:ext cx="2127124" cy="755948"/>
        </a:xfrm>
        <a:custGeom>
          <a:avLst/>
          <a:gdLst/>
          <a:ahLst/>
          <a:cxnLst/>
          <a:rect l="0" t="0" r="0" b="0"/>
          <a:pathLst>
            <a:path>
              <a:moveTo>
                <a:pt x="2127124" y="0"/>
              </a:moveTo>
              <a:lnTo>
                <a:pt x="2127124" y="515156"/>
              </a:lnTo>
              <a:lnTo>
                <a:pt x="0" y="515156"/>
              </a:lnTo>
              <a:lnTo>
                <a:pt x="0" y="75594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AC985F-C75E-4FD2-ABBB-18BA253BF9E3}">
      <dsp:nvSpPr>
        <dsp:cNvPr id="0" name=""/>
        <dsp:cNvSpPr/>
      </dsp:nvSpPr>
      <dsp:spPr>
        <a:xfrm>
          <a:off x="1583403" y="164278"/>
          <a:ext cx="4537276" cy="22976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12B3F1-7982-4C00-8A7A-B4C42DFCDA47}">
      <dsp:nvSpPr>
        <dsp:cNvPr id="0" name=""/>
        <dsp:cNvSpPr/>
      </dsp:nvSpPr>
      <dsp:spPr>
        <a:xfrm>
          <a:off x="1872208" y="438643"/>
          <a:ext cx="4537276" cy="22976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rgbClr val="990099"/>
              </a:solidFill>
            </a:rPr>
            <a:t>Муниципальная программа "Доступное жилье на территории Слюдянского муниципального образования  на 2015-2020 годы« </a:t>
          </a:r>
          <a:r>
            <a:rPr lang="ru-RU" sz="2400" b="1" kern="1200" dirty="0" smtClean="0">
              <a:solidFill>
                <a:srgbClr val="990099"/>
              </a:solidFill>
            </a:rPr>
            <a:t>(9 345 </a:t>
          </a:r>
          <a:r>
            <a:rPr lang="ru-RU" sz="2400" b="1" kern="1200" dirty="0" err="1" smtClean="0">
              <a:solidFill>
                <a:srgbClr val="990099"/>
              </a:solidFill>
            </a:rPr>
            <a:t>т.р</a:t>
          </a:r>
          <a:r>
            <a:rPr lang="ru-RU" sz="2400" b="1" kern="1200" dirty="0">
              <a:solidFill>
                <a:srgbClr val="990099"/>
              </a:solidFill>
            </a:rPr>
            <a:t>.)</a:t>
          </a:r>
          <a:endParaRPr lang="ru-RU" sz="2400" kern="1200" dirty="0"/>
        </a:p>
      </dsp:txBody>
      <dsp:txXfrm>
        <a:off x="1939504" y="505939"/>
        <a:ext cx="4402684" cy="2163068"/>
      </dsp:txXfrm>
    </dsp:sp>
    <dsp:sp modelId="{4E55958C-35A2-408F-AB65-F3E59823EAD2}">
      <dsp:nvSpPr>
        <dsp:cNvPr id="0" name=""/>
        <dsp:cNvSpPr/>
      </dsp:nvSpPr>
      <dsp:spPr>
        <a:xfrm>
          <a:off x="496" y="3217887"/>
          <a:ext cx="3448840" cy="24641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5C9CFA-0ECF-424A-BA90-7EEA5FD52481}">
      <dsp:nvSpPr>
        <dsp:cNvPr id="0" name=""/>
        <dsp:cNvSpPr/>
      </dsp:nvSpPr>
      <dsp:spPr>
        <a:xfrm>
          <a:off x="289301" y="3492252"/>
          <a:ext cx="3448840" cy="24641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chemeClr val="accent6">
                  <a:lumMod val="60000"/>
                  <a:lumOff val="40000"/>
                </a:schemeClr>
              </a:solidFill>
            </a:rPr>
            <a:t>Подпрограмма «Молодым семьям - доступное жилье на 2015-2020 гг.»</a:t>
          </a:r>
          <a:endParaRPr lang="ru-RU" sz="2400" kern="1200" dirty="0">
            <a:solidFill>
              <a:schemeClr val="accent6">
                <a:lumMod val="60000"/>
                <a:lumOff val="40000"/>
              </a:schemeClr>
            </a:solidFill>
          </a:endParaRPr>
        </a:p>
      </dsp:txBody>
      <dsp:txXfrm>
        <a:off x="361473" y="3564424"/>
        <a:ext cx="3304496" cy="2319805"/>
      </dsp:txXfrm>
    </dsp:sp>
    <dsp:sp modelId="{BDCF0AD3-38FB-4387-9103-00976D6701B9}">
      <dsp:nvSpPr>
        <dsp:cNvPr id="0" name=""/>
        <dsp:cNvSpPr/>
      </dsp:nvSpPr>
      <dsp:spPr>
        <a:xfrm>
          <a:off x="4026947" y="3217887"/>
          <a:ext cx="3676638" cy="24146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A7EAED-DD15-4063-BC4C-CCC7565E9F1E}">
      <dsp:nvSpPr>
        <dsp:cNvPr id="0" name=""/>
        <dsp:cNvSpPr/>
      </dsp:nvSpPr>
      <dsp:spPr>
        <a:xfrm>
          <a:off x="4315753" y="3492252"/>
          <a:ext cx="3676638" cy="24146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>
              <a:solidFill>
                <a:schemeClr val="accent6">
                  <a:lumMod val="60000"/>
                  <a:lumOff val="40000"/>
                </a:schemeClr>
              </a:solidFill>
            </a:rPr>
            <a:t>Подпрограмма «Переселение граждан из аварийного жилищного фонда Слюдянского муниципального образования в 2015 году» </a:t>
          </a:r>
          <a:endParaRPr lang="ru-RU" sz="2200" kern="1200" dirty="0">
            <a:solidFill>
              <a:schemeClr val="accent6">
                <a:lumMod val="60000"/>
                <a:lumOff val="40000"/>
              </a:schemeClr>
            </a:solidFill>
          </a:endParaRPr>
        </a:p>
      </dsp:txBody>
      <dsp:txXfrm>
        <a:off x="4386475" y="3562974"/>
        <a:ext cx="3535194" cy="227318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51D57B-68FC-4375-8FD9-E0FD1E723EC9}">
      <dsp:nvSpPr>
        <dsp:cNvPr id="0" name=""/>
        <dsp:cNvSpPr/>
      </dsp:nvSpPr>
      <dsp:spPr>
        <a:xfrm>
          <a:off x="1563578" y="3132347"/>
          <a:ext cx="779307" cy="17875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89653" y="0"/>
              </a:lnTo>
              <a:lnTo>
                <a:pt x="389653" y="1787500"/>
              </a:lnTo>
              <a:lnTo>
                <a:pt x="779307" y="178750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1904482" y="3977348"/>
        <a:ext cx="97499" cy="97499"/>
      </dsp:txXfrm>
    </dsp:sp>
    <dsp:sp modelId="{49DA4CC5-7300-4DCD-9D8B-0A8F4BE165A0}">
      <dsp:nvSpPr>
        <dsp:cNvPr id="0" name=""/>
        <dsp:cNvSpPr/>
      </dsp:nvSpPr>
      <dsp:spPr>
        <a:xfrm>
          <a:off x="1563578" y="3086627"/>
          <a:ext cx="77930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89653" y="45720"/>
              </a:lnTo>
              <a:lnTo>
                <a:pt x="389653" y="133570"/>
              </a:lnTo>
              <a:lnTo>
                <a:pt x="779307" y="1335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933626" y="3112741"/>
        <a:ext cx="39212" cy="39212"/>
      </dsp:txXfrm>
    </dsp:sp>
    <dsp:sp modelId="{CA6030BB-2FB6-4880-8568-E86675EC2698}">
      <dsp:nvSpPr>
        <dsp:cNvPr id="0" name=""/>
        <dsp:cNvSpPr/>
      </dsp:nvSpPr>
      <dsp:spPr>
        <a:xfrm>
          <a:off x="1563578" y="1432697"/>
          <a:ext cx="779307" cy="1699650"/>
        </a:xfrm>
        <a:custGeom>
          <a:avLst/>
          <a:gdLst/>
          <a:ahLst/>
          <a:cxnLst/>
          <a:rect l="0" t="0" r="0" b="0"/>
          <a:pathLst>
            <a:path>
              <a:moveTo>
                <a:pt x="0" y="1699650"/>
              </a:moveTo>
              <a:lnTo>
                <a:pt x="389653" y="1699650"/>
              </a:lnTo>
              <a:lnTo>
                <a:pt x="389653" y="0"/>
              </a:lnTo>
              <a:lnTo>
                <a:pt x="779307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1906487" y="2235777"/>
        <a:ext cx="93489" cy="93489"/>
      </dsp:txXfrm>
    </dsp:sp>
    <dsp:sp modelId="{CCE31506-0D81-4919-8411-4E581CB04110}">
      <dsp:nvSpPr>
        <dsp:cNvPr id="0" name=""/>
        <dsp:cNvSpPr/>
      </dsp:nvSpPr>
      <dsp:spPr>
        <a:xfrm rot="16200000">
          <a:off x="-2156638" y="2538363"/>
          <a:ext cx="6252466" cy="11879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0" kern="1200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Муниципальная программа "Развитие транспортного комплекса и улично-дорожной сети Слюдянского муниципального образования на 2015 - 2020 годы» (8 </a:t>
          </a:r>
          <a:r>
            <a:rPr lang="ru-RU" sz="2200" b="1" i="0" kern="1200" dirty="0" smtClean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423 </a:t>
          </a:r>
          <a:r>
            <a:rPr lang="ru-RU" sz="2200" b="1" i="0" kern="1200" dirty="0" err="1" smtClean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2200" b="1" i="0" kern="1200" dirty="0" smtClean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.)</a:t>
          </a:r>
          <a:endParaRPr lang="ru-RU" sz="2200" i="0" kern="1200" dirty="0">
            <a:solidFill>
              <a:srgbClr val="99009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2156638" y="2538363"/>
        <a:ext cx="6252466" cy="1187968"/>
      </dsp:txXfrm>
    </dsp:sp>
    <dsp:sp modelId="{65FE6407-CDA8-49D6-9388-B6C9EC104174}">
      <dsp:nvSpPr>
        <dsp:cNvPr id="0" name=""/>
        <dsp:cNvSpPr/>
      </dsp:nvSpPr>
      <dsp:spPr>
        <a:xfrm>
          <a:off x="2342886" y="631389"/>
          <a:ext cx="5706439" cy="16026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«Развитие автомобильных дорог общего пользования местного значения, ремонт дворовых территорий многоквартирных домов и проездов к дворовым территориям многоквартирных домов Слюдянского муниципального образования»</a:t>
          </a:r>
        </a:p>
      </dsp:txBody>
      <dsp:txXfrm>
        <a:off x="2342886" y="631389"/>
        <a:ext cx="5706439" cy="1602617"/>
      </dsp:txXfrm>
    </dsp:sp>
    <dsp:sp modelId="{63D00CA8-B140-457C-AF8E-BF3FFFDB5548}">
      <dsp:nvSpPr>
        <dsp:cNvPr id="0" name=""/>
        <dsp:cNvSpPr/>
      </dsp:nvSpPr>
      <dsp:spPr>
        <a:xfrm>
          <a:off x="2342886" y="2530998"/>
          <a:ext cx="5663889" cy="13783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«Содержание и ремонт автомобильных дорог, технических средств организации дорожного движения, объектов внешнего благоустройства»</a:t>
          </a:r>
        </a:p>
      </dsp:txBody>
      <dsp:txXfrm>
        <a:off x="2342886" y="2530998"/>
        <a:ext cx="5663889" cy="1378399"/>
      </dsp:txXfrm>
    </dsp:sp>
    <dsp:sp modelId="{77748D63-7306-4A37-9C64-4D0E61EE93E4}">
      <dsp:nvSpPr>
        <dsp:cNvPr id="0" name=""/>
        <dsp:cNvSpPr/>
      </dsp:nvSpPr>
      <dsp:spPr>
        <a:xfrm>
          <a:off x="2342886" y="4206390"/>
          <a:ext cx="5621339" cy="14269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 «Организация уличного освещения на территории Слюдянского городского поселения»</a:t>
          </a:r>
        </a:p>
      </dsp:txBody>
      <dsp:txXfrm>
        <a:off x="2342886" y="4206390"/>
        <a:ext cx="5621339" cy="142691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7F9537-5CB5-437A-A559-D5580B8192BA}">
      <dsp:nvSpPr>
        <dsp:cNvPr id="0" name=""/>
        <dsp:cNvSpPr/>
      </dsp:nvSpPr>
      <dsp:spPr>
        <a:xfrm>
          <a:off x="1087690" y="3168351"/>
          <a:ext cx="788264" cy="21588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94132" y="0"/>
              </a:lnTo>
              <a:lnTo>
                <a:pt x="394132" y="2158890"/>
              </a:lnTo>
              <a:lnTo>
                <a:pt x="788264" y="215889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1424365" y="4190339"/>
        <a:ext cx="114914" cy="114914"/>
      </dsp:txXfrm>
    </dsp:sp>
    <dsp:sp modelId="{C6A7EE88-8BC8-4175-A99B-4154B4E22116}">
      <dsp:nvSpPr>
        <dsp:cNvPr id="0" name=""/>
        <dsp:cNvSpPr/>
      </dsp:nvSpPr>
      <dsp:spPr>
        <a:xfrm>
          <a:off x="1087690" y="3168351"/>
          <a:ext cx="810651" cy="6886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05325" y="0"/>
              </a:lnTo>
              <a:lnTo>
                <a:pt x="405325" y="688608"/>
              </a:lnTo>
              <a:lnTo>
                <a:pt x="810651" y="68860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466425" y="3486065"/>
        <a:ext cx="53182" cy="53182"/>
      </dsp:txXfrm>
    </dsp:sp>
    <dsp:sp modelId="{B8B69C35-F337-40DF-995C-CAE17D9C6788}">
      <dsp:nvSpPr>
        <dsp:cNvPr id="0" name=""/>
        <dsp:cNvSpPr/>
      </dsp:nvSpPr>
      <dsp:spPr>
        <a:xfrm>
          <a:off x="1087690" y="2380868"/>
          <a:ext cx="788264" cy="787483"/>
        </a:xfrm>
        <a:custGeom>
          <a:avLst/>
          <a:gdLst/>
          <a:ahLst/>
          <a:cxnLst/>
          <a:rect l="0" t="0" r="0" b="0"/>
          <a:pathLst>
            <a:path>
              <a:moveTo>
                <a:pt x="0" y="787483"/>
              </a:moveTo>
              <a:lnTo>
                <a:pt x="394132" y="787483"/>
              </a:lnTo>
              <a:lnTo>
                <a:pt x="394132" y="0"/>
              </a:lnTo>
              <a:lnTo>
                <a:pt x="788264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453967" y="2746754"/>
        <a:ext cx="55711" cy="55711"/>
      </dsp:txXfrm>
    </dsp:sp>
    <dsp:sp modelId="{557D9B8C-1D1A-4CA3-881B-242B2BEE57D4}">
      <dsp:nvSpPr>
        <dsp:cNvPr id="0" name=""/>
        <dsp:cNvSpPr/>
      </dsp:nvSpPr>
      <dsp:spPr>
        <a:xfrm>
          <a:off x="1087690" y="938433"/>
          <a:ext cx="788264" cy="2229918"/>
        </a:xfrm>
        <a:custGeom>
          <a:avLst/>
          <a:gdLst/>
          <a:ahLst/>
          <a:cxnLst/>
          <a:rect l="0" t="0" r="0" b="0"/>
          <a:pathLst>
            <a:path>
              <a:moveTo>
                <a:pt x="0" y="2229918"/>
              </a:moveTo>
              <a:lnTo>
                <a:pt x="394132" y="2229918"/>
              </a:lnTo>
              <a:lnTo>
                <a:pt x="394132" y="0"/>
              </a:lnTo>
              <a:lnTo>
                <a:pt x="788264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1422694" y="1994264"/>
        <a:ext cx="118257" cy="118257"/>
      </dsp:txXfrm>
    </dsp:sp>
    <dsp:sp modelId="{1D2DE9FC-5D9E-4A99-B37E-F39BD54E2B83}">
      <dsp:nvSpPr>
        <dsp:cNvPr id="0" name=""/>
        <dsp:cNvSpPr/>
      </dsp:nvSpPr>
      <dsp:spPr>
        <a:xfrm rot="16200000">
          <a:off x="-2541349" y="2701479"/>
          <a:ext cx="6324333" cy="9337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0" kern="1200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Программа  «Благоустройство СМО на 2015 - 2020 годы» (</a:t>
          </a:r>
          <a:r>
            <a:rPr lang="ru-RU" sz="2200" b="1" i="0" kern="1200" dirty="0" smtClean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8085 </a:t>
          </a:r>
          <a:r>
            <a:rPr lang="ru-RU" sz="2200" b="1" i="0" kern="1200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</a:t>
          </a:r>
          <a:r>
            <a:rPr lang="ru-RU" sz="2200" b="1" i="0" kern="1200" dirty="0" smtClean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</a:t>
          </a:r>
          <a:r>
            <a:rPr lang="ru-RU" sz="2200" b="1" i="0" kern="1200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.)</a:t>
          </a:r>
          <a:endParaRPr lang="ru-RU" sz="2200" i="0" kern="1200" dirty="0">
            <a:solidFill>
              <a:srgbClr val="99009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2541349" y="2701479"/>
        <a:ext cx="6324333" cy="933745"/>
      </dsp:txXfrm>
    </dsp:sp>
    <dsp:sp modelId="{BC88028C-96F4-4267-846F-0AD0575E908F}">
      <dsp:nvSpPr>
        <dsp:cNvPr id="0" name=""/>
        <dsp:cNvSpPr/>
      </dsp:nvSpPr>
      <dsp:spPr>
        <a:xfrm>
          <a:off x="1875955" y="418779"/>
          <a:ext cx="6394208" cy="10393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u="none" kern="12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"Озеленение, развитие и содержание комплекса благоустройства дворовых территорий СМО"</a:t>
          </a:r>
        </a:p>
      </dsp:txBody>
      <dsp:txXfrm>
        <a:off x="1875955" y="418779"/>
        <a:ext cx="6394208" cy="1039308"/>
      </dsp:txXfrm>
    </dsp:sp>
    <dsp:sp modelId="{A478EB33-E827-43C5-A86A-09A9EB6489F6}">
      <dsp:nvSpPr>
        <dsp:cNvPr id="0" name=""/>
        <dsp:cNvSpPr/>
      </dsp:nvSpPr>
      <dsp:spPr>
        <a:xfrm>
          <a:off x="1875955" y="1758493"/>
          <a:ext cx="6394208" cy="12447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u="none" kern="12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"Организация санитарной очистки, сбора и вывоза мусора с территории СМО"</a:t>
          </a:r>
        </a:p>
      </dsp:txBody>
      <dsp:txXfrm>
        <a:off x="1875955" y="1758493"/>
        <a:ext cx="6394208" cy="1244749"/>
      </dsp:txXfrm>
    </dsp:sp>
    <dsp:sp modelId="{D6B9F2E6-CED7-4222-B302-F027D1F0FB67}">
      <dsp:nvSpPr>
        <dsp:cNvPr id="0" name=""/>
        <dsp:cNvSpPr/>
      </dsp:nvSpPr>
      <dsp:spPr>
        <a:xfrm>
          <a:off x="1898342" y="3290707"/>
          <a:ext cx="6395035" cy="11325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u="none" kern="12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"Охрана окружающей среды территории СМО"</a:t>
          </a:r>
        </a:p>
      </dsp:txBody>
      <dsp:txXfrm>
        <a:off x="1898342" y="3290707"/>
        <a:ext cx="6395035" cy="1132506"/>
      </dsp:txXfrm>
    </dsp:sp>
    <dsp:sp modelId="{F38AC34B-4363-4EB1-83B9-19CD28E64A88}">
      <dsp:nvSpPr>
        <dsp:cNvPr id="0" name=""/>
        <dsp:cNvSpPr/>
      </dsp:nvSpPr>
      <dsp:spPr>
        <a:xfrm>
          <a:off x="1875955" y="4736560"/>
          <a:ext cx="6394208" cy="11813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u="none" kern="12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"Оказание услуг по перевозке в морг и захоронению безродных, невостребованных и неопознанных умерших на территории СМО"</a:t>
          </a:r>
        </a:p>
      </dsp:txBody>
      <dsp:txXfrm>
        <a:off x="1875955" y="4736560"/>
        <a:ext cx="6394208" cy="118136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885463-ADC0-429F-AB44-58F86FDC644F}">
      <dsp:nvSpPr>
        <dsp:cNvPr id="0" name=""/>
        <dsp:cNvSpPr/>
      </dsp:nvSpPr>
      <dsp:spPr>
        <a:xfrm>
          <a:off x="1516978" y="3024335"/>
          <a:ext cx="752434" cy="16120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76217" y="0"/>
              </a:lnTo>
              <a:lnTo>
                <a:pt x="376217" y="1612062"/>
              </a:lnTo>
              <a:lnTo>
                <a:pt x="752434" y="16120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1848720" y="3785891"/>
        <a:ext cx="88950" cy="88950"/>
      </dsp:txXfrm>
    </dsp:sp>
    <dsp:sp modelId="{378CFE42-C220-4FEE-98C5-39059CC4B2F5}">
      <dsp:nvSpPr>
        <dsp:cNvPr id="0" name=""/>
        <dsp:cNvSpPr/>
      </dsp:nvSpPr>
      <dsp:spPr>
        <a:xfrm>
          <a:off x="1516978" y="1843678"/>
          <a:ext cx="752434" cy="1180657"/>
        </a:xfrm>
        <a:custGeom>
          <a:avLst/>
          <a:gdLst/>
          <a:ahLst/>
          <a:cxnLst/>
          <a:rect l="0" t="0" r="0" b="0"/>
          <a:pathLst>
            <a:path>
              <a:moveTo>
                <a:pt x="0" y="1180657"/>
              </a:moveTo>
              <a:lnTo>
                <a:pt x="376217" y="1180657"/>
              </a:lnTo>
              <a:lnTo>
                <a:pt x="376217" y="0"/>
              </a:lnTo>
              <a:lnTo>
                <a:pt x="752434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858195" y="2399006"/>
        <a:ext cx="70001" cy="70001"/>
      </dsp:txXfrm>
    </dsp:sp>
    <dsp:sp modelId="{996A4411-1F94-434E-B49B-0383F1BE2D13}">
      <dsp:nvSpPr>
        <dsp:cNvPr id="0" name=""/>
        <dsp:cNvSpPr/>
      </dsp:nvSpPr>
      <dsp:spPr>
        <a:xfrm rot="16200000">
          <a:off x="-2074955" y="2450833"/>
          <a:ext cx="6036863" cy="11470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Программа «Обеспечение комплексных мер безопасности в СМО на 2015 - 2020 годы» </a:t>
          </a:r>
          <a:r>
            <a:rPr lang="ru-RU" sz="2400" b="1" i="0" kern="1200" dirty="0" smtClean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(355 </a:t>
          </a:r>
          <a:r>
            <a:rPr lang="ru-RU" sz="2400" b="1" i="0" kern="1200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</a:t>
          </a:r>
          <a:r>
            <a:rPr lang="ru-RU" sz="2400" b="1" i="0" kern="1200" dirty="0" smtClean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</a:t>
          </a:r>
          <a:r>
            <a:rPr lang="ru-RU" sz="2400" b="1" i="0" kern="1200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.)</a:t>
          </a:r>
          <a:endParaRPr lang="ru-RU" sz="2400" i="0" kern="1200" dirty="0">
            <a:solidFill>
              <a:srgbClr val="99009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2074955" y="2450833"/>
        <a:ext cx="6036863" cy="1147004"/>
      </dsp:txXfrm>
    </dsp:sp>
    <dsp:sp modelId="{2D8B709A-4015-4F5F-B075-A8791393B121}">
      <dsp:nvSpPr>
        <dsp:cNvPr id="0" name=""/>
        <dsp:cNvSpPr/>
      </dsp:nvSpPr>
      <dsp:spPr>
        <a:xfrm>
          <a:off x="2269413" y="374991"/>
          <a:ext cx="5507032" cy="29373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u="none" kern="12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"Защита населения и территории Слюдянского городского поселения от чрезвычайных ситуаций природного и техногенного характера, совершенствование гражданской обороны, обеспечение первичных мер пожарной безопасности и безопасности людей на водных объектах, расположенных на территории Слюдянского городского поселения на период 2015 - 2020гг."</a:t>
          </a:r>
        </a:p>
      </dsp:txBody>
      <dsp:txXfrm>
        <a:off x="2269413" y="374991"/>
        <a:ext cx="5507032" cy="2937374"/>
      </dsp:txXfrm>
    </dsp:sp>
    <dsp:sp modelId="{A486B29E-041F-4419-86D9-463102B46727}">
      <dsp:nvSpPr>
        <dsp:cNvPr id="0" name=""/>
        <dsp:cNvSpPr/>
      </dsp:nvSpPr>
      <dsp:spPr>
        <a:xfrm>
          <a:off x="2269413" y="3599116"/>
          <a:ext cx="5507859" cy="20745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u="none" kern="12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"О мерах по противодействию терроризму и экстремизму на территории Слюдянского городского поселения на 2015 - 2020гг."</a:t>
          </a:r>
        </a:p>
      </dsp:txBody>
      <dsp:txXfrm>
        <a:off x="2269413" y="3599116"/>
        <a:ext cx="5507859" cy="207456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09AA97-7DE9-460D-8C5B-541CA157DB20}">
      <dsp:nvSpPr>
        <dsp:cNvPr id="0" name=""/>
        <dsp:cNvSpPr/>
      </dsp:nvSpPr>
      <dsp:spPr>
        <a:xfrm>
          <a:off x="1169512" y="3168351"/>
          <a:ext cx="492376" cy="27870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6188" y="0"/>
              </a:lnTo>
              <a:lnTo>
                <a:pt x="246188" y="2787091"/>
              </a:lnTo>
              <a:lnTo>
                <a:pt x="492376" y="27870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1344944" y="4491141"/>
        <a:ext cx="141512" cy="141512"/>
      </dsp:txXfrm>
    </dsp:sp>
    <dsp:sp modelId="{F8962FBE-DBD7-4F4F-B2E4-B0A0D7610762}">
      <dsp:nvSpPr>
        <dsp:cNvPr id="0" name=""/>
        <dsp:cNvSpPr/>
      </dsp:nvSpPr>
      <dsp:spPr>
        <a:xfrm>
          <a:off x="1169512" y="3168351"/>
          <a:ext cx="542032" cy="18154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1016" y="0"/>
              </a:lnTo>
              <a:lnTo>
                <a:pt x="271016" y="1815443"/>
              </a:lnTo>
              <a:lnTo>
                <a:pt x="542032" y="181544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1393163" y="4028708"/>
        <a:ext cx="94731" cy="94731"/>
      </dsp:txXfrm>
    </dsp:sp>
    <dsp:sp modelId="{49F6C768-130F-4DB9-A8BA-4588014A5EBC}">
      <dsp:nvSpPr>
        <dsp:cNvPr id="0" name=""/>
        <dsp:cNvSpPr/>
      </dsp:nvSpPr>
      <dsp:spPr>
        <a:xfrm>
          <a:off x="1169512" y="3168351"/>
          <a:ext cx="492376" cy="9106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6188" y="0"/>
              </a:lnTo>
              <a:lnTo>
                <a:pt x="246188" y="910656"/>
              </a:lnTo>
              <a:lnTo>
                <a:pt x="492376" y="9106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389819" y="3597799"/>
        <a:ext cx="51762" cy="51762"/>
      </dsp:txXfrm>
    </dsp:sp>
    <dsp:sp modelId="{089EAAC6-2844-4D7D-B0B2-FBCFB7CC5254}">
      <dsp:nvSpPr>
        <dsp:cNvPr id="0" name=""/>
        <dsp:cNvSpPr/>
      </dsp:nvSpPr>
      <dsp:spPr>
        <a:xfrm>
          <a:off x="1169512" y="3095070"/>
          <a:ext cx="49237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73281"/>
              </a:moveTo>
              <a:lnTo>
                <a:pt x="246188" y="73281"/>
              </a:lnTo>
              <a:lnTo>
                <a:pt x="246188" y="45720"/>
              </a:lnTo>
              <a:lnTo>
                <a:pt x="492376" y="4572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403372" y="3128462"/>
        <a:ext cx="24657" cy="24657"/>
      </dsp:txXfrm>
    </dsp:sp>
    <dsp:sp modelId="{AFF3C289-DD7A-4BE1-BB82-E452AD4C13AD}">
      <dsp:nvSpPr>
        <dsp:cNvPr id="0" name=""/>
        <dsp:cNvSpPr/>
      </dsp:nvSpPr>
      <dsp:spPr>
        <a:xfrm>
          <a:off x="1169512" y="2202573"/>
          <a:ext cx="492376" cy="965778"/>
        </a:xfrm>
        <a:custGeom>
          <a:avLst/>
          <a:gdLst/>
          <a:ahLst/>
          <a:cxnLst/>
          <a:rect l="0" t="0" r="0" b="0"/>
          <a:pathLst>
            <a:path>
              <a:moveTo>
                <a:pt x="0" y="965778"/>
              </a:moveTo>
              <a:lnTo>
                <a:pt x="246188" y="965778"/>
              </a:lnTo>
              <a:lnTo>
                <a:pt x="246188" y="0"/>
              </a:lnTo>
              <a:lnTo>
                <a:pt x="492376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388599" y="2658361"/>
        <a:ext cx="54202" cy="54202"/>
      </dsp:txXfrm>
    </dsp:sp>
    <dsp:sp modelId="{CBF1829B-276B-438A-8AF0-6A1E599EDA10}">
      <dsp:nvSpPr>
        <dsp:cNvPr id="0" name=""/>
        <dsp:cNvSpPr/>
      </dsp:nvSpPr>
      <dsp:spPr>
        <a:xfrm>
          <a:off x="1169512" y="1283832"/>
          <a:ext cx="493312" cy="1884519"/>
        </a:xfrm>
        <a:custGeom>
          <a:avLst/>
          <a:gdLst/>
          <a:ahLst/>
          <a:cxnLst/>
          <a:rect l="0" t="0" r="0" b="0"/>
          <a:pathLst>
            <a:path>
              <a:moveTo>
                <a:pt x="0" y="1884519"/>
              </a:moveTo>
              <a:lnTo>
                <a:pt x="246656" y="1884519"/>
              </a:lnTo>
              <a:lnTo>
                <a:pt x="246656" y="0"/>
              </a:lnTo>
              <a:lnTo>
                <a:pt x="493312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1367468" y="2177392"/>
        <a:ext cx="97400" cy="97400"/>
      </dsp:txXfrm>
    </dsp:sp>
    <dsp:sp modelId="{78928DB6-4E62-4D6B-B982-0EDF33E18813}">
      <dsp:nvSpPr>
        <dsp:cNvPr id="0" name=""/>
        <dsp:cNvSpPr/>
      </dsp:nvSpPr>
      <dsp:spPr>
        <a:xfrm>
          <a:off x="1169512" y="381260"/>
          <a:ext cx="492376" cy="2787091"/>
        </a:xfrm>
        <a:custGeom>
          <a:avLst/>
          <a:gdLst/>
          <a:ahLst/>
          <a:cxnLst/>
          <a:rect l="0" t="0" r="0" b="0"/>
          <a:pathLst>
            <a:path>
              <a:moveTo>
                <a:pt x="0" y="2787091"/>
              </a:moveTo>
              <a:lnTo>
                <a:pt x="246188" y="2787091"/>
              </a:lnTo>
              <a:lnTo>
                <a:pt x="246188" y="0"/>
              </a:lnTo>
              <a:lnTo>
                <a:pt x="492376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1344944" y="1704049"/>
        <a:ext cx="141512" cy="141512"/>
      </dsp:txXfrm>
    </dsp:sp>
    <dsp:sp modelId="{B9B329AE-36BB-48E9-BCBB-6F7F423EE63B}">
      <dsp:nvSpPr>
        <dsp:cNvPr id="0" name=""/>
        <dsp:cNvSpPr/>
      </dsp:nvSpPr>
      <dsp:spPr>
        <a:xfrm rot="16200000">
          <a:off x="-2153725" y="2683548"/>
          <a:ext cx="5676868" cy="9696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Программа «Совершенствование механизмов управления Слюдянским муниципальным образованием на 2015-2020 годы» </a:t>
          </a:r>
          <a:r>
            <a:rPr lang="ru-RU" sz="2000" b="1" i="0" kern="1200" dirty="0" smtClean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(27 910,51т.р</a:t>
          </a:r>
          <a:r>
            <a:rPr lang="ru-RU" sz="2000" b="1" i="0" kern="1200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.)</a:t>
          </a:r>
          <a:endParaRPr lang="ru-RU" sz="2000" i="0" kern="1200" dirty="0">
            <a:solidFill>
              <a:srgbClr val="99009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2153725" y="2683548"/>
        <a:ext cx="5676868" cy="969606"/>
      </dsp:txXfrm>
    </dsp:sp>
    <dsp:sp modelId="{DA955989-9C76-4399-B80E-8A8D1CFAD32A}">
      <dsp:nvSpPr>
        <dsp:cNvPr id="0" name=""/>
        <dsp:cNvSpPr/>
      </dsp:nvSpPr>
      <dsp:spPr>
        <a:xfrm>
          <a:off x="1661889" y="5972"/>
          <a:ext cx="6740390" cy="7505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i="0" u="none" kern="12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"Реализация полномочий по решению вопросов местного значения администрацией Слюдянского городского поселения на 2015 - 2020 годы"</a:t>
          </a:r>
        </a:p>
      </dsp:txBody>
      <dsp:txXfrm>
        <a:off x="1661889" y="5972"/>
        <a:ext cx="6740390" cy="750574"/>
      </dsp:txXfrm>
    </dsp:sp>
    <dsp:sp modelId="{83AC037C-06AE-4CC6-870A-CE8749AD37F0}">
      <dsp:nvSpPr>
        <dsp:cNvPr id="0" name=""/>
        <dsp:cNvSpPr/>
      </dsp:nvSpPr>
      <dsp:spPr>
        <a:xfrm>
          <a:off x="1662824" y="936106"/>
          <a:ext cx="6779164" cy="6954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i="0" u="none" kern="12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"Развитие информационного пространства, создание условий для обеспечения информации и процессов автоматизации в органах местного самоуправления СМО на 2015 - 2020 годы"</a:t>
          </a:r>
        </a:p>
      </dsp:txBody>
      <dsp:txXfrm>
        <a:off x="1662824" y="936106"/>
        <a:ext cx="6779164" cy="695451"/>
      </dsp:txXfrm>
    </dsp:sp>
    <dsp:sp modelId="{731601F1-54FA-46F7-B625-6993FD043300}">
      <dsp:nvSpPr>
        <dsp:cNvPr id="0" name=""/>
        <dsp:cNvSpPr/>
      </dsp:nvSpPr>
      <dsp:spPr>
        <a:xfrm>
          <a:off x="1661889" y="1827286"/>
          <a:ext cx="6721482" cy="7505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i="0" u="none" kern="12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"Развитие муниципальной службы в СМО на 2015 - 2020 годы"</a:t>
          </a:r>
        </a:p>
      </dsp:txBody>
      <dsp:txXfrm>
        <a:off x="1661889" y="1827286"/>
        <a:ext cx="6721482" cy="750574"/>
      </dsp:txXfrm>
    </dsp:sp>
    <dsp:sp modelId="{C1C29DBF-054B-43D8-B53F-709A9AEDC76E}">
      <dsp:nvSpPr>
        <dsp:cNvPr id="0" name=""/>
        <dsp:cNvSpPr/>
      </dsp:nvSpPr>
      <dsp:spPr>
        <a:xfrm>
          <a:off x="1661889" y="2765503"/>
          <a:ext cx="6767618" cy="7505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i="0" u="none" kern="12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"Организация работы с документами в органах местного самоуправления СМО в 2015 - 2020 годы"</a:t>
          </a:r>
        </a:p>
      </dsp:txBody>
      <dsp:txXfrm>
        <a:off x="1661889" y="2765503"/>
        <a:ext cx="6767618" cy="750574"/>
      </dsp:txXfrm>
    </dsp:sp>
    <dsp:sp modelId="{949932A1-242E-4256-B69B-1FD87584F54F}">
      <dsp:nvSpPr>
        <dsp:cNvPr id="0" name=""/>
        <dsp:cNvSpPr/>
      </dsp:nvSpPr>
      <dsp:spPr>
        <a:xfrm>
          <a:off x="1661889" y="3703721"/>
          <a:ext cx="6767618" cy="7505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i="0" u="none" kern="12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"Материально-техническое обеспечение деятельности органов местного самоуправления СМО и содержание здания по ул. Советская, 34 г. Слюдянки на 2015 -2020 годы"</a:t>
          </a:r>
        </a:p>
      </dsp:txBody>
      <dsp:txXfrm>
        <a:off x="1661889" y="3703721"/>
        <a:ext cx="6767618" cy="750574"/>
      </dsp:txXfrm>
    </dsp:sp>
    <dsp:sp modelId="{BE655478-7105-4810-85E2-C1FBAB376D06}">
      <dsp:nvSpPr>
        <dsp:cNvPr id="0" name=""/>
        <dsp:cNvSpPr/>
      </dsp:nvSpPr>
      <dsp:spPr>
        <a:xfrm>
          <a:off x="1711545" y="4608508"/>
          <a:ext cx="6779164" cy="7505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i="0" u="none" kern="12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"Реализация полномочий по решению вопросов местного значения администрацией Слюдянского городского поселения на 2015 - 2020 годы"</a:t>
          </a:r>
        </a:p>
      </dsp:txBody>
      <dsp:txXfrm>
        <a:off x="1711545" y="4608508"/>
        <a:ext cx="6779164" cy="750574"/>
      </dsp:txXfrm>
    </dsp:sp>
    <dsp:sp modelId="{D2321409-6B6C-422C-8BDA-F228C4F01525}">
      <dsp:nvSpPr>
        <dsp:cNvPr id="0" name=""/>
        <dsp:cNvSpPr/>
      </dsp:nvSpPr>
      <dsp:spPr>
        <a:xfrm>
          <a:off x="1661889" y="5580156"/>
          <a:ext cx="6767618" cy="7505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Подпрограмма " Землеустройство и землепользование на территории Слюдянского муниципального образования" на 2015-2020 годы</a:t>
          </a:r>
          <a:endParaRPr lang="ru-RU" sz="1700" b="1" i="0" u="none" kern="1200" dirty="0">
            <a:solidFill>
              <a:srgbClr val="33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61889" y="5580156"/>
        <a:ext cx="6767618" cy="7505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0.41336</cdr:x>
      <cdr:y>0.38337</cdr:y>
    </cdr:from>
    <cdr:to>
      <cdr:x>0.60745</cdr:x>
      <cdr:y>0.55578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914271" y="2096235"/>
          <a:ext cx="1837923" cy="9427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72 604 </a:t>
          </a:r>
        </a:p>
        <a:p xmlns:a="http://schemas.openxmlformats.org/drawingml/2006/main">
          <a:pPr algn="ctr"/>
          <a:r>
            <a: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 руб.</a:t>
          </a:r>
        </a:p>
      </cdr:txBody>
    </cdr:sp>
  </cdr:relSizeAnchor>
  <cdr:relSizeAnchor xmlns:cdr="http://schemas.openxmlformats.org/drawingml/2006/chartDrawing">
    <cdr:from>
      <cdr:x>0.58829</cdr:x>
      <cdr:y>0.80321</cdr:y>
    </cdr:from>
    <cdr:to>
      <cdr:x>0.62618</cdr:x>
      <cdr:y>0.86916</cdr:y>
    </cdr:to>
    <cdr:cxnSp macro="">
      <cdr:nvCxnSpPr>
        <cdr:cNvPr id="4" name="Прямая соединительная линия 3"/>
        <cdr:cNvCxnSpPr/>
      </cdr:nvCxnSpPr>
      <cdr:spPr>
        <a:xfrm xmlns:a="http://schemas.openxmlformats.org/drawingml/2006/main">
          <a:off x="4938738" y="4391964"/>
          <a:ext cx="318094" cy="360564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0.72911</cdr:x>
      <cdr:y>0.43458</cdr:y>
    </cdr:from>
    <cdr:to>
      <cdr:x>0.83203</cdr:x>
      <cdr:y>0.44775</cdr:y>
    </cdr:to>
    <cdr:cxnSp macro="">
      <cdr:nvCxnSpPr>
        <cdr:cNvPr id="7" name="Прямая соединительная линия 6"/>
        <cdr:cNvCxnSpPr/>
      </cdr:nvCxnSpPr>
      <cdr:spPr>
        <a:xfrm xmlns:a="http://schemas.openxmlformats.org/drawingml/2006/main" flipV="1">
          <a:off x="6120928" y="2376264"/>
          <a:ext cx="864096" cy="72008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0.72552</cdr:x>
      <cdr:y>0.50033</cdr:y>
    </cdr:from>
    <cdr:to>
      <cdr:x>0.81488</cdr:x>
      <cdr:y>0.68479</cdr:y>
    </cdr:to>
    <cdr:cxnSp macro="">
      <cdr:nvCxnSpPr>
        <cdr:cNvPr id="11" name="Прямая соединительная линия 10"/>
        <cdr:cNvCxnSpPr/>
      </cdr:nvCxnSpPr>
      <cdr:spPr>
        <a:xfrm xmlns:a="http://schemas.openxmlformats.org/drawingml/2006/main">
          <a:off x="6090866" y="2735780"/>
          <a:ext cx="750142" cy="1008636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0.6948</cdr:x>
      <cdr:y>0.18437</cdr:y>
    </cdr:from>
    <cdr:to>
      <cdr:x>0.74798</cdr:x>
      <cdr:y>0.31606</cdr:y>
    </cdr:to>
    <cdr:cxnSp macro="">
      <cdr:nvCxnSpPr>
        <cdr:cNvPr id="14" name="Прямая соединительная линия 13"/>
        <cdr:cNvCxnSpPr/>
      </cdr:nvCxnSpPr>
      <cdr:spPr>
        <a:xfrm xmlns:a="http://schemas.openxmlformats.org/drawingml/2006/main" flipV="1">
          <a:off x="5832896" y="1008112"/>
          <a:ext cx="446484" cy="72008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0.61402</cdr:x>
      <cdr:y>0.10535</cdr:y>
    </cdr:from>
    <cdr:to>
      <cdr:x>0.63647</cdr:x>
      <cdr:y>0.19744</cdr:y>
    </cdr:to>
    <cdr:cxnSp macro="">
      <cdr:nvCxnSpPr>
        <cdr:cNvPr id="16" name="Прямая соединительная линия 15"/>
        <cdr:cNvCxnSpPr/>
      </cdr:nvCxnSpPr>
      <cdr:spPr>
        <a:xfrm xmlns:a="http://schemas.openxmlformats.org/drawingml/2006/main" flipV="1">
          <a:off x="5154762" y="576064"/>
          <a:ext cx="188514" cy="503532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0.71367</cdr:x>
      <cdr:y>0.23704</cdr:y>
    </cdr:from>
    <cdr:to>
      <cdr:x>0.82518</cdr:x>
      <cdr:y>0.35556</cdr:y>
    </cdr:to>
    <cdr:cxnSp macro="">
      <cdr:nvCxnSpPr>
        <cdr:cNvPr id="18" name="Прямая соединительная линия 17"/>
        <cdr:cNvCxnSpPr/>
      </cdr:nvCxnSpPr>
      <cdr:spPr>
        <a:xfrm xmlns:a="http://schemas.openxmlformats.org/drawingml/2006/main" flipV="1">
          <a:off x="5991348" y="1296144"/>
          <a:ext cx="936104" cy="648072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0.72053</cdr:x>
      <cdr:y>0.34239</cdr:y>
    </cdr:from>
    <cdr:to>
      <cdr:x>0.84061</cdr:x>
      <cdr:y>0.3819</cdr:y>
    </cdr:to>
    <cdr:cxnSp macro="">
      <cdr:nvCxnSpPr>
        <cdr:cNvPr id="20" name="Прямая соединительная линия 19"/>
        <cdr:cNvCxnSpPr/>
      </cdr:nvCxnSpPr>
      <cdr:spPr>
        <a:xfrm xmlns:a="http://schemas.openxmlformats.org/drawingml/2006/main" flipH="1">
          <a:off x="6048920" y="1872208"/>
          <a:ext cx="1008112" cy="216024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0.46493</cdr:x>
      <cdr:y>0.07901</cdr:y>
    </cdr:from>
    <cdr:to>
      <cdr:x>0.55928</cdr:x>
      <cdr:y>0.15803</cdr:y>
    </cdr:to>
    <cdr:cxnSp macro="">
      <cdr:nvCxnSpPr>
        <cdr:cNvPr id="22" name="Прямая соединительная линия 21"/>
        <cdr:cNvCxnSpPr/>
      </cdr:nvCxnSpPr>
      <cdr:spPr>
        <a:xfrm xmlns:a="http://schemas.openxmlformats.org/drawingml/2006/main" flipH="1" flipV="1">
          <a:off x="3903116" y="432048"/>
          <a:ext cx="792088" cy="432048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0.25907</cdr:x>
      <cdr:y>0.15803</cdr:y>
    </cdr:from>
    <cdr:to>
      <cdr:x>0.50349</cdr:x>
      <cdr:y>0.22387</cdr:y>
    </cdr:to>
    <cdr:cxnSp macro="">
      <cdr:nvCxnSpPr>
        <cdr:cNvPr id="24" name="Прямая соединительная линия 23"/>
        <cdr:cNvCxnSpPr/>
      </cdr:nvCxnSpPr>
      <cdr:spPr>
        <a:xfrm xmlns:a="http://schemas.openxmlformats.org/drawingml/2006/main" flipH="1" flipV="1">
          <a:off x="2174924" y="864096"/>
          <a:ext cx="2051943" cy="36004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0.24874</cdr:x>
      <cdr:y>0.69796</cdr:y>
    </cdr:from>
    <cdr:to>
      <cdr:x>0.33452</cdr:x>
      <cdr:y>0.7638</cdr:y>
    </cdr:to>
    <cdr:cxnSp macro="">
      <cdr:nvCxnSpPr>
        <cdr:cNvPr id="27" name="Прямая соединительная линия 26"/>
        <cdr:cNvCxnSpPr/>
      </cdr:nvCxnSpPr>
      <cdr:spPr>
        <a:xfrm xmlns:a="http://schemas.openxmlformats.org/drawingml/2006/main" flipH="1">
          <a:off x="2088232" y="3816424"/>
          <a:ext cx="720081" cy="36004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0.8843</cdr:x>
      <cdr:y>0.11111</cdr:y>
    </cdr:from>
    <cdr:to>
      <cdr:x>0.99174</cdr:x>
      <cdr:y>0.18476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7704856" y="576064"/>
          <a:ext cx="936104" cy="381844"/>
        </a:xfrm>
        <a:prstGeom xmlns:a="http://schemas.openxmlformats.org/drawingml/2006/main" prst="ellipse">
          <a:avLst/>
        </a:prstGeom>
        <a:solidFill xmlns:a="http://schemas.openxmlformats.org/drawingml/2006/main">
          <a:srgbClr val="00B050"/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3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+10,8%</a:t>
          </a:r>
        </a:p>
      </cdr:txBody>
    </cdr:sp>
  </cdr:relSizeAnchor>
  <cdr:relSizeAnchor xmlns:cdr="http://schemas.openxmlformats.org/drawingml/2006/chartDrawing">
    <cdr:from>
      <cdr:x>0.31405</cdr:x>
      <cdr:y>0.29167</cdr:y>
    </cdr:from>
    <cdr:to>
      <cdr:x>0.42149</cdr:x>
      <cdr:y>0.36532</cdr:y>
    </cdr:to>
    <cdr:sp macro="" textlink="">
      <cdr:nvSpPr>
        <cdr:cNvPr id="9" name="Овал 8"/>
        <cdr:cNvSpPr/>
      </cdr:nvSpPr>
      <cdr:spPr>
        <a:xfrm xmlns:a="http://schemas.openxmlformats.org/drawingml/2006/main">
          <a:off x="2736304" y="1512168"/>
          <a:ext cx="936104" cy="381844"/>
        </a:xfrm>
        <a:prstGeom xmlns:a="http://schemas.openxmlformats.org/drawingml/2006/main" prst="ellipse">
          <a:avLst/>
        </a:prstGeom>
        <a:solidFill xmlns:a="http://schemas.openxmlformats.org/drawingml/2006/main">
          <a:srgbClr val="00B050"/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3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+500%</a:t>
          </a:r>
        </a:p>
      </cdr:txBody>
    </cdr:sp>
  </cdr:relSizeAnchor>
  <cdr:relSizeAnchor xmlns:cdr="http://schemas.openxmlformats.org/drawingml/2006/chartDrawing">
    <cdr:from>
      <cdr:x>0.3719</cdr:x>
      <cdr:y>0.16667</cdr:y>
    </cdr:from>
    <cdr:to>
      <cdr:x>0.47934</cdr:x>
      <cdr:y>0.24032</cdr:y>
    </cdr:to>
    <cdr:sp macro="" textlink="">
      <cdr:nvSpPr>
        <cdr:cNvPr id="10" name="Овал 9"/>
        <cdr:cNvSpPr/>
      </cdr:nvSpPr>
      <cdr:spPr>
        <a:xfrm xmlns:a="http://schemas.openxmlformats.org/drawingml/2006/main">
          <a:off x="3240360" y="864096"/>
          <a:ext cx="936104" cy="381844"/>
        </a:xfrm>
        <a:prstGeom xmlns:a="http://schemas.openxmlformats.org/drawingml/2006/main" prst="ellipse">
          <a:avLst/>
        </a:prstGeom>
        <a:solidFill xmlns:a="http://schemas.openxmlformats.org/drawingml/2006/main">
          <a:srgbClr val="00B050"/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3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+48%</a:t>
          </a:r>
        </a:p>
      </cdr:txBody>
    </cdr:sp>
  </cdr:relSizeAnchor>
  <cdr:relSizeAnchor xmlns:cdr="http://schemas.openxmlformats.org/drawingml/2006/chartDrawing">
    <cdr:from>
      <cdr:x>0.42975</cdr:x>
      <cdr:y>0.40278</cdr:y>
    </cdr:from>
    <cdr:to>
      <cdr:x>0.53719</cdr:x>
      <cdr:y>0.47643</cdr:y>
    </cdr:to>
    <cdr:sp macro="" textlink="">
      <cdr:nvSpPr>
        <cdr:cNvPr id="11" name="Овал 10"/>
        <cdr:cNvSpPr/>
      </cdr:nvSpPr>
      <cdr:spPr>
        <a:xfrm xmlns:a="http://schemas.openxmlformats.org/drawingml/2006/main">
          <a:off x="3744416" y="2088232"/>
          <a:ext cx="936104" cy="381844"/>
        </a:xfrm>
        <a:prstGeom xmlns:a="http://schemas.openxmlformats.org/drawingml/2006/main" prst="ellipse">
          <a:avLst/>
        </a:prstGeom>
        <a:solidFill xmlns:a="http://schemas.openxmlformats.org/drawingml/2006/main">
          <a:srgbClr val="00B050"/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3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+9,9%</a:t>
          </a:r>
        </a:p>
      </cdr:txBody>
    </cdr:sp>
  </cdr:relSizeAnchor>
  <cdr:relSizeAnchor xmlns:cdr="http://schemas.openxmlformats.org/drawingml/2006/chartDrawing">
    <cdr:from>
      <cdr:x>0.33058</cdr:x>
      <cdr:y>0.51389</cdr:y>
    </cdr:from>
    <cdr:to>
      <cdr:x>0.43802</cdr:x>
      <cdr:y>0.58754</cdr:y>
    </cdr:to>
    <cdr:sp macro="" textlink="">
      <cdr:nvSpPr>
        <cdr:cNvPr id="12" name="Овал 11"/>
        <cdr:cNvSpPr/>
      </cdr:nvSpPr>
      <cdr:spPr>
        <a:xfrm xmlns:a="http://schemas.openxmlformats.org/drawingml/2006/main">
          <a:off x="2880320" y="2664296"/>
          <a:ext cx="936104" cy="381844"/>
        </a:xfrm>
        <a:prstGeom xmlns:a="http://schemas.openxmlformats.org/drawingml/2006/main" prst="ellipse">
          <a:avLst/>
        </a:prstGeom>
        <a:solidFill xmlns:a="http://schemas.openxmlformats.org/drawingml/2006/main">
          <a:srgbClr val="00B050"/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3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+27,4%</a:t>
          </a:r>
        </a:p>
      </cdr:txBody>
    </cdr:sp>
  </cdr:relSizeAnchor>
  <cdr:relSizeAnchor xmlns:cdr="http://schemas.openxmlformats.org/drawingml/2006/chartDrawing">
    <cdr:from>
      <cdr:x>0.34711</cdr:x>
      <cdr:y>0.625</cdr:y>
    </cdr:from>
    <cdr:to>
      <cdr:x>0.45455</cdr:x>
      <cdr:y>0.69865</cdr:y>
    </cdr:to>
    <cdr:sp macro="" textlink="">
      <cdr:nvSpPr>
        <cdr:cNvPr id="13" name="Овал 12"/>
        <cdr:cNvSpPr/>
      </cdr:nvSpPr>
      <cdr:spPr>
        <a:xfrm xmlns:a="http://schemas.openxmlformats.org/drawingml/2006/main">
          <a:off x="3024336" y="3240360"/>
          <a:ext cx="936104" cy="381844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1">
            <a:lumMod val="50000"/>
          </a:schemeClr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3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-31,8%</a:t>
          </a:r>
        </a:p>
      </cdr:txBody>
    </cdr:sp>
  </cdr:relSizeAnchor>
  <cdr:relSizeAnchor xmlns:cdr="http://schemas.openxmlformats.org/drawingml/2006/chartDrawing">
    <cdr:from>
      <cdr:x>0.36364</cdr:x>
      <cdr:y>0.76389</cdr:y>
    </cdr:from>
    <cdr:to>
      <cdr:x>0.47107</cdr:x>
      <cdr:y>0.83754</cdr:y>
    </cdr:to>
    <cdr:sp macro="" textlink="">
      <cdr:nvSpPr>
        <cdr:cNvPr id="14" name="Овал 13"/>
        <cdr:cNvSpPr/>
      </cdr:nvSpPr>
      <cdr:spPr>
        <a:xfrm xmlns:a="http://schemas.openxmlformats.org/drawingml/2006/main">
          <a:off x="3168352" y="3960440"/>
          <a:ext cx="936104" cy="381844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1">
            <a:lumMod val="50000"/>
          </a:schemeClr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3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-54,5%</a:t>
          </a:r>
        </a:p>
      </cdr:txBody>
    </cdr:sp>
  </cdr:relSizeAnchor>
  <cdr:relSizeAnchor xmlns:cdr="http://schemas.openxmlformats.org/drawingml/2006/chartDrawing">
    <cdr:from>
      <cdr:x>0.30579</cdr:x>
      <cdr:y>0.875</cdr:y>
    </cdr:from>
    <cdr:to>
      <cdr:x>0.41322</cdr:x>
      <cdr:y>0.94865</cdr:y>
    </cdr:to>
    <cdr:sp macro="" textlink="">
      <cdr:nvSpPr>
        <cdr:cNvPr id="15" name="Овал 14"/>
        <cdr:cNvSpPr/>
      </cdr:nvSpPr>
      <cdr:spPr>
        <a:xfrm xmlns:a="http://schemas.openxmlformats.org/drawingml/2006/main">
          <a:off x="2664296" y="4536504"/>
          <a:ext cx="936104" cy="381844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1">
            <a:lumMod val="50000"/>
          </a:schemeClr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3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-56,5%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0.32211</cdr:x>
      <cdr:y>0.36364</cdr:y>
    </cdr:from>
    <cdr:to>
      <cdr:x>0.38496</cdr:x>
      <cdr:y>0.43636</cdr:y>
    </cdr:to>
    <cdr:sp macro="" textlink="">
      <cdr:nvSpPr>
        <cdr:cNvPr id="5" name="Выгнутая вверх стрелка 4"/>
        <cdr:cNvSpPr/>
      </cdr:nvSpPr>
      <cdr:spPr>
        <a:xfrm xmlns:a="http://schemas.openxmlformats.org/drawingml/2006/main">
          <a:off x="2952328" y="1440160"/>
          <a:ext cx="576064" cy="288032"/>
        </a:xfrm>
        <a:prstGeom xmlns:a="http://schemas.openxmlformats.org/drawingml/2006/main" prst="curvedDown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0.3064</cdr:x>
      <cdr:y>0.30909</cdr:y>
    </cdr:from>
    <cdr:to>
      <cdr:x>0.40067</cdr:x>
      <cdr:y>0.4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808312" y="1224136"/>
          <a:ext cx="864096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>
              <a:latin typeface="Times New Roman" pitchFamily="18" charset="0"/>
              <a:cs typeface="Times New Roman" pitchFamily="18" charset="0"/>
            </a:rPr>
            <a:t>+563 </a:t>
          </a:r>
          <a:r>
            <a:rPr lang="ru-RU" sz="1100" b="1" dirty="0" err="1">
              <a:latin typeface="Times New Roman" pitchFamily="18" charset="0"/>
              <a:cs typeface="Times New Roman" pitchFamily="18" charset="0"/>
            </a:rPr>
            <a:t>т.р</a:t>
          </a:r>
          <a:r>
            <a:rPr lang="ru-RU" sz="1100" b="1" dirty="0">
              <a:latin typeface="Times New Roman" pitchFamily="18" charset="0"/>
              <a:cs typeface="Times New Roman" pitchFamily="18" charset="0"/>
            </a:rPr>
            <a:t>.</a:t>
          </a:r>
        </a:p>
      </cdr:txBody>
    </cdr:sp>
  </cdr:relSizeAnchor>
  <cdr:relSizeAnchor xmlns:cdr="http://schemas.openxmlformats.org/drawingml/2006/chartDrawing">
    <cdr:from>
      <cdr:x>0.64422</cdr:x>
      <cdr:y>0.18182</cdr:y>
    </cdr:from>
    <cdr:to>
      <cdr:x>0.70707</cdr:x>
      <cdr:y>0.25455</cdr:y>
    </cdr:to>
    <cdr:sp macro="" textlink="">
      <cdr:nvSpPr>
        <cdr:cNvPr id="7" name="Выгнутая вверх стрелка 6"/>
        <cdr:cNvSpPr/>
      </cdr:nvSpPr>
      <cdr:spPr>
        <a:xfrm xmlns:a="http://schemas.openxmlformats.org/drawingml/2006/main">
          <a:off x="5904656" y="720080"/>
          <a:ext cx="576064" cy="288032"/>
        </a:xfrm>
        <a:prstGeom xmlns:a="http://schemas.openxmlformats.org/drawingml/2006/main" prst="curvedDown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0.63636</cdr:x>
      <cdr:y>0.10909</cdr:y>
    </cdr:from>
    <cdr:to>
      <cdr:x>0.72278</cdr:x>
      <cdr:y>0.2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5832648" y="432048"/>
          <a:ext cx="79208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>
              <a:latin typeface="Times New Roman" pitchFamily="18" charset="0"/>
              <a:cs typeface="Times New Roman" pitchFamily="18" charset="0"/>
            </a:rPr>
            <a:t>+760 </a:t>
          </a:r>
          <a:r>
            <a:rPr lang="ru-RU" sz="1100" b="1" dirty="0" err="1">
              <a:latin typeface="Times New Roman" pitchFamily="18" charset="0"/>
              <a:cs typeface="Times New Roman" pitchFamily="18" charset="0"/>
            </a:rPr>
            <a:t>т.р</a:t>
          </a:r>
          <a:r>
            <a:rPr lang="ru-RU" sz="1100" b="1" dirty="0">
              <a:latin typeface="Times New Roman" pitchFamily="18" charset="0"/>
              <a:cs typeface="Times New Roman" pitchFamily="18" charset="0"/>
            </a:rPr>
            <a:t>.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0.53512</cdr:x>
      <cdr:y>0.16064</cdr:y>
    </cdr:from>
    <cdr:to>
      <cdr:x>0.6665</cdr:x>
      <cdr:y>0.34424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724469" y="8001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0.74452</cdr:x>
      <cdr:y>0.21001</cdr:y>
    </cdr:from>
    <cdr:to>
      <cdr:x>0.79605</cdr:x>
      <cdr:y>0.31122</cdr:y>
    </cdr:to>
    <cdr:sp macro="" textlink="">
      <cdr:nvSpPr>
        <cdr:cNvPr id="14" name="Выгнутая вправо стрелка 13"/>
        <cdr:cNvSpPr/>
      </cdr:nvSpPr>
      <cdr:spPr>
        <a:xfrm xmlns:a="http://schemas.openxmlformats.org/drawingml/2006/main">
          <a:off x="4074480" y="1051257"/>
          <a:ext cx="282003" cy="506630"/>
        </a:xfrm>
        <a:prstGeom xmlns:a="http://schemas.openxmlformats.org/drawingml/2006/main" prst="curvedLeftArrow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2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0.60713</cdr:x>
      <cdr:y>0.17653</cdr:y>
    </cdr:from>
    <cdr:to>
      <cdr:x>0.73851</cdr:x>
      <cdr:y>0.36012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4225631" y="87923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0.82986</cdr:x>
      <cdr:y>0.08162</cdr:y>
    </cdr:from>
    <cdr:to>
      <cdr:x>0.96124</cdr:x>
      <cdr:y>0.26521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5797717" y="406503"/>
          <a:ext cx="917875" cy="9143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0.80263</cdr:x>
      <cdr:y>0.18005</cdr:y>
    </cdr:from>
    <cdr:to>
      <cdr:x>0.98684</cdr:x>
      <cdr:y>0.28074</cdr:y>
    </cdr:to>
    <cdr:sp macro="" textlink="">
      <cdr:nvSpPr>
        <cdr:cNvPr id="8" name="Овал 7"/>
        <cdr:cNvSpPr/>
      </cdr:nvSpPr>
      <cdr:spPr>
        <a:xfrm xmlns:a="http://schemas.openxmlformats.org/drawingml/2006/main">
          <a:off x="4392487" y="901268"/>
          <a:ext cx="1008112" cy="504056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1">
            <a:lumMod val="75000"/>
          </a:scheme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  <cdr:relSizeAnchor xmlns:cdr="http://schemas.openxmlformats.org/drawingml/2006/chartDrawing">
    <cdr:from>
      <cdr:x>0.81579</cdr:x>
      <cdr:y>0.20882</cdr:y>
    </cdr:from>
    <cdr:to>
      <cdr:x>0.98684</cdr:x>
      <cdr:y>0.26062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464495" y="1045284"/>
          <a:ext cx="936104" cy="2592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-1 385 т. р.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0.75682</cdr:x>
      <cdr:y>0.528</cdr:y>
    </cdr:from>
    <cdr:to>
      <cdr:x>0.84121</cdr:x>
      <cdr:y>0.58384</cdr:y>
    </cdr:to>
    <cdr:sp macro="" textlink="">
      <cdr:nvSpPr>
        <cdr:cNvPr id="7" name="Выгнутая вверх стрелка 6"/>
        <cdr:cNvSpPr/>
      </cdr:nvSpPr>
      <cdr:spPr>
        <a:xfrm xmlns:a="http://schemas.openxmlformats.org/drawingml/2006/main">
          <a:off x="4520113" y="2723091"/>
          <a:ext cx="504056" cy="288033"/>
        </a:xfrm>
        <a:prstGeom xmlns:a="http://schemas.openxmlformats.org/drawingml/2006/main" prst="curvedDownArrow">
          <a:avLst/>
        </a:prstGeom>
      </cdr:spPr>
      <cdr:style>
        <a:lnRef xmlns:a="http://schemas.openxmlformats.org/drawingml/2006/main" idx="2">
          <a:schemeClr val="accent2">
            <a:shade val="50000"/>
          </a:schemeClr>
        </a:lnRef>
        <a:fillRef xmlns:a="http://schemas.openxmlformats.org/drawingml/2006/main" idx="1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0.21642</cdr:x>
      <cdr:y>0.33663</cdr:y>
    </cdr:from>
    <cdr:to>
      <cdr:x>0.37653</cdr:x>
      <cdr:y>0.47032</cdr:y>
    </cdr:to>
    <cdr:cxnSp macro="">
      <cdr:nvCxnSpPr>
        <cdr:cNvPr id="7" name="Прямая со стрелкой 6"/>
        <cdr:cNvCxnSpPr/>
      </cdr:nvCxnSpPr>
      <cdr:spPr>
        <a:xfrm xmlns:a="http://schemas.openxmlformats.org/drawingml/2006/main">
          <a:off x="2159288" y="1886205"/>
          <a:ext cx="1597437" cy="749097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0.60616</cdr:x>
      <cdr:y>0.13101</cdr:y>
    </cdr:from>
    <cdr:to>
      <cdr:x>0.88763</cdr:x>
      <cdr:y>0.83782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047720" y="734077"/>
          <a:ext cx="2808312" cy="39604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dirty="0">
              <a:latin typeface="Times New Roman" pitchFamily="18" charset="0"/>
              <a:cs typeface="Times New Roman" pitchFamily="18" charset="0"/>
            </a:rPr>
            <a:t>По сравнению с 2015 годом произошло снижение поступлений штрафов за несоблюдение правил благоустройства на 56,5%, что обусловлено своевременным устранением отдельными гражданами выявленных нарушений до привлечения их к административной ответственности</a:t>
          </a:r>
        </a:p>
      </cdr:txBody>
    </cdr:sp>
  </cdr:relSizeAnchor>
  <cdr:relSizeAnchor xmlns:cdr="http://schemas.openxmlformats.org/drawingml/2006/chartDrawing">
    <cdr:from>
      <cdr:x>0.25251</cdr:x>
      <cdr:y>0.18241</cdr:y>
    </cdr:from>
    <cdr:to>
      <cdr:x>0.39686</cdr:x>
      <cdr:y>0.31093</cdr:y>
    </cdr:to>
    <cdr:sp macro="" textlink="">
      <cdr:nvSpPr>
        <cdr:cNvPr id="4" name="Овал 3"/>
        <cdr:cNvSpPr/>
      </cdr:nvSpPr>
      <cdr:spPr>
        <a:xfrm xmlns:a="http://schemas.openxmlformats.org/drawingml/2006/main">
          <a:off x="2519328" y="1022109"/>
          <a:ext cx="1440160" cy="720080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1">
            <a:lumMod val="75000"/>
          </a:scheme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0.26695</cdr:x>
      <cdr:y>0.18241</cdr:y>
    </cdr:from>
    <cdr:to>
      <cdr:x>0.38964</cdr:x>
      <cdr:y>0.31093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663344" y="1022109"/>
          <a:ext cx="1224136" cy="720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-13 т. р.</a:t>
          </a:r>
        </a:p>
        <a:p xmlns:a="http://schemas.openxmlformats.org/drawingml/2006/main"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-56,5%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0.33736</cdr:x>
      <cdr:y>0.08033</cdr:y>
    </cdr:from>
    <cdr:to>
      <cdr:x>0.52723</cdr:x>
      <cdr:y>0.20825</cdr:y>
    </cdr:to>
    <cdr:sp macro="" textlink="">
      <cdr:nvSpPr>
        <cdr:cNvPr id="89" name="Овал 88"/>
        <cdr:cNvSpPr/>
      </cdr:nvSpPr>
      <cdr:spPr>
        <a:xfrm xmlns:a="http://schemas.openxmlformats.org/drawingml/2006/main">
          <a:off x="3330825" y="440723"/>
          <a:ext cx="1874626" cy="701810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1">
            <a:lumMod val="75000"/>
          </a:schemeClr>
        </a:solidFill>
        <a:ln xmlns:a="http://schemas.openxmlformats.org/drawingml/2006/main">
          <a:solidFill>
            <a:schemeClr val="bg1">
              <a:lumMod val="75000"/>
            </a:schemeClr>
          </a:solidFill>
        </a:ln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-105</a:t>
          </a:r>
          <a:r>
            <a:rPr 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 руб.</a:t>
          </a:r>
        </a:p>
        <a:p xmlns:a="http://schemas.openxmlformats.org/drawingml/2006/main">
          <a:pPr algn="ctr"/>
          <a:r>
            <a: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-1,8%</a:t>
          </a:r>
        </a:p>
      </cdr:txBody>
    </cdr:sp>
  </cdr:relSizeAnchor>
  <cdr:relSizeAnchor xmlns:cdr="http://schemas.openxmlformats.org/drawingml/2006/chartDrawing">
    <cdr:from>
      <cdr:x>0.536</cdr:x>
      <cdr:y>0.35262</cdr:y>
    </cdr:from>
    <cdr:to>
      <cdr:x>0.72587</cdr:x>
      <cdr:y>0.47008</cdr:y>
    </cdr:to>
    <cdr:sp macro="" textlink="">
      <cdr:nvSpPr>
        <cdr:cNvPr id="3" name="Овал 2"/>
        <cdr:cNvSpPr/>
      </cdr:nvSpPr>
      <cdr:spPr>
        <a:xfrm xmlns:a="http://schemas.openxmlformats.org/drawingml/2006/main">
          <a:off x="5292080" y="1934621"/>
          <a:ext cx="1874626" cy="644432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1">
            <a:lumMod val="75000"/>
          </a:schemeClr>
        </a:solidFill>
        <a:ln xmlns:a="http://schemas.openxmlformats.org/drawingml/2006/main">
          <a:solidFill>
            <a:schemeClr val="bg1">
              <a:lumMod val="75000"/>
            </a:schemeClr>
          </a:solidFill>
        </a:ln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-66 238</a:t>
          </a:r>
          <a:r>
            <a:rPr 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 руб.</a:t>
          </a:r>
        </a:p>
        <a:p xmlns:a="http://schemas.openxmlformats.org/drawingml/2006/main">
          <a:pPr algn="ctr"/>
          <a:r>
            <a: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-81,3%</a:t>
          </a:r>
        </a:p>
      </cdr:txBody>
    </cdr:sp>
  </cdr:relSizeAnchor>
  <cdr:relSizeAnchor xmlns:cdr="http://schemas.openxmlformats.org/drawingml/2006/chartDrawing">
    <cdr:from>
      <cdr:x>0.30262</cdr:x>
      <cdr:y>0.72012</cdr:y>
    </cdr:from>
    <cdr:to>
      <cdr:x>0.49249</cdr:x>
      <cdr:y>0.83758</cdr:y>
    </cdr:to>
    <cdr:sp macro="" textlink="">
      <cdr:nvSpPr>
        <cdr:cNvPr id="4" name="Овал 3"/>
        <cdr:cNvSpPr/>
      </cdr:nvSpPr>
      <cdr:spPr>
        <a:xfrm xmlns:a="http://schemas.openxmlformats.org/drawingml/2006/main">
          <a:off x="2987824" y="3950845"/>
          <a:ext cx="1874626" cy="644432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1">
            <a:lumMod val="75000"/>
          </a:schemeClr>
        </a:solidFill>
        <a:ln xmlns:a="http://schemas.openxmlformats.org/drawingml/2006/main">
          <a:solidFill>
            <a:schemeClr val="bg1">
              <a:lumMod val="75000"/>
            </a:schemeClr>
          </a:solidFill>
        </a:ln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-20</a:t>
          </a:r>
          <a:r>
            <a:rPr 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 руб.</a:t>
          </a:r>
        </a:p>
        <a:p xmlns:a="http://schemas.openxmlformats.org/drawingml/2006/main">
          <a:pPr algn="ctr"/>
          <a:r>
            <a: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-10,9%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0.5</cdr:x>
      <cdr:y>0.66599</cdr:y>
    </cdr:from>
    <cdr:to>
      <cdr:x>0.64062</cdr:x>
      <cdr:y>0.72597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04255" y="3198217"/>
          <a:ext cx="648072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dirty="0">
              <a:latin typeface="Times New Roman" pitchFamily="18" charset="0"/>
              <a:cs typeface="Times New Roman" pitchFamily="18" charset="0"/>
            </a:rPr>
            <a:t>1,2%</a:t>
          </a:r>
        </a:p>
      </cdr:txBody>
    </cdr:sp>
  </cdr:relSizeAnchor>
  <cdr:relSizeAnchor xmlns:cdr="http://schemas.openxmlformats.org/drawingml/2006/chartDrawing">
    <cdr:from>
      <cdr:x>0.46875</cdr:x>
      <cdr:y>0.651</cdr:y>
    </cdr:from>
    <cdr:to>
      <cdr:x>0.53125</cdr:x>
      <cdr:y>0.69598</cdr:y>
    </cdr:to>
    <cdr:cxnSp macro="">
      <cdr:nvCxnSpPr>
        <cdr:cNvPr id="4" name="Прямая соединительная линия 3"/>
        <cdr:cNvCxnSpPr/>
      </cdr:nvCxnSpPr>
      <cdr:spPr>
        <a:xfrm xmlns:a="http://schemas.openxmlformats.org/drawingml/2006/main">
          <a:off x="2160239" y="3126209"/>
          <a:ext cx="288032" cy="216024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0.38135</cdr:x>
      <cdr:y>0.44726</cdr:y>
    </cdr:from>
    <cdr:to>
      <cdr:x>0.41525</cdr:x>
      <cdr:y>0.52622</cdr:y>
    </cdr:to>
    <cdr:cxnSp macro="">
      <cdr:nvCxnSpPr>
        <cdr:cNvPr id="3" name="Прямая соединительная линия 2"/>
        <cdr:cNvCxnSpPr/>
      </cdr:nvCxnSpPr>
      <cdr:spPr>
        <a:xfrm xmlns:a="http://schemas.openxmlformats.org/drawingml/2006/main">
          <a:off x="3240064" y="2447457"/>
          <a:ext cx="288006" cy="432069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1313" cy="488950"/>
          </a:xfrm>
          <a:prstGeom prst="rect">
            <a:avLst/>
          </a:prstGeom>
        </p:spPr>
        <p:txBody>
          <a:bodyPr vert="horz" lIns="89785" tIns="44892" rIns="89785" bIns="44892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65550" y="0"/>
            <a:ext cx="2881313" cy="488950"/>
          </a:xfrm>
          <a:prstGeom prst="rect">
            <a:avLst/>
          </a:prstGeom>
        </p:spPr>
        <p:txBody>
          <a:bodyPr vert="horz" lIns="89785" tIns="44892" rIns="89785" bIns="44892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A51D2B6-022A-4814-A7F5-648CE3748979}" type="datetimeFigureOut">
              <a:rPr lang="ru-RU"/>
              <a:pPr>
                <a:defRPr/>
              </a:pPr>
              <a:t>18.05.2017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283700"/>
            <a:ext cx="2881313" cy="488950"/>
          </a:xfrm>
          <a:prstGeom prst="rect">
            <a:avLst/>
          </a:prstGeom>
        </p:spPr>
        <p:txBody>
          <a:bodyPr vert="horz" lIns="89785" tIns="44892" rIns="89785" bIns="44892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65550" y="9283700"/>
            <a:ext cx="2881313" cy="488950"/>
          </a:xfrm>
          <a:prstGeom prst="rect">
            <a:avLst/>
          </a:prstGeom>
        </p:spPr>
        <p:txBody>
          <a:bodyPr vert="horz" wrap="square" lIns="89785" tIns="44892" rIns="89785" bIns="44892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05AD657-3708-48F9-BC9D-9B07AC24F89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831953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1313" cy="4889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89785" tIns="44892" rIns="89785" bIns="44892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65550" y="0"/>
            <a:ext cx="2881313" cy="4889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89785" tIns="44892" rIns="89785" bIns="44892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AE768E2-818A-4C1D-8E1F-D51BE69EE127}" type="datetimeFigureOut">
              <a:rPr lang="ru-RU"/>
              <a:pPr>
                <a:defRPr/>
              </a:pPr>
              <a:t>18.05.2017</a:t>
            </a:fld>
            <a:endParaRPr lang="ru-RU"/>
          </a:p>
        </p:txBody>
      </p:sp>
      <p:sp>
        <p:nvSpPr>
          <p:cNvPr id="665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81063" y="733425"/>
            <a:ext cx="4886325" cy="36655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5163" y="4641850"/>
            <a:ext cx="5318125" cy="43989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89785" tIns="44892" rIns="89785" bIns="448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880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83700"/>
            <a:ext cx="2881313" cy="4889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89785" tIns="44892" rIns="89785" bIns="44892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80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65550" y="9283700"/>
            <a:ext cx="2881313" cy="4889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89785" tIns="44892" rIns="89785" bIns="44892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CBE21D15-3A08-49E0-B75E-A9DE0B6EFA0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893730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52974BE-290A-40B1-94AC-AA3ADDCCAC54}" type="slidenum">
              <a:rPr lang="ru-RU" altLang="ru-RU"/>
              <a:pPr/>
              <a:t>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686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6783622-3FBD-4DF3-AD31-43A6E4BCEDEE}" type="slidenum">
              <a:rPr lang="ru-RU" altLang="ru-RU"/>
              <a:pPr/>
              <a:t>4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D394B37-1D46-4D46-AE74-FF20720EAAC4}" type="slidenum">
              <a:rPr lang="ru-RU" altLang="ru-RU"/>
              <a:pPr/>
              <a:t>40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95A8C4-54DC-489D-9044-0C4C8D835F4D}" type="datetime1">
              <a:rPr lang="ru-RU"/>
              <a:pPr>
                <a:defRPr/>
              </a:pPr>
              <a:t>18.05.2017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A0DF0-EEA2-48B8-B44F-7EA90EE9380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4989717"/>
      </p:ext>
    </p:extLst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E7E3CE-57EA-496B-880F-9C52DEC40604}" type="datetime1">
              <a:rPr lang="ru-RU"/>
              <a:pPr>
                <a:defRPr/>
              </a:pPr>
              <a:t>18.05.2017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E11CFE-24E6-45F0-A2C5-1C6D88E708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6380076"/>
      </p:ext>
    </p:extLst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E102F2-33D3-4A99-A5CF-4B8FB984A6C3}" type="datetime1">
              <a:rPr lang="ru-RU"/>
              <a:pPr>
                <a:defRPr/>
              </a:pPr>
              <a:t>18.05.2017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900E4E-33D0-49E3-A3C9-BB539EDA2B5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39129976"/>
      </p:ext>
    </p:extLst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D8A82-93D3-43B1-A14C-332E765FD996}" type="datetime1">
              <a:rPr lang="ru-RU"/>
              <a:pPr>
                <a:defRPr/>
              </a:pPr>
              <a:t>18.05.2017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663D38-E629-4863-A9CE-876C0AA49BB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12204477"/>
      </p:ext>
    </p:extLst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2F13F-7BE0-4E4E-BD1E-B752DC3128F0}" type="datetime1">
              <a:rPr lang="ru-RU"/>
              <a:pPr>
                <a:defRPr/>
              </a:pPr>
              <a:t>18.05.2017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841B0-21CB-4191-BE8D-482C143B73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9513457"/>
      </p:ext>
    </p:extLst>
  </p:cSld>
  <p:clrMapOvr>
    <a:masterClrMapping/>
  </p:clrMapOvr>
  <p:transition spd="med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 txBox="1">
            <a:spLocks noGrp="1"/>
          </p:cNvSpPr>
          <p:nvPr>
            <p:ph type="title" idx="4294967295"/>
          </p:nvPr>
        </p:nvSpPr>
        <p:spPr>
          <a:xfrm>
            <a:off x="457200" y="273597"/>
            <a:ext cx="8229243" cy="1144801"/>
          </a:xfrm>
        </p:spPr>
        <p:txBody>
          <a:bodyPr lIns="0" tIns="0" rIns="0" bIns="0"/>
          <a:lstStyle>
            <a:lvl1pPr hangingPunct="0">
              <a:buNone/>
              <a:defRPr>
                <a:latin typeface="Arial" pitchFamily="18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Текст 5"/>
          <p:cNvSpPr txBox="1">
            <a:spLocks noGrp="1"/>
          </p:cNvSpPr>
          <p:nvPr>
            <p:ph type="body" idx="4294967295"/>
          </p:nvPr>
        </p:nvSpPr>
        <p:spPr>
          <a:xfrm>
            <a:off x="457200" y="1604515"/>
            <a:ext cx="8229243" cy="4525923"/>
          </a:xfrm>
        </p:spPr>
        <p:txBody>
          <a:bodyPr lIns="0" tIns="0" rIns="0" bIns="0"/>
          <a:lstStyle>
            <a:lvl1pPr hangingPunct="0">
              <a:buNone/>
              <a:defRPr/>
            </a:lvl1pPr>
          </a:lstStyle>
          <a:p>
            <a:pPr lvl="0"/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ECD3C4-E6EE-480F-BE3C-6762273C8A53}" type="datetime1">
              <a:rPr lang="ru-RU"/>
              <a:pPr>
                <a:defRPr/>
              </a:pPr>
              <a:t>18.05.2017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DF388-22BA-45EB-8FE4-E9AB75BCE2E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18870966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071A3-27EC-45F0-820D-20D929388C56}" type="datetime1">
              <a:rPr lang="ru-RU"/>
              <a:pPr>
                <a:defRPr/>
              </a:pPr>
              <a:t>18.05.2017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D1AE0-20F9-4660-9462-62C7DE8F2D3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94196087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E63449-0A58-4B7A-87AB-7A751236331A}" type="datetime1">
              <a:rPr lang="ru-RU"/>
              <a:pPr>
                <a:defRPr/>
              </a:pPr>
              <a:t>18.05.2017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9DE828-C934-402F-AC9A-8DBA1CAE5E7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6397634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75442-1918-4EC3-BA15-9548B3140E15}" type="datetime1">
              <a:rPr lang="ru-RU"/>
              <a:pPr>
                <a:defRPr/>
              </a:pPr>
              <a:t>18.05.2017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9BAF16-915C-4E0C-B9F0-DB8D2C08C20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8044339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B61E8-A5A5-4E72-9B61-13EBEBEDD2CF}" type="datetime1">
              <a:rPr lang="ru-RU"/>
              <a:pPr>
                <a:defRPr/>
              </a:pPr>
              <a:t>18.05.2017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F14360-9C6A-4050-B28C-CFA406B01E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5458294"/>
      </p:ext>
    </p:extLst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76DEE-BEBD-494F-9EC9-819E156FD5F1}" type="datetime1">
              <a:rPr lang="ru-RU"/>
              <a:pPr>
                <a:defRPr/>
              </a:pPr>
              <a:t>18.05.2017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0E7376-691D-422C-BE01-04D3AC428F1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45635021"/>
      </p:ext>
    </p:extLst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1CFA39-F806-4FE2-B01A-CD5B8B15824F}" type="datetime1">
              <a:rPr lang="ru-RU"/>
              <a:pPr>
                <a:defRPr/>
              </a:pPr>
              <a:t>18.05.2017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D34F7-AAA2-4A5C-BAD2-0DB646F4A4E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1298260"/>
      </p:ext>
    </p:extLst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C4F3D-A68F-4536-B597-630BC397F7AD}" type="datetime1">
              <a:rPr lang="ru-RU"/>
              <a:pPr>
                <a:defRPr/>
              </a:pPr>
              <a:t>18.05.2017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20EC3-E95F-4A7E-AF9D-ABB654E5C3E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05708786"/>
      </p:ext>
    </p:extLst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FBAFE-AE4E-41DF-9126-92D0FD13B6EF}" type="datetime1">
              <a:rPr lang="ru-RU"/>
              <a:pPr>
                <a:defRPr/>
              </a:pPr>
              <a:t>18.05.2017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907B1-C7C5-4C4F-81CD-0EF326B4DCC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2715138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8CCBD0"/>
            </a:gs>
          </a:gsLst>
          <a:path path="rect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6546A73-910E-4F30-93E6-4D12D7B5A774}" type="datetime1">
              <a:rPr lang="ru-RU"/>
              <a:pPr>
                <a:defRPr/>
              </a:pPr>
              <a:t>18.05.2017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0FF24272-88AE-4B23-8BF7-2C37750701F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>
    <p:dissolv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chart" Target="../charts/chart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ChangeArrowheads="1"/>
          </p:cNvSpPr>
          <p:nvPr/>
        </p:nvSpPr>
        <p:spPr bwMode="auto">
          <a:xfrm>
            <a:off x="684213" y="6526213"/>
            <a:ext cx="6911975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endParaRPr lang="ru-RU" altLang="ru-RU" sz="1000" b="1">
              <a:solidFill>
                <a:schemeClr val="tx2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>
              <a:cs typeface="+mn-cs"/>
            </a:endParaRPr>
          </a:p>
        </p:txBody>
      </p:sp>
      <p:pic>
        <p:nvPicPr>
          <p:cNvPr id="2052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533400"/>
            <a:ext cx="8694738" cy="579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Box 4"/>
          <p:cNvSpPr txBox="1">
            <a:spLocks noChangeArrowheads="1"/>
          </p:cNvSpPr>
          <p:nvPr/>
        </p:nvSpPr>
        <p:spPr bwMode="auto">
          <a:xfrm>
            <a:off x="1087438" y="765175"/>
            <a:ext cx="6913562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800" b="1">
                <a:latin typeface="Times New Roman" pitchFamily="18" charset="0"/>
                <a:cs typeface="Times New Roman" pitchFamily="18" charset="0"/>
              </a:rPr>
              <a:t>ОТЧЕТ</a:t>
            </a:r>
          </a:p>
          <a:p>
            <a:pPr algn="ctr" eaLnBrk="1" hangingPunct="1"/>
            <a:r>
              <a:rPr lang="ru-RU" altLang="ru-RU" sz="2800" b="1">
                <a:latin typeface="Times New Roman" pitchFamily="18" charset="0"/>
                <a:cs typeface="Times New Roman" pitchFamily="18" charset="0"/>
              </a:rPr>
              <a:t>Об исполнении бюджета Слюдянского муниципального образования за 2016 год</a:t>
            </a:r>
          </a:p>
        </p:txBody>
      </p:sp>
    </p:spTree>
  </p:cSld>
  <p:clrMapOvr>
    <a:masterClrMapping/>
  </p:clrMapOvr>
  <p:transition spd="med"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8D75B61-A988-463D-B120-D00621FDD77C}" type="slidenum">
              <a:rPr lang="ru-RU" altLang="ru-RU"/>
              <a:pPr/>
              <a:t>10</a:t>
            </a:fld>
            <a:endParaRPr lang="ru-RU" altLang="ru-RU"/>
          </a:p>
        </p:txBody>
      </p:sp>
      <p:sp>
        <p:nvSpPr>
          <p:cNvPr id="2" name="TextBox 1"/>
          <p:cNvSpPr txBox="1"/>
          <p:nvPr/>
        </p:nvSpPr>
        <p:spPr>
          <a:xfrm>
            <a:off x="1043608" y="319410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Налоги на имущество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408647731"/>
              </p:ext>
            </p:extLst>
          </p:nvPr>
        </p:nvGraphicFramePr>
        <p:xfrm>
          <a:off x="-1476672" y="1700808"/>
          <a:ext cx="9793088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954013"/>
              </p:ext>
            </p:extLst>
          </p:nvPr>
        </p:nvGraphicFramePr>
        <p:xfrm>
          <a:off x="539552" y="908720"/>
          <a:ext cx="4940300" cy="11986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81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407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4073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4073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619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 2015 года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 2016 года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на имущество физических лиц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2 054,0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2 617,0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27,4%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516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Земельный налог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7 657,0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8 417,0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9,9%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9 711,0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11 034,0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13,6%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23528" y="5218167"/>
            <a:ext cx="57606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 темп роста положительно повлияла относительная стабилизация в экономике, которая восстановила ритмичность платежей и повысила сознательность граждан. Снижение объема льгот отдельным категориям граждан, в части вида и количества имущества физических лиц также способствовало росту поступлений налогов.</a:t>
            </a:r>
          </a:p>
        </p:txBody>
      </p:sp>
    </p:spTree>
  </p:cSld>
  <p:clrMapOvr>
    <a:masterClrMapping/>
  </p:clrMapOvr>
  <p:transition spd="med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9BAF16-915C-4E0C-B9F0-DB8D2C08C201}" type="slidenum">
              <a:rPr lang="ru-RU" altLang="ru-RU" smtClean="0"/>
              <a:pPr>
                <a:defRPr/>
              </a:pPr>
              <a:t>11</a:t>
            </a:fld>
            <a:endParaRPr lang="ru-RU" altLang="ru-RU"/>
          </a:p>
        </p:txBody>
      </p:sp>
      <p:sp>
        <p:nvSpPr>
          <p:cNvPr id="6" name="TextBox 5"/>
          <p:cNvSpPr txBox="1"/>
          <p:nvPr/>
        </p:nvSpPr>
        <p:spPr>
          <a:xfrm>
            <a:off x="395536" y="188640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Доходы от использования имущества, находящегося в государственной и муниципальной собственности (тыс. руб.)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93118324"/>
              </p:ext>
            </p:extLst>
          </p:nvPr>
        </p:nvGraphicFramePr>
        <p:xfrm>
          <a:off x="179513" y="1375604"/>
          <a:ext cx="5472608" cy="5005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874593" y="1556792"/>
            <a:ext cx="25202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сравнении с прошлым годом наблюдается снижение роста арендной платы в связи с расторжением договора аренды с крупным арендатором ООО «Домострой Профи» после сдачи (в конце 2015 года) построенных объектов многоквартирных домов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96136" y="4365104"/>
            <a:ext cx="259873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Частичное финансовое оздоровление арендаторов привело к увеличению ритмичности платежей по договорам аренды</a:t>
            </a:r>
          </a:p>
        </p:txBody>
      </p:sp>
      <p:sp>
        <p:nvSpPr>
          <p:cNvPr id="14" name="Выгнутая вправо стрелка 13"/>
          <p:cNvSpPr/>
          <p:nvPr/>
        </p:nvSpPr>
        <p:spPr>
          <a:xfrm>
            <a:off x="2987824" y="4443280"/>
            <a:ext cx="282027" cy="506599"/>
          </a:xfrm>
          <a:prstGeom prst="curvedLef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2" name="Овал 1"/>
          <p:cNvSpPr/>
          <p:nvPr/>
        </p:nvSpPr>
        <p:spPr>
          <a:xfrm>
            <a:off x="3563888" y="4445823"/>
            <a:ext cx="1008112" cy="50405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599892" y="4543962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+238 т. р.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753966"/>
      </p:ext>
    </p:extLst>
  </p:cSld>
  <p:clrMapOvr>
    <a:masterClrMapping/>
  </p:clrMapOvr>
  <p:transition spd="med"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9BAF16-915C-4E0C-B9F0-DB8D2C08C201}" type="slidenum">
              <a:rPr lang="ru-RU" altLang="ru-RU" smtClean="0"/>
              <a:pPr>
                <a:defRPr/>
              </a:pPr>
              <a:t>12</a:t>
            </a:fld>
            <a:endParaRPr lang="ru-RU" altLang="ru-RU"/>
          </a:p>
        </p:txBody>
      </p:sp>
      <p:sp>
        <p:nvSpPr>
          <p:cNvPr id="6" name="TextBox 5"/>
          <p:cNvSpPr txBox="1"/>
          <p:nvPr/>
        </p:nvSpPr>
        <p:spPr>
          <a:xfrm>
            <a:off x="611560" y="188640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Доходы от продажи материальных и нематериальных активов (тыс. руб.)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223684789"/>
              </p:ext>
            </p:extLst>
          </p:nvPr>
        </p:nvGraphicFramePr>
        <p:xfrm>
          <a:off x="34744" y="1498370"/>
          <a:ext cx="5972531" cy="5157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Выгнутая вверх стрелка 10"/>
          <p:cNvSpPr/>
          <p:nvPr/>
        </p:nvSpPr>
        <p:spPr>
          <a:xfrm>
            <a:off x="1043608" y="1484785"/>
            <a:ext cx="504056" cy="288033"/>
          </a:xfrm>
          <a:prstGeom prst="curved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2" name="Выгнутая вверх стрелка 11"/>
          <p:cNvSpPr/>
          <p:nvPr/>
        </p:nvSpPr>
        <p:spPr>
          <a:xfrm>
            <a:off x="2768982" y="3960979"/>
            <a:ext cx="504056" cy="288033"/>
          </a:xfrm>
          <a:prstGeom prst="curved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084168" y="1048020"/>
            <a:ext cx="2880320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Снижение поступлений по доходам от реализации имущества в отчетном году в сравнении с прошлым годом обусловлено 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тем, что в 2015 году произведен окончательный расчет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по выкупу нежилых объектов по: ул. Фрунзе, 3 и Фрунзе,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8, и договор купли-продажи прекращен.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Снижение поступлений от продажи  в сравнении с прошлым годом составило 22,5% в связи с ограничением в оборот и не предоставление в частную собственность земельных участков, расположенных в границах водоохраной зоны, утвержденных Правительством РФ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Рост платы за увеличение площади земельных участков объясняется волеизъявлением граждан.</a:t>
            </a:r>
          </a:p>
        </p:txBody>
      </p:sp>
      <p:sp>
        <p:nvSpPr>
          <p:cNvPr id="2" name="Овал 1"/>
          <p:cNvSpPr/>
          <p:nvPr/>
        </p:nvSpPr>
        <p:spPr>
          <a:xfrm>
            <a:off x="827584" y="765989"/>
            <a:ext cx="1224136" cy="564061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2446868" y="3153920"/>
            <a:ext cx="1224136" cy="564061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4233346" y="3456597"/>
            <a:ext cx="1224136" cy="56406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899592" y="817186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-2590 т. р. 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-59,4%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21797" y="3194761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-87 т. р. 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-22,5%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05354" y="3497438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+24 т. р. 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-33,3%</a:t>
            </a:r>
          </a:p>
        </p:txBody>
      </p:sp>
    </p:spTree>
    <p:extLst>
      <p:ext uri="{BB962C8B-B14F-4D97-AF65-F5344CB8AC3E}">
        <p14:creationId xmlns:p14="http://schemas.microsoft.com/office/powerpoint/2010/main" val="3692275198"/>
      </p:ext>
    </p:extLst>
  </p:cSld>
  <p:clrMapOvr>
    <a:masterClrMapping/>
  </p:clrMapOvr>
  <p:transition spd="med"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Штрафы, санкции, возмещение ущерба в 2015 – 2016 годах (тыс. руб.)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9BAF16-915C-4E0C-B9F0-DB8D2C08C201}" type="slidenum">
              <a:rPr lang="ru-RU" altLang="ru-RU" smtClean="0"/>
              <a:pPr>
                <a:defRPr/>
              </a:pPr>
              <a:t>13</a:t>
            </a:fld>
            <a:endParaRPr lang="ru-RU" altLang="ru-RU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16226139"/>
              </p:ext>
            </p:extLst>
          </p:nvPr>
        </p:nvGraphicFramePr>
        <p:xfrm>
          <a:off x="-35560" y="1254763"/>
          <a:ext cx="9977120" cy="5603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86744626"/>
      </p:ext>
    </p:extLst>
  </p:cSld>
  <p:clrMapOvr>
    <a:masterClrMapping/>
  </p:clrMapOvr>
  <p:transition spd="med"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Динамика безвозмездных поступлений в 2015 – 2016 годах (тыс. руб.)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9BAF16-915C-4E0C-B9F0-DB8D2C08C201}" type="slidenum">
              <a:rPr lang="ru-RU" altLang="ru-RU" smtClean="0"/>
              <a:pPr>
                <a:defRPr/>
              </a:pPr>
              <a:t>14</a:t>
            </a:fld>
            <a:endParaRPr lang="ru-RU" altLang="ru-RU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870392776"/>
              </p:ext>
            </p:extLst>
          </p:nvPr>
        </p:nvGraphicFramePr>
        <p:xfrm>
          <a:off x="0" y="1206347"/>
          <a:ext cx="9873208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86863359"/>
      </p:ext>
    </p:extLst>
  </p:cSld>
  <p:clrMapOvr>
    <a:masterClrMapping/>
  </p:clrMapOvr>
  <p:transition spd="med"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b="1">
                <a:cs typeface="Times New Roman" pitchFamily="18" charset="0"/>
              </a:rPr>
              <a:t>Безвозмездные поступления</a:t>
            </a:r>
            <a:endParaRPr lang="ru-RU" altLang="ru-RU" sz="2800" b="1"/>
          </a:p>
        </p:txBody>
      </p:sp>
      <p:graphicFrame>
        <p:nvGraphicFramePr>
          <p:cNvPr id="2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5814322"/>
              </p:ext>
            </p:extLst>
          </p:nvPr>
        </p:nvGraphicFramePr>
        <p:xfrm>
          <a:off x="-107950" y="1958975"/>
          <a:ext cx="4608513" cy="4802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436" name="Прямоугольник 7"/>
          <p:cNvSpPr>
            <a:spLocks noChangeArrowheads="1"/>
          </p:cNvSpPr>
          <p:nvPr/>
        </p:nvSpPr>
        <p:spPr bwMode="auto">
          <a:xfrm>
            <a:off x="395288" y="1497013"/>
            <a:ext cx="85693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/>
              <a:t>В отчетном году в бюджет Слюдянского муниципального образования поступило 14 247 тыс. руб. межбюджетных трансфертов, или 100% от планового показателя</a:t>
            </a:r>
            <a:r>
              <a:rPr lang="en-US" altLang="ru-RU"/>
              <a:t>.</a:t>
            </a:r>
            <a:endParaRPr lang="ru-RU" altLang="ru-RU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857619" y="2428868"/>
          <a:ext cx="5034861" cy="3429021"/>
        </p:xfrm>
        <a:graphic>
          <a:graphicData uri="http://schemas.openxmlformats.org/drawingml/2006/table">
            <a:tbl>
              <a:tblPr firstRow="1" firstCol="1" bandRow="1">
                <a:tableStyleId>{08FB837D-C827-4EFA-A057-4D05807E0F7C}</a:tableStyleId>
              </a:tblPr>
              <a:tblGrid>
                <a:gridCol w="19385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829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411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4924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0399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Наименование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2016 год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390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план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факт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% исполнения</a:t>
                      </a:r>
                      <a:endParaRPr lang="ru-RU" sz="14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93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Безвозмездные поступления</a:t>
                      </a:r>
                      <a:endParaRPr lang="ru-RU" sz="1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14 247,0</a:t>
                      </a:r>
                      <a:endParaRPr lang="ru-RU" sz="1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14 247,0</a:t>
                      </a: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100%</a:t>
                      </a:r>
                      <a:endParaRPr lang="ru-RU" sz="1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96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Дотации</a:t>
                      </a:r>
                      <a:endParaRPr lang="ru-RU" sz="1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5 704,0</a:t>
                      </a:r>
                      <a:endParaRPr lang="ru-RU" sz="1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5 704,0</a:t>
                      </a:r>
                      <a:endParaRPr lang="ru-RU" sz="1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100%</a:t>
                      </a:r>
                      <a:endParaRPr lang="ru-RU" sz="1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39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Субсидии</a:t>
                      </a:r>
                      <a:endParaRPr lang="ru-RU" sz="1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15 210,0</a:t>
                      </a:r>
                      <a:endParaRPr lang="ru-RU" sz="1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15 210,0</a:t>
                      </a:r>
                      <a:endParaRPr lang="ru-RU" sz="1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100%</a:t>
                      </a:r>
                      <a:endParaRPr lang="ru-RU" sz="1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39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Субвенции</a:t>
                      </a:r>
                      <a:endParaRPr lang="ru-RU" sz="1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162,0</a:t>
                      </a:r>
                      <a:endParaRPr lang="ru-RU" sz="1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162,0</a:t>
                      </a:r>
                      <a:endParaRPr lang="ru-RU" sz="1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100%</a:t>
                      </a:r>
                      <a:endParaRPr lang="ru-RU" sz="1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390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Возврат остатков, субсидий прошлых лет</a:t>
                      </a:r>
                      <a:endParaRPr lang="ru-RU" sz="1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-6 829,0</a:t>
                      </a:r>
                      <a:endParaRPr lang="ru-RU" sz="1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-6 829,0</a:t>
                      </a:r>
                      <a:endParaRPr lang="ru-RU" sz="1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100%</a:t>
                      </a:r>
                      <a:endParaRPr lang="ru-RU" sz="14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468313" y="620713"/>
            <a:ext cx="8229600" cy="1143000"/>
          </a:xfrm>
        </p:spPr>
        <p:txBody>
          <a:bodyPr/>
          <a:lstStyle/>
          <a:p>
            <a:r>
              <a:rPr lang="ru-RU" altLang="ru-RU" sz="3800"/>
              <a:t>Структура исполнения расходов</a:t>
            </a:r>
            <a:br>
              <a:rPr lang="ru-RU" altLang="ru-RU" sz="3800"/>
            </a:br>
            <a:r>
              <a:rPr lang="ru-RU" altLang="ru-RU" sz="3800"/>
              <a:t>2016г.</a:t>
            </a:r>
          </a:p>
        </p:txBody>
      </p:sp>
      <p:sp>
        <p:nvSpPr>
          <p:cNvPr id="20483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6A8D723-BEC5-429F-962A-A72DEFB23A5A}" type="slidenum">
              <a:rPr lang="ru-RU" altLang="ru-RU"/>
              <a:pPr/>
              <a:t>16</a:t>
            </a:fld>
            <a:endParaRPr lang="ru-RU" alt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611188" y="2205038"/>
          <a:ext cx="8281987" cy="3287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50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004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1648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097438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52" marR="91452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Сумма </a:t>
                      </a:r>
                    </a:p>
                    <a:p>
                      <a:pPr algn="ctr"/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(тыс. руб.)</a:t>
                      </a:r>
                    </a:p>
                  </a:txBody>
                  <a:tcPr marL="91452" marR="91452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>
                          <a:solidFill>
                            <a:schemeClr val="tx1"/>
                          </a:solidFill>
                        </a:rPr>
                        <a:t>% от общего объёма расходов</a:t>
                      </a:r>
                    </a:p>
                  </a:txBody>
                  <a:tcPr marL="91452" marR="91452" marT="45727" marB="45727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91095">
                <a:tc>
                  <a:txBody>
                    <a:bodyPr/>
                    <a:lstStyle/>
                    <a:p>
                      <a:r>
                        <a:rPr lang="ru-RU" sz="2400" dirty="0"/>
                        <a:t>Программные мероприятия (8 муниципальных программ)</a:t>
                      </a:r>
                    </a:p>
                  </a:txBody>
                  <a:tcPr marL="91452" marR="91452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77 267,7</a:t>
                      </a:r>
                    </a:p>
                  </a:txBody>
                  <a:tcPr marL="91452" marR="91452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96</a:t>
                      </a:r>
                    </a:p>
                  </a:txBody>
                  <a:tcPr marL="91452" marR="91452" marT="45727" marB="45727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80944">
                <a:tc>
                  <a:txBody>
                    <a:bodyPr/>
                    <a:lstStyle/>
                    <a:p>
                      <a:r>
                        <a:rPr lang="ru-RU" sz="2400" dirty="0"/>
                        <a:t>Непрограммные мероприятия</a:t>
                      </a:r>
                    </a:p>
                  </a:txBody>
                  <a:tcPr marL="91452" marR="91452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3 374,1</a:t>
                      </a:r>
                    </a:p>
                  </a:txBody>
                  <a:tcPr marL="91452" marR="91452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4</a:t>
                      </a:r>
                    </a:p>
                  </a:txBody>
                  <a:tcPr marL="91452" marR="91452" marT="45727" marB="45727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8235">
                <a:tc>
                  <a:txBody>
                    <a:bodyPr/>
                    <a:lstStyle/>
                    <a:p>
                      <a:pPr algn="r"/>
                      <a:r>
                        <a:rPr lang="ru-RU" sz="2800" b="1" dirty="0"/>
                        <a:t>ИТОГО:</a:t>
                      </a:r>
                    </a:p>
                  </a:txBody>
                  <a:tcPr marL="91452" marR="91452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80 641,8</a:t>
                      </a:r>
                    </a:p>
                  </a:txBody>
                  <a:tcPr marL="91452" marR="91452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100</a:t>
                      </a:r>
                    </a:p>
                  </a:txBody>
                  <a:tcPr marL="91452" marR="91452" marT="45727" marB="45727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6"/>
          <p:cNvSpPr>
            <a:spLocks noGrp="1" noChangeArrowheads="1"/>
          </p:cNvSpPr>
          <p:nvPr>
            <p:ph type="title"/>
          </p:nvPr>
        </p:nvSpPr>
        <p:spPr>
          <a:xfrm>
            <a:off x="457200" y="500063"/>
            <a:ext cx="8075613" cy="400050"/>
          </a:xfrm>
          <a:noFill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2000" b="1" dirty="0">
                <a:solidFill>
                  <a:schemeClr val="tx1"/>
                </a:solidFill>
                <a:cs typeface="Arial" charset="0"/>
              </a:rPr>
              <a:t>Расходы бюджета в 2016 г. в сравнении с 2015 г., в тыс. руб.</a:t>
            </a:r>
          </a:p>
        </p:txBody>
      </p:sp>
      <p:sp>
        <p:nvSpPr>
          <p:cNvPr id="19459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298E800B-560D-4FD1-BEE9-55BF6BC31B1A}" type="slidenum">
              <a:rPr lang="ru-RU" altLang="ru-RU"/>
              <a:pPr/>
              <a:t>17</a:t>
            </a:fld>
            <a:endParaRPr lang="ru-RU" altLang="ru-RU"/>
          </a:p>
        </p:txBody>
      </p:sp>
      <p:graphicFrame>
        <p:nvGraphicFramePr>
          <p:cNvPr id="2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2486013"/>
              </p:ext>
            </p:extLst>
          </p:nvPr>
        </p:nvGraphicFramePr>
        <p:xfrm>
          <a:off x="4572000" y="1052736"/>
          <a:ext cx="3312368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4488756"/>
              </p:ext>
            </p:extLst>
          </p:nvPr>
        </p:nvGraphicFramePr>
        <p:xfrm>
          <a:off x="0" y="1046604"/>
          <a:ext cx="4427984" cy="5421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6D956FE-03DE-4AE1-9F2C-44E38ED9CEE2}" type="slidenum">
              <a:rPr lang="ru-RU" altLang="ru-RU"/>
              <a:pPr/>
              <a:t>18</a:t>
            </a:fld>
            <a:endParaRPr lang="ru-RU" altLang="ru-RU"/>
          </a:p>
        </p:txBody>
      </p:sp>
      <p:sp>
        <p:nvSpPr>
          <p:cNvPr id="22531" name="Rectangle 6"/>
          <p:cNvSpPr>
            <a:spLocks noChangeArrowheads="1"/>
          </p:cNvSpPr>
          <p:nvPr/>
        </p:nvSpPr>
        <p:spPr bwMode="auto">
          <a:xfrm>
            <a:off x="179388" y="260350"/>
            <a:ext cx="87487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000" b="1">
                <a:solidFill>
                  <a:srgbClr val="000000"/>
                </a:solidFill>
              </a:rPr>
              <a:t>Динамика погашения кредиторской задолженности </a:t>
            </a:r>
            <a:br>
              <a:rPr lang="ru-RU" altLang="ru-RU" sz="2000" b="1">
                <a:solidFill>
                  <a:srgbClr val="000000"/>
                </a:solidFill>
              </a:rPr>
            </a:br>
            <a:r>
              <a:rPr lang="ru-RU" altLang="ru-RU" sz="2000" b="1">
                <a:solidFill>
                  <a:srgbClr val="000000"/>
                </a:solidFill>
              </a:rPr>
              <a:t>Слюдянского муниципального образования  за  2015 - 2016 гг., в тыс. руб.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93725" y="1412875"/>
          <a:ext cx="7920038" cy="45259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58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071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585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5850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4493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u="none" strike="noStrike" dirty="0">
                          <a:effectLst/>
                        </a:rPr>
                        <a:t>№ п/п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4" marR="9084" marT="90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u="none" strike="noStrike" dirty="0">
                          <a:effectLst/>
                        </a:rPr>
                        <a:t>Наименование показателя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4" marR="9084" marT="90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u="none" strike="noStrike">
                          <a:effectLst/>
                        </a:rPr>
                        <a:t>По состоянию на 01.01.2016г.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4" marR="9084" marT="90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u="none" strike="noStrike">
                          <a:effectLst/>
                        </a:rPr>
                        <a:t>По состоянию на 01.01.2017г.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4" marR="9084" marT="90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4217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500" u="none" strike="noStrike" dirty="0">
                          <a:effectLst/>
                        </a:rPr>
                        <a:t>Кредиторская задолженность всего, в том числе: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4" marR="9084" marT="90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500" u="none" strike="noStrike">
                          <a:effectLst/>
                        </a:rPr>
                        <a:t>         6 794,58   </a:t>
                      </a:r>
                      <a:endParaRPr lang="ru-RU" sz="1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4" marR="9084" marT="90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500" u="none" strike="noStrike">
                          <a:effectLst/>
                        </a:rPr>
                        <a:t>         4 924,93   </a:t>
                      </a:r>
                      <a:endParaRPr lang="ru-RU" sz="15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4" marR="9084" marT="90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437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500" u="none" strike="noStrike">
                          <a:effectLst/>
                        </a:rPr>
                        <a:t>1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4" marR="9084" marT="90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500" u="none" strike="noStrike" dirty="0">
                          <a:effectLst/>
                        </a:rPr>
                        <a:t>Заработная плата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4" marR="9084" marT="90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500" u="none" strike="noStrike" dirty="0">
                          <a:effectLst/>
                        </a:rPr>
                        <a:t>            109,48   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4" marR="9084" marT="90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500" u="none" strike="noStrike">
                          <a:effectLst/>
                        </a:rPr>
                        <a:t>               24,41   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4" marR="9084" marT="90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437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500" u="none" strike="noStrike">
                          <a:effectLst/>
                        </a:rPr>
                        <a:t>2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4" marR="9084" marT="90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500" u="none" strike="noStrike" dirty="0">
                          <a:effectLst/>
                        </a:rPr>
                        <a:t>Пособия по уходу за ребенком до 1,5 лет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4" marR="9084" marT="90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500" u="none" strike="noStrike">
                          <a:effectLst/>
                        </a:rPr>
                        <a:t>               44,47   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4" marR="9084" marT="90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500" u="none" strike="noStrike">
                          <a:effectLst/>
                        </a:rPr>
                        <a:t>                     -     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4" marR="9084" marT="90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437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500" u="none" strike="noStrike">
                          <a:effectLst/>
                        </a:rPr>
                        <a:t>3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4" marR="9084" marT="90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500" u="none" strike="noStrike">
                          <a:effectLst/>
                        </a:rPr>
                        <a:t>Коммунальные услуги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4" marR="9084" marT="90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500" u="none" strike="noStrike">
                          <a:effectLst/>
                        </a:rPr>
                        <a:t>                 0,90   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4" marR="9084" marT="90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500" u="none" strike="noStrike" dirty="0">
                          <a:effectLst/>
                        </a:rPr>
                        <a:t>               78,30   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4" marR="9084" marT="90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437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500" u="none" strike="noStrike">
                          <a:effectLst/>
                        </a:rPr>
                        <a:t>4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4" marR="9084" marT="90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500" u="none" strike="noStrike">
                          <a:effectLst/>
                        </a:rPr>
                        <a:t>Услуги по содержанию имущества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4" marR="9084" marT="90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500" u="none" strike="noStrike">
                          <a:effectLst/>
                        </a:rPr>
                        <a:t>         2 522,04   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4" marR="9084" marT="90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500" u="none" strike="noStrike" dirty="0">
                          <a:effectLst/>
                        </a:rPr>
                        <a:t>         3 737,62   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4" marR="9084" marT="90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437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500" u="none" strike="noStrike">
                          <a:effectLst/>
                        </a:rPr>
                        <a:t>5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4" marR="9084" marT="90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500" u="none" strike="noStrike">
                          <a:effectLst/>
                        </a:rPr>
                        <a:t>Прочие услуги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4" marR="9084" marT="90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500" u="none" strike="noStrike">
                          <a:effectLst/>
                        </a:rPr>
                        <a:t>            662,01   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4" marR="9084" marT="90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500" u="none" strike="noStrike" dirty="0">
                          <a:effectLst/>
                        </a:rPr>
                        <a:t>            363,80   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4" marR="9084" marT="90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437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500" u="none" strike="noStrike">
                          <a:effectLst/>
                        </a:rPr>
                        <a:t>6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4" marR="9084" marT="90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500" u="none" strike="noStrike" dirty="0">
                          <a:effectLst/>
                        </a:rPr>
                        <a:t>Приобретение основных средств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4" marR="9084" marT="90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500" u="none" strike="noStrike" dirty="0">
                          <a:effectLst/>
                        </a:rPr>
                        <a:t>         2 357,85   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4" marR="9084" marT="90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500" u="none" strike="noStrike" dirty="0">
                          <a:effectLst/>
                        </a:rPr>
                        <a:t>            314,37   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4" marR="9084" marT="90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437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500" u="none" strike="noStrike">
                          <a:effectLst/>
                        </a:rPr>
                        <a:t>7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4" marR="9084" marT="90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500" u="none" strike="noStrike">
                          <a:effectLst/>
                        </a:rPr>
                        <a:t>Приобретение материальных запасов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4" marR="9084" marT="90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500" u="none" strike="noStrike" dirty="0">
                          <a:effectLst/>
                        </a:rPr>
                        <a:t>            353,00   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4" marR="9084" marT="90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500" u="none" strike="noStrike" dirty="0">
                          <a:effectLst/>
                        </a:rPr>
                        <a:t>            240,41   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4" marR="9084" marT="90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5437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500" u="none" strike="noStrike">
                          <a:effectLst/>
                        </a:rPr>
                        <a:t>8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4" marR="9084" marT="90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500" u="none" strike="noStrike" dirty="0">
                          <a:effectLst/>
                        </a:rPr>
                        <a:t>Пособия по социальной помощи населению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4" marR="9084" marT="90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500" u="none" strike="noStrike" dirty="0">
                          <a:effectLst/>
                        </a:rPr>
                        <a:t>            252,00   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4" marR="9084" marT="90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500" u="none" strike="noStrike" dirty="0">
                          <a:effectLst/>
                        </a:rPr>
                        <a:t>                     -     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4" marR="9084" marT="90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5437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500" u="none" strike="noStrike">
                          <a:effectLst/>
                        </a:rPr>
                        <a:t>9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4" marR="9084" marT="90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500" u="none" strike="noStrike">
                          <a:effectLst/>
                        </a:rPr>
                        <a:t>Пенсии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4" marR="9084" marT="90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500" u="none" strike="noStrike">
                          <a:effectLst/>
                        </a:rPr>
                        <a:t>               18,85   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4" marR="9084" marT="90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500" u="none" strike="noStrike" dirty="0">
                          <a:effectLst/>
                        </a:rPr>
                        <a:t>               33,09   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4" marR="9084" marT="90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5437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500" u="none" strike="noStrike">
                          <a:effectLst/>
                        </a:rPr>
                        <a:t>10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4" marR="9084" marT="90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500" u="none" strike="noStrike" dirty="0">
                          <a:effectLst/>
                        </a:rPr>
                        <a:t>Прочие расходы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4" marR="9084" marT="90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500" u="none" strike="noStrike">
                          <a:effectLst/>
                        </a:rPr>
                        <a:t>               24,00   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4" marR="9084" marT="90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500" u="none" strike="noStrike" dirty="0">
                          <a:effectLst/>
                        </a:rPr>
                        <a:t>               28,74   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4" marR="9084" marT="90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5437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500" u="none" strike="noStrike">
                          <a:effectLst/>
                        </a:rPr>
                        <a:t>11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4" marR="9084" marT="90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500" u="none" strike="noStrike">
                          <a:effectLst/>
                        </a:rPr>
                        <a:t>Налог на доходы  физических лиц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4" marR="9084" marT="90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500" u="none" strike="noStrike">
                          <a:effectLst/>
                        </a:rPr>
                        <a:t>            136,32   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4" marR="9084" marT="90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500" u="none" strike="noStrike" dirty="0">
                          <a:effectLst/>
                        </a:rPr>
                        <a:t>                     -     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4" marR="9084" marT="90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5437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500" u="none" strike="noStrike">
                          <a:effectLst/>
                        </a:rPr>
                        <a:t>12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4" marR="9084" marT="90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500" u="none" strike="noStrike">
                          <a:effectLst/>
                        </a:rPr>
                        <a:t>Транспортный налог 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4" marR="9084" marT="90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500" u="none" strike="noStrike">
                          <a:effectLst/>
                        </a:rPr>
                        <a:t>                     -     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4" marR="9084" marT="90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500" u="none" strike="noStrike" dirty="0">
                          <a:effectLst/>
                        </a:rPr>
                        <a:t>            104,19   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4" marR="9084" marT="90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5437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500" u="none" strike="noStrike">
                          <a:effectLst/>
                        </a:rPr>
                        <a:t>13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4" marR="9084" marT="90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500" u="none" strike="noStrike">
                          <a:effectLst/>
                        </a:rPr>
                        <a:t>Страховые взносы во внебюджетные фонды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4" marR="9084" marT="90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500" u="none" strike="noStrike">
                          <a:effectLst/>
                        </a:rPr>
                        <a:t>            313,66   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4" marR="9084" marT="90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500" u="none" strike="noStrike" dirty="0">
                          <a:effectLst/>
                        </a:rPr>
                        <a:t>                     -     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4" marR="9084" marT="90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2"/>
          <p:cNvSpPr>
            <a:spLocks noGrp="1"/>
          </p:cNvSpPr>
          <p:nvPr>
            <p:ph type="title" idx="4294967295"/>
          </p:nvPr>
        </p:nvSpPr>
        <p:spPr>
          <a:xfrm>
            <a:off x="457200" y="273050"/>
            <a:ext cx="8075613" cy="852488"/>
          </a:xfrm>
        </p:spPr>
        <p:txBody>
          <a:bodyPr/>
          <a:lstStyle/>
          <a:p>
            <a:r>
              <a:rPr lang="ru-RU" altLang="ru-RU" sz="2000" b="1"/>
              <a:t>Доля программных мероприятий в бюджете Слюдянского муниципального образования в 2016 году.</a:t>
            </a:r>
          </a:p>
        </p:txBody>
      </p:sp>
      <p:graphicFrame>
        <p:nvGraphicFramePr>
          <p:cNvPr id="2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8209800"/>
              </p:ext>
            </p:extLst>
          </p:nvPr>
        </p:nvGraphicFramePr>
        <p:xfrm>
          <a:off x="323850" y="1125538"/>
          <a:ext cx="8496300" cy="5472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556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9342DBD-9117-4F00-B582-25EF717F469F}" type="slidenum">
              <a:rPr lang="ru-RU" altLang="ru-RU"/>
              <a:pPr/>
              <a:t>19</a:t>
            </a:fld>
            <a:endParaRPr lang="ru-RU" altLang="ru-RU"/>
          </a:p>
        </p:txBody>
      </p:sp>
    </p:spTree>
  </p:cSld>
  <p:clrMapOvr>
    <a:masterClrMapping/>
  </p:clrMapOvr>
  <p:transition spd="slow"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8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28625" y="274638"/>
            <a:ext cx="8258175" cy="6083300"/>
          </a:xfrm>
        </p:spPr>
        <p:txBody>
          <a:bodyPr/>
          <a:lstStyle/>
          <a:p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Слюдянского муниципального образования утвержден решением Думы Слюдянского муниципального образования от 24 декабря 2015 года № 70 </a:t>
            </a:r>
            <a:r>
              <a:rPr lang="en-US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III-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ГД «О бюджете СМО на 2016 год»</a:t>
            </a:r>
            <a:r>
              <a:rPr lang="ru-RU" altLang="ru-RU" dirty="0">
                <a:solidFill>
                  <a:srgbClr val="002060"/>
                </a:solidFill>
              </a:rPr>
              <a:t>  </a:t>
            </a:r>
          </a:p>
        </p:txBody>
      </p:sp>
      <p:sp>
        <p:nvSpPr>
          <p:cNvPr id="3075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3160E2B-8468-4311-AAAC-169141E62A79}" type="slidenum">
              <a:rPr lang="ru-RU" altLang="ru-RU"/>
              <a:pPr/>
              <a:t>2</a:t>
            </a:fld>
            <a:endParaRPr lang="ru-RU" altLang="ru-RU"/>
          </a:p>
        </p:txBody>
      </p:sp>
    </p:spTree>
  </p:cSld>
  <p:clrMapOvr>
    <a:masterClrMapping/>
  </p:clrMapOvr>
  <p:transition spd="slow">
    <p:blinds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16688" y="6165850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0E0D00BD-99A6-4729-8E12-8084500FB096}" type="slidenum">
              <a:rPr lang="ru-RU" altLang="ru-RU"/>
              <a:pPr/>
              <a:t>20</a:t>
            </a:fld>
            <a:endParaRPr lang="ru-RU" altLang="ru-RU"/>
          </a:p>
        </p:txBody>
      </p:sp>
      <p:graphicFrame>
        <p:nvGraphicFramePr>
          <p:cNvPr id="6" name="Схема 5"/>
          <p:cNvGraphicFramePr/>
          <p:nvPr/>
        </p:nvGraphicFramePr>
        <p:xfrm>
          <a:off x="251520" y="260648"/>
          <a:ext cx="8640960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blinds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Текст 1"/>
          <p:cNvSpPr>
            <a:spLocks noGrp="1"/>
          </p:cNvSpPr>
          <p:nvPr>
            <p:ph type="body" idx="4294967295"/>
          </p:nvPr>
        </p:nvSpPr>
        <p:spPr>
          <a:xfrm>
            <a:off x="755650" y="1484313"/>
            <a:ext cx="7704138" cy="1223962"/>
          </a:xfrm>
        </p:spPr>
        <p:txBody>
          <a:bodyPr/>
          <a:lstStyle/>
          <a:p>
            <a:pPr marL="0" indent="0" algn="just">
              <a:buFontTx/>
              <a:buNone/>
            </a:pPr>
            <a:r>
              <a:rPr lang="ru-RU" altLang="ru-RU" sz="1800" b="1">
                <a:latin typeface="Times New Roman" pitchFamily="18" charset="0"/>
                <a:cs typeface="Times New Roman" pitchFamily="18" charset="0"/>
              </a:rPr>
              <a:t>Цель подпрограммы: </a:t>
            </a:r>
          </a:p>
          <a:p>
            <a:pPr marL="0" indent="0" algn="just">
              <a:buFontTx/>
              <a:buNone/>
            </a:pPr>
            <a:r>
              <a:rPr lang="ru-RU" altLang="ru-RU" sz="1800">
                <a:latin typeface="Times New Roman" pitchFamily="18" charset="0"/>
                <a:cs typeface="Times New Roman" pitchFamily="18" charset="0"/>
              </a:rPr>
              <a:t>Модернизация теплоисточников для повышения качества теплоснабжения и снижение тарифа, за счет сокращения издержек на производство тепловой энергии.</a:t>
            </a:r>
          </a:p>
        </p:txBody>
      </p:sp>
      <p:sp>
        <p:nvSpPr>
          <p:cNvPr id="2765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73050"/>
            <a:ext cx="8229600" cy="708025"/>
          </a:xfrm>
        </p:spPr>
        <p:txBody>
          <a:bodyPr/>
          <a:lstStyle/>
          <a:p>
            <a:r>
              <a:rPr lang="ru-RU" altLang="ru-RU" sz="2000" b="1">
                <a:solidFill>
                  <a:srgbClr val="3333CC"/>
                </a:solidFill>
              </a:rPr>
              <a:t>Подпрограмма "Модернизация объектов коммунальной инфраструктуры "</a:t>
            </a:r>
            <a:endParaRPr lang="ru-RU" altLang="ru-RU" sz="2000"/>
          </a:p>
        </p:txBody>
      </p:sp>
      <p:sp>
        <p:nvSpPr>
          <p:cNvPr id="27652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27A812A-BA28-4636-8F97-81E0806A0A71}" type="slidenum">
              <a:rPr lang="ru-RU" altLang="ru-RU"/>
              <a:pPr/>
              <a:t>21</a:t>
            </a:fld>
            <a:endParaRPr lang="ru-RU" altLang="ru-RU"/>
          </a:p>
        </p:txBody>
      </p:sp>
      <p:sp>
        <p:nvSpPr>
          <p:cNvPr id="6" name="Текст 1"/>
          <p:cNvSpPr txBox="1">
            <a:spLocks/>
          </p:cNvSpPr>
          <p:nvPr/>
        </p:nvSpPr>
        <p:spPr bwMode="auto">
          <a:xfrm>
            <a:off x="684213" y="4581525"/>
            <a:ext cx="8135937" cy="165576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870200" indent="-2870200" algn="just">
              <a:buFontTx/>
              <a:buNone/>
              <a:defRPr/>
            </a:pPr>
            <a:r>
              <a:rPr lang="ru-RU" sz="17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проведенных мероприятий :</a:t>
            </a:r>
          </a:p>
          <a:p>
            <a:pPr algn="just">
              <a:buFontTx/>
              <a:buAutoNum type="arabicPeriod"/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котельного и котельно-вспомогательного оборудования в котельных, инженерных сетей, оборудования канализационно-очистных сооружений</a:t>
            </a:r>
          </a:p>
          <a:p>
            <a:pPr marL="177800" indent="-177800" algn="just">
              <a:buFontTx/>
              <a:buNone/>
              <a:defRPr/>
            </a:pPr>
            <a:r>
              <a:rPr lang="ru-RU" sz="17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схем тепло-водоснабжения, водоотведения</a:t>
            </a:r>
            <a:r>
              <a:rPr lang="ru-RU" sz="17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7619752"/>
              </p:ext>
            </p:extLst>
          </p:nvPr>
        </p:nvGraphicFramePr>
        <p:xfrm>
          <a:off x="971550" y="2781300"/>
          <a:ext cx="6624638" cy="1743074"/>
        </p:xfrm>
        <a:graphic>
          <a:graphicData uri="http://schemas.openxmlformats.org/drawingml/2006/table">
            <a:tbl>
              <a:tblPr/>
              <a:tblGrid>
                <a:gridCol w="24780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779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906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7793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969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b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2016г.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Фактическое исполнение 2016г.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Процент исполнения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769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11 726,40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11 644,94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99,3%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76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Областной бюджет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8 715,00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8 715,00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100,00%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76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 СМО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3 011,40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2 929,94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97,29%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3011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 них софинансирование (модернизация объектов теплоснабжения)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1899,66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1899,66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cxnSp>
        <p:nvCxnSpPr>
          <p:cNvPr id="7" name="Прямая соединительная линия 6"/>
          <p:cNvCxnSpPr/>
          <p:nvPr/>
        </p:nvCxnSpPr>
        <p:spPr>
          <a:xfrm flipH="1" flipV="1">
            <a:off x="971550" y="2781300"/>
            <a:ext cx="2520950" cy="5032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blinds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73050"/>
            <a:ext cx="8229600" cy="563563"/>
          </a:xfrm>
        </p:spPr>
        <p:txBody>
          <a:bodyPr/>
          <a:lstStyle/>
          <a:p>
            <a:r>
              <a:rPr lang="ru-RU" altLang="ru-RU" sz="2800" b="1">
                <a:latin typeface="Times New Roman" pitchFamily="18" charset="0"/>
                <a:cs typeface="Times New Roman" pitchFamily="18" charset="0"/>
              </a:rPr>
              <a:t>Ремонт дымовой трубы котельной «Перевал»</a:t>
            </a:r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CB263DD-6EA8-44E0-8682-F0D049C98373}" type="slidenum">
              <a:rPr lang="ru-RU" altLang="ru-RU"/>
              <a:pPr/>
              <a:t>22</a:t>
            </a:fld>
            <a:endParaRPr lang="ru-RU" alt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1556792"/>
            <a:ext cx="2705100" cy="4686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35896" y="1844824"/>
            <a:ext cx="5156200" cy="36946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73050"/>
            <a:ext cx="8229600" cy="1144588"/>
          </a:xfrm>
        </p:spPr>
        <p:txBody>
          <a:bodyPr/>
          <a:lstStyle/>
          <a:p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Замена теплообменного оборудования котельной «Перевал»</a:t>
            </a:r>
          </a:p>
        </p:txBody>
      </p:sp>
      <p:sp>
        <p:nvSpPr>
          <p:cNvPr id="29699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0CB72DC9-74D2-40D0-A829-DF9232B132F9}" type="slidenum">
              <a:rPr lang="ru-RU" altLang="ru-RU"/>
              <a:pPr/>
              <a:t>23</a:t>
            </a:fld>
            <a:endParaRPr lang="ru-RU" altLang="ru-RU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07704" y="1628800"/>
            <a:ext cx="5889638" cy="44227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73050"/>
            <a:ext cx="8229600" cy="492125"/>
          </a:xfrm>
        </p:spPr>
        <p:txBody>
          <a:bodyPr/>
          <a:lstStyle/>
          <a:p>
            <a:r>
              <a:rPr lang="ru-RU" altLang="ru-RU" sz="2000" b="1">
                <a:latin typeface="Times New Roman" pitchFamily="18" charset="0"/>
                <a:cs typeface="Times New Roman" pitchFamily="18" charset="0"/>
              </a:rPr>
              <a:t>Монтаж Циклона, замена дымососов </a:t>
            </a:r>
            <a:br>
              <a:rPr lang="ru-RU" altLang="ru-RU" sz="2000" b="1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>
                <a:latin typeface="Times New Roman" pitchFamily="18" charset="0"/>
                <a:cs typeface="Times New Roman" pitchFamily="18" charset="0"/>
              </a:rPr>
              <a:t>на котельной «Стройка</a:t>
            </a:r>
          </a:p>
        </p:txBody>
      </p:sp>
      <p:sp>
        <p:nvSpPr>
          <p:cNvPr id="30723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45B2E7B-5103-4084-8FA9-66303A4F955F}" type="slidenum">
              <a:rPr lang="ru-RU" altLang="ru-RU"/>
              <a:pPr/>
              <a:t>24</a:t>
            </a:fld>
            <a:endParaRPr lang="ru-RU" alt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59632" y="908720"/>
            <a:ext cx="2329894" cy="25548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36096" y="908720"/>
            <a:ext cx="2472844" cy="25240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Box 6"/>
          <p:cNvSpPr txBox="1">
            <a:spLocks noChangeArrowheads="1"/>
          </p:cNvSpPr>
          <p:nvPr/>
        </p:nvSpPr>
        <p:spPr bwMode="auto">
          <a:xfrm>
            <a:off x="684213" y="3432175"/>
            <a:ext cx="8064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2000" b="1">
                <a:latin typeface="Times New Roman" pitchFamily="18" charset="0"/>
                <a:cs typeface="Times New Roman" pitchFamily="18" charset="0"/>
              </a:rPr>
              <a:t>Увеличение диаметра распределительного узла с 219мм на 325мм в котельной «Рудо»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36286" y="4140623"/>
            <a:ext cx="2016224" cy="22875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78585" y="4106389"/>
            <a:ext cx="3960440" cy="23477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r>
              <a:rPr lang="ru-RU" altLang="ru-RU" sz="2800" b="1">
                <a:latin typeface="Times New Roman" pitchFamily="18" charset="0"/>
                <a:cs typeface="Times New Roman" pitchFamily="18" charset="0"/>
              </a:rPr>
              <a:t>Замена сетей тепло-водоснабжения</a:t>
            </a:r>
          </a:p>
        </p:txBody>
      </p:sp>
      <p:sp>
        <p:nvSpPr>
          <p:cNvPr id="31747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29A088A-637E-4702-B516-FA06F912FBE7}" type="slidenum">
              <a:rPr lang="ru-RU" altLang="ru-RU"/>
              <a:pPr/>
              <a:t>25</a:t>
            </a:fld>
            <a:endParaRPr lang="ru-RU" altLang="ru-RU"/>
          </a:p>
        </p:txBody>
      </p:sp>
      <p:sp>
        <p:nvSpPr>
          <p:cNvPr id="31748" name="TextBox 3"/>
          <p:cNvSpPr txBox="1">
            <a:spLocks noChangeArrowheads="1"/>
          </p:cNvSpPr>
          <p:nvPr/>
        </p:nvSpPr>
        <p:spPr bwMode="auto">
          <a:xfrm>
            <a:off x="558800" y="1077913"/>
            <a:ext cx="7397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4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Водоснабжение: 2014 - 740м, 2015 - 80м, 2016 – 120м.</a:t>
            </a:r>
          </a:p>
        </p:txBody>
      </p:sp>
      <p:sp>
        <p:nvSpPr>
          <p:cNvPr id="31749" name="TextBox 4"/>
          <p:cNvSpPr txBox="1">
            <a:spLocks noChangeArrowheads="1"/>
          </p:cNvSpPr>
          <p:nvPr/>
        </p:nvSpPr>
        <p:spPr bwMode="auto">
          <a:xfrm>
            <a:off x="611188" y="1628775"/>
            <a:ext cx="59356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FontTx/>
              <a:buAutoNum type="arabicPeriod"/>
            </a:pPr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Замена участка сети по ул. Геологов– 120м</a:t>
            </a:r>
          </a:p>
        </p:txBody>
      </p:sp>
      <p:sp>
        <p:nvSpPr>
          <p:cNvPr id="31750" name="TextBox 5"/>
          <p:cNvSpPr txBox="1">
            <a:spLocks noChangeArrowheads="1"/>
          </p:cNvSpPr>
          <p:nvPr/>
        </p:nvSpPr>
        <p:spPr bwMode="auto">
          <a:xfrm>
            <a:off x="633413" y="2205038"/>
            <a:ext cx="77771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4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Водоотведение: 2014 - 750м, 2015 - 890м, 2016 – 250м.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6900" y="2708275"/>
            <a:ext cx="8453438" cy="1631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Замена участка сети от дома №2 до дома №1по ул. Фрунзе, 66м;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Замена участка сети по ул. Энтузиастов , 18м;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Замена придомовой канализации Парижской коммуны 86, 110м;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Замена придомовой канализации Ленина 119А, 60м;</a:t>
            </a:r>
          </a:p>
          <a:p>
            <a:pPr eaLnBrk="1" hangingPunct="1">
              <a:defRPr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52" name="TextBox 7"/>
          <p:cNvSpPr txBox="1">
            <a:spLocks noChangeArrowheads="1"/>
          </p:cNvSpPr>
          <p:nvPr/>
        </p:nvSpPr>
        <p:spPr bwMode="auto">
          <a:xfrm>
            <a:off x="596900" y="5005388"/>
            <a:ext cx="8051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FontTx/>
              <a:buAutoNum type="arabicPeriod"/>
            </a:pPr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Замена участка сети от котельной Рудо до Горняцкая 22, 120м;</a:t>
            </a:r>
          </a:p>
        </p:txBody>
      </p:sp>
      <p:sp>
        <p:nvSpPr>
          <p:cNvPr id="31753" name="TextBox 8"/>
          <p:cNvSpPr txBox="1">
            <a:spLocks noChangeArrowheads="1"/>
          </p:cNvSpPr>
          <p:nvPr/>
        </p:nvSpPr>
        <p:spPr bwMode="auto">
          <a:xfrm>
            <a:off x="534988" y="4260850"/>
            <a:ext cx="77263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4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Теплоснабжение: 2014 - 470м, 2015 - 190м, 2016 – 120м.</a:t>
            </a:r>
          </a:p>
        </p:txBody>
      </p:sp>
      <p:sp>
        <p:nvSpPr>
          <p:cNvPr id="31754" name="TextBox 9"/>
          <p:cNvSpPr txBox="1">
            <a:spLocks noChangeArrowheads="1"/>
          </p:cNvSpPr>
          <p:nvPr/>
        </p:nvSpPr>
        <p:spPr bwMode="auto">
          <a:xfrm>
            <a:off x="527050" y="5645150"/>
            <a:ext cx="819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800" b="1">
                <a:solidFill>
                  <a:srgbClr val="005696"/>
                </a:solidFill>
                <a:latin typeface="Times New Roman" pitchFamily="18" charset="0"/>
                <a:cs typeface="Times New Roman" pitchFamily="18" charset="0"/>
              </a:rPr>
              <a:t>ВСЕГО С 2013 года отремонтировано 4 км сетей</a:t>
            </a:r>
          </a:p>
        </p:txBody>
      </p:sp>
    </p:spTree>
  </p:cSld>
  <p:clrMapOvr>
    <a:masterClrMapping/>
  </p:clrMapOvr>
  <p:transition spd="slow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r>
              <a:rPr lang="ru-RU" altLang="ru-RU" sz="20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Подпрограмма "Обеспечение проведения сбалансированной и стабильной политики в области государственного регулирования цен (тарифов) "</a:t>
            </a:r>
            <a:endParaRPr lang="ru-RU" altLang="ru-RU" sz="2000"/>
          </a:p>
        </p:txBody>
      </p:sp>
      <p:sp>
        <p:nvSpPr>
          <p:cNvPr id="32771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0D4B653-4AB1-45AE-A44A-64FE4DCBA220}" type="slidenum">
              <a:rPr lang="ru-RU" altLang="ru-RU"/>
              <a:pPr/>
              <a:t>26</a:t>
            </a:fld>
            <a:endParaRPr lang="ru-RU" alt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187450" y="2924175"/>
          <a:ext cx="6480174" cy="1154113"/>
        </p:xfrm>
        <a:graphic>
          <a:graphicData uri="http://schemas.openxmlformats.org/drawingml/2006/table">
            <a:tbl>
              <a:tblPr/>
              <a:tblGrid>
                <a:gridCol w="15666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356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411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3677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4875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72" marR="68572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План 2016г.  </a:t>
                      </a:r>
                    </a:p>
                  </a:txBody>
                  <a:tcPr marL="68572" marR="68572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исполнение 2016г.</a:t>
                      </a:r>
                    </a:p>
                  </a:txBody>
                  <a:tcPr marL="68572" marR="685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</a:p>
                  </a:txBody>
                  <a:tcPr marL="68572" marR="685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535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Областной бюджет</a:t>
                      </a:r>
                    </a:p>
                  </a:txBody>
                  <a:tcPr marL="68572" marR="68572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161,60</a:t>
                      </a:r>
                    </a:p>
                  </a:txBody>
                  <a:tcPr marL="68572" marR="685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146,04 </a:t>
                      </a:r>
                    </a:p>
                  </a:txBody>
                  <a:tcPr marL="68572" marR="685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90,37%</a:t>
                      </a:r>
                    </a:p>
                  </a:txBody>
                  <a:tcPr marL="68572" marR="685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" name="Текст 1"/>
          <p:cNvSpPr txBox="1">
            <a:spLocks/>
          </p:cNvSpPr>
          <p:nvPr/>
        </p:nvSpPr>
        <p:spPr bwMode="auto">
          <a:xfrm>
            <a:off x="827088" y="1446213"/>
            <a:ext cx="7705725" cy="1046162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870200" indent="-2870200" algn="just">
              <a:buFontTx/>
              <a:buNone/>
              <a:defRPr/>
            </a:pPr>
            <a:r>
              <a:rPr lang="ru-RU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подпрограммы: </a:t>
            </a:r>
          </a:p>
          <a:p>
            <a:pPr marL="0" indent="0" algn="just">
              <a:buFontTx/>
              <a:buNone/>
              <a:defRPr/>
            </a:pPr>
            <a:r>
              <a:rPr lang="ru-RU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проведения стабильной и сбалансированной политики в области регулирования цен (тарифов)</a:t>
            </a:r>
          </a:p>
        </p:txBody>
      </p:sp>
      <p:sp>
        <p:nvSpPr>
          <p:cNvPr id="6" name="Текст 1"/>
          <p:cNvSpPr txBox="1">
            <a:spLocks/>
          </p:cNvSpPr>
          <p:nvPr/>
        </p:nvSpPr>
        <p:spPr bwMode="auto">
          <a:xfrm>
            <a:off x="657225" y="4378325"/>
            <a:ext cx="8135938" cy="20891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870200" indent="-2870200" algn="just">
              <a:buFontTx/>
              <a:buNone/>
              <a:defRPr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проведенных мероприятий :</a:t>
            </a:r>
          </a:p>
          <a:p>
            <a:pPr marL="177800" indent="-177800" algn="just">
              <a:buFontTx/>
              <a:buNone/>
              <a:defRPr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Организация работы по рассмотрению, утверждению цен (тарифов) на товары и услуги организаций коммунального комплекса, в сфере водоснабжения, водоотведения.</a:t>
            </a:r>
          </a:p>
          <a:p>
            <a:pPr marL="177800" indent="-177800" algn="just">
              <a:buFontTx/>
              <a:buNone/>
              <a:defRPr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Размещение информации о тарифах на товары (услуги)сферы коммунального комплекса в средствах массовой информации.</a:t>
            </a:r>
          </a:p>
          <a:p>
            <a:pPr marL="177800" indent="-177800" algn="just">
              <a:buFontTx/>
              <a:buNone/>
              <a:defRPr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Обеспечение информационного взаимодействия со Службой по тарифам Иркутской области и Федеральной службой по тарифам.</a:t>
            </a:r>
          </a:p>
        </p:txBody>
      </p:sp>
    </p:spTree>
  </p:cSld>
  <p:clrMapOvr>
    <a:masterClrMapping/>
  </p:clrMapOvr>
  <p:transition spd="slow">
    <p:blinds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647700"/>
          </a:xfrm>
        </p:spPr>
        <p:txBody>
          <a:bodyPr/>
          <a:lstStyle/>
          <a:p>
            <a:r>
              <a:rPr lang="ru-RU" altLang="ru-RU" sz="28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Подпрограмма "Чистая вода"</a:t>
            </a:r>
            <a:endParaRPr lang="ru-RU" altLang="ru-RU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5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4B5AA15A-1F8B-4648-9079-BEDF13702619}" type="slidenum">
              <a:rPr lang="ru-RU" altLang="ru-RU"/>
              <a:pPr/>
              <a:t>27</a:t>
            </a:fld>
            <a:endParaRPr lang="ru-RU" alt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331913" y="2636838"/>
          <a:ext cx="5761036" cy="1225550"/>
        </p:xfrm>
        <a:graphic>
          <a:graphicData uri="http://schemas.openxmlformats.org/drawingml/2006/table">
            <a:tbl>
              <a:tblPr/>
              <a:tblGrid>
                <a:gridCol w="11945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743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976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945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2049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77" marR="68577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План 2016г.  </a:t>
                      </a:r>
                    </a:p>
                  </a:txBody>
                  <a:tcPr marL="68577" marR="68577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исполнение 2016г.</a:t>
                      </a:r>
                    </a:p>
                  </a:txBody>
                  <a:tcPr marL="68577" marR="6857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</a:p>
                  </a:txBody>
                  <a:tcPr marL="68577" marR="6857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50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СМО</a:t>
                      </a:r>
                    </a:p>
                  </a:txBody>
                  <a:tcPr marL="68577" marR="6857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13 886,68 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387,98 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2,79%</a:t>
                      </a:r>
                    </a:p>
                  </a:txBody>
                  <a:tcPr marL="68577" marR="6857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" name="Текст 1"/>
          <p:cNvSpPr txBox="1">
            <a:spLocks/>
          </p:cNvSpPr>
          <p:nvPr/>
        </p:nvSpPr>
        <p:spPr bwMode="auto">
          <a:xfrm>
            <a:off x="827088" y="1446213"/>
            <a:ext cx="7705725" cy="1046162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776538" indent="-2776538" algn="just">
              <a:buFontTx/>
              <a:buNone/>
              <a:defRPr/>
            </a:pPr>
            <a:r>
              <a:rPr lang="ru-RU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подпрограммы: </a:t>
            </a:r>
          </a:p>
          <a:p>
            <a:pPr marL="0" indent="0" algn="just">
              <a:buFontTx/>
              <a:buNone/>
              <a:defRPr/>
            </a:pPr>
            <a:r>
              <a:rPr lang="ru-RU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населения питьевой водой, соответствующей установленным требованиям безопасности и безвредности</a:t>
            </a:r>
          </a:p>
        </p:txBody>
      </p:sp>
      <p:sp>
        <p:nvSpPr>
          <p:cNvPr id="6" name="Текст 1"/>
          <p:cNvSpPr txBox="1">
            <a:spLocks/>
          </p:cNvSpPr>
          <p:nvPr/>
        </p:nvSpPr>
        <p:spPr bwMode="auto">
          <a:xfrm>
            <a:off x="611188" y="4076700"/>
            <a:ext cx="8135937" cy="23050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870200" indent="-2870200" algn="just">
              <a:buFontTx/>
              <a:buNone/>
              <a:defRPr/>
            </a:pPr>
            <a:r>
              <a:rPr lang="ru-RU" sz="17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проведенных мероприятий :</a:t>
            </a:r>
          </a:p>
          <a:p>
            <a:pPr marL="177800" indent="-177800" algn="just">
              <a:buFontTx/>
              <a:buNone/>
              <a:defRPr/>
            </a:pPr>
            <a:r>
              <a:rPr lang="ru-RU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Поставка оборудования для производственной лаборатории</a:t>
            </a:r>
            <a:r>
              <a:rPr lang="ru-RU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77800" indent="-177800" algn="just">
              <a:buFontTx/>
              <a:buNone/>
              <a:defRPr/>
            </a:pPr>
            <a:r>
              <a:rPr lang="ru-RU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водоразборных колонок</a:t>
            </a:r>
            <a:r>
              <a:rPr lang="ru-RU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77800" indent="-177800" algn="just">
              <a:buFontTx/>
              <a:buNone/>
              <a:defRPr/>
            </a:pPr>
            <a:r>
              <a:rPr lang="ru-RU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Приобретение резервных насосов на скважины, автоматического выключателя на КОС г. Слюдянка;</a:t>
            </a:r>
          </a:p>
          <a:p>
            <a:pPr marL="177800" indent="-177800" algn="just">
              <a:buFontTx/>
              <a:buNone/>
              <a:defRPr/>
            </a:pPr>
            <a:r>
              <a:rPr lang="ru-RU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Проведение работ по разработке проекта зоны санитарной охраны подземного источника водоснабжения</a:t>
            </a:r>
          </a:p>
        </p:txBody>
      </p:sp>
    </p:spTree>
  </p:cSld>
  <p:clrMapOvr>
    <a:masterClrMapping/>
  </p:clrMapOvr>
  <p:transition spd="slow">
    <p:blinds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647700"/>
          </a:xfrm>
        </p:spPr>
        <p:txBody>
          <a:bodyPr/>
          <a:lstStyle/>
          <a:p>
            <a:r>
              <a:rPr lang="ru-RU" altLang="ru-RU" sz="2800" b="1">
                <a:solidFill>
                  <a:srgbClr val="3333CC"/>
                </a:solidFill>
              </a:rPr>
              <a:t>Подпрограмма "Капитальный ремонт многоквартирных домов"</a:t>
            </a:r>
          </a:p>
        </p:txBody>
      </p:sp>
      <p:sp>
        <p:nvSpPr>
          <p:cNvPr id="34819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939E5D8-F569-465B-A70B-EA680BA5E1B1}" type="slidenum">
              <a:rPr lang="ru-RU" altLang="ru-RU"/>
              <a:pPr/>
              <a:t>28</a:t>
            </a:fld>
            <a:endParaRPr lang="ru-RU" alt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403350" y="3357563"/>
          <a:ext cx="6048375" cy="815975"/>
        </p:xfrm>
        <a:graphic>
          <a:graphicData uri="http://schemas.openxmlformats.org/drawingml/2006/table">
            <a:tbl>
              <a:tblPr/>
              <a:tblGrid>
                <a:gridCol w="14902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117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922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541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2688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77" marR="68577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План 2016г.  </a:t>
                      </a:r>
                    </a:p>
                  </a:txBody>
                  <a:tcPr marL="68577" marR="68577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исполнение 2016г.</a:t>
                      </a:r>
                    </a:p>
                  </a:txBody>
                  <a:tcPr marL="68577" marR="6857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</a:p>
                  </a:txBody>
                  <a:tcPr marL="68577" marR="6857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908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СМО</a:t>
                      </a:r>
                    </a:p>
                  </a:txBody>
                  <a:tcPr marL="68577" marR="68577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1742,20</a:t>
                      </a:r>
                    </a:p>
                  </a:txBody>
                  <a:tcPr marL="68577" marR="6857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34,12</a:t>
                      </a:r>
                    </a:p>
                  </a:txBody>
                  <a:tcPr marL="68577" marR="6857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1,96%</a:t>
                      </a:r>
                    </a:p>
                  </a:txBody>
                  <a:tcPr marL="68577" marR="6857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" name="Текст 1"/>
          <p:cNvSpPr txBox="1">
            <a:spLocks/>
          </p:cNvSpPr>
          <p:nvPr/>
        </p:nvSpPr>
        <p:spPr bwMode="auto">
          <a:xfrm>
            <a:off x="495300" y="1484313"/>
            <a:ext cx="8353425" cy="1439862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776538" indent="-2776538" algn="just">
              <a:buFontTx/>
              <a:buNone/>
              <a:defRPr/>
            </a:pPr>
            <a:r>
              <a:rPr lang="ru-RU" sz="1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подпрограммы: </a:t>
            </a:r>
          </a:p>
          <a:p>
            <a:pPr marL="0" indent="0" algn="just">
              <a:buFontTx/>
              <a:buNone/>
              <a:defRPr/>
            </a:pPr>
            <a:r>
              <a:rPr lang="ru-RU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безопасных и благоприятных условий граждан.</a:t>
            </a:r>
          </a:p>
          <a:p>
            <a:pPr marL="0" indent="0" algn="just">
              <a:buFontTx/>
              <a:buNone/>
              <a:defRPr/>
            </a:pPr>
            <a:r>
              <a:rPr lang="ru-RU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реформирования жилищно-коммунального хозяйства.</a:t>
            </a:r>
          </a:p>
          <a:p>
            <a:pPr marL="0" indent="0" algn="just">
              <a:buFontTx/>
              <a:buNone/>
              <a:defRPr/>
            </a:pPr>
            <a:r>
              <a:rPr lang="ru-RU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Формирования эффективных механизмов управления жилищным фондом.</a:t>
            </a:r>
          </a:p>
        </p:txBody>
      </p:sp>
      <p:sp>
        <p:nvSpPr>
          <p:cNvPr id="6" name="Текст 1"/>
          <p:cNvSpPr txBox="1">
            <a:spLocks/>
          </p:cNvSpPr>
          <p:nvPr/>
        </p:nvSpPr>
        <p:spPr bwMode="auto">
          <a:xfrm>
            <a:off x="495300" y="4764088"/>
            <a:ext cx="8281988" cy="10795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870200" indent="-2870200" algn="just">
              <a:buFontTx/>
              <a:buNone/>
              <a:defRPr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проведенных мероприятий :</a:t>
            </a:r>
          </a:p>
          <a:p>
            <a:pPr marL="177800" indent="-177800" algn="just">
              <a:buFontTx/>
              <a:buNone/>
              <a:defRPr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Субсидия, направленная на возмещение затрат в связи с выполнением работ, оказанием услуг по капитальному ремонту общего имущества многоквартирного дома.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663611C-6476-4ACE-B056-96CE22998980}" type="slidenum">
              <a:rPr lang="ru-RU" altLang="ru-RU"/>
              <a:pPr/>
              <a:t>29</a:t>
            </a:fld>
            <a:endParaRPr lang="ru-RU" altLang="ru-RU"/>
          </a:p>
        </p:txBody>
      </p:sp>
      <p:sp>
        <p:nvSpPr>
          <p:cNvPr id="35843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647700"/>
          </a:xfrm>
        </p:spPr>
        <p:txBody>
          <a:bodyPr/>
          <a:lstStyle/>
          <a:p>
            <a:r>
              <a:rPr lang="ru-RU" altLang="ru-RU" sz="2800" b="1">
                <a:solidFill>
                  <a:srgbClr val="3333CC"/>
                </a:solidFill>
              </a:rPr>
              <a:t>Подпрограмма «Информирование населения Слюдянского муниципального образования"</a:t>
            </a:r>
          </a:p>
        </p:txBody>
      </p:sp>
      <p:sp>
        <p:nvSpPr>
          <p:cNvPr id="35844" name="Текст 1"/>
          <p:cNvSpPr txBox="1">
            <a:spLocks/>
          </p:cNvSpPr>
          <p:nvPr/>
        </p:nvSpPr>
        <p:spPr bwMode="auto">
          <a:xfrm>
            <a:off x="395288" y="1311275"/>
            <a:ext cx="835342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79713" indent="-27797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ru-RU" altLang="ru-RU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подпрограммы: </a:t>
            </a:r>
            <a:endParaRPr lang="ru-RU" altLang="ru-RU" sz="120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alt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Организация широкомасштабного информирования населения Слюдянского муниципального образования о ходе преобразований в жилищно-коммунальном хозяйстве на территории Слюдянского городского поселения, повышение роли общественного контроля в жилищно-коммунальной сфере.</a:t>
            </a:r>
            <a:endParaRPr lang="ru-RU" altLang="ru-RU" sz="120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403350" y="3213100"/>
          <a:ext cx="6048375" cy="815975"/>
        </p:xfrm>
        <a:graphic>
          <a:graphicData uri="http://schemas.openxmlformats.org/drawingml/2006/table">
            <a:tbl>
              <a:tblPr/>
              <a:tblGrid>
                <a:gridCol w="14902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117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922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541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2688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77" marR="68577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План 2016г.  </a:t>
                      </a:r>
                    </a:p>
                  </a:txBody>
                  <a:tcPr marL="68577" marR="68577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исполнение 2016г.</a:t>
                      </a:r>
                    </a:p>
                  </a:txBody>
                  <a:tcPr marL="68577" marR="6857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</a:p>
                  </a:txBody>
                  <a:tcPr marL="68577" marR="6857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908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СМО</a:t>
                      </a:r>
                    </a:p>
                  </a:txBody>
                  <a:tcPr marL="68577" marR="68577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21,5</a:t>
                      </a:r>
                    </a:p>
                  </a:txBody>
                  <a:tcPr marL="68577" marR="6857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21,5</a:t>
                      </a:r>
                    </a:p>
                  </a:txBody>
                  <a:tcPr marL="68577" marR="6857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68577" marR="6857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7" name="Текст 1"/>
          <p:cNvSpPr txBox="1">
            <a:spLocks/>
          </p:cNvSpPr>
          <p:nvPr/>
        </p:nvSpPr>
        <p:spPr bwMode="auto">
          <a:xfrm>
            <a:off x="495300" y="4764088"/>
            <a:ext cx="8281988" cy="10795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870200" indent="-2870200" algn="just">
              <a:buFontTx/>
              <a:buNone/>
              <a:defRPr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проведенных мероприятий :</a:t>
            </a:r>
          </a:p>
          <a:p>
            <a:pPr marL="177800" indent="-177800" algn="just">
              <a:buFontTx/>
              <a:buNone/>
              <a:defRPr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Услуги по изготовлению бланков.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A1B6AB6-FAFC-4E2D-AD31-4FD2D0310CDA}" type="slidenum">
              <a:rPr lang="ru-RU" altLang="ru-RU"/>
              <a:pPr/>
              <a:t>3</a:t>
            </a:fld>
            <a:endParaRPr lang="ru-RU" altLang="ru-RU" dirty="0"/>
          </a:p>
        </p:txBody>
      </p:sp>
      <p:graphicFrame>
        <p:nvGraphicFramePr>
          <p:cNvPr id="4099" name="Объект 7"/>
          <p:cNvGraphicFramePr>
            <a:graphicFrameLocks/>
          </p:cNvGraphicFramePr>
          <p:nvPr/>
        </p:nvGraphicFramePr>
        <p:xfrm>
          <a:off x="-19050" y="2108200"/>
          <a:ext cx="3044825" cy="202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7" name="Диаграмма" r:id="rId3" imgW="3054361" imgH="2030144" progId="Excel.Chart.8">
                  <p:embed/>
                </p:oleObj>
              </mc:Choice>
              <mc:Fallback>
                <p:oleObj name="Диаграмма" r:id="rId3" imgW="3054361" imgH="2030144" progId="Excel.Chart.8">
                  <p:embed/>
                  <p:pic>
                    <p:nvPicPr>
                      <p:cNvPr id="0" name="Объект 7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9050" y="2108200"/>
                        <a:ext cx="3044825" cy="2020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395288" y="260350"/>
            <a:ext cx="82915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2000" b="1">
                <a:latin typeface="Times New Roman" pitchFamily="18" charset="0"/>
                <a:cs typeface="Times New Roman" pitchFamily="18" charset="0"/>
              </a:rPr>
              <a:t>Основные характеристики бюджета Слюдянского муниципального образования за 2016 год (тыс. руб.)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50838" y="1768475"/>
          <a:ext cx="2679699" cy="542926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8932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932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932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71463">
                <a:tc>
                  <a:txBody>
                    <a:bodyPr/>
                    <a:lstStyle/>
                    <a:p>
                      <a:r>
                        <a:rPr lang="ru-RU" sz="9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2014</a:t>
                      </a:r>
                    </a:p>
                  </a:txBody>
                  <a:tcPr marL="91427" marR="91427" marT="45795" marB="45795"/>
                </a:tc>
                <a:tc>
                  <a:txBody>
                    <a:bodyPr/>
                    <a:lstStyle/>
                    <a:p>
                      <a:r>
                        <a:rPr lang="ru-RU" sz="9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2015</a:t>
                      </a:r>
                    </a:p>
                  </a:txBody>
                  <a:tcPr marL="91427" marR="91427" marT="45795" marB="45795"/>
                </a:tc>
                <a:tc>
                  <a:txBody>
                    <a:bodyPr/>
                    <a:lstStyle/>
                    <a:p>
                      <a:r>
                        <a:rPr lang="ru-RU" sz="9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2016</a:t>
                      </a:r>
                    </a:p>
                  </a:txBody>
                  <a:tcPr marL="91427" marR="91427" marT="45795" marB="45795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1463"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256 991</a:t>
                      </a:r>
                    </a:p>
                  </a:txBody>
                  <a:tcPr marL="91427" marR="91427" marT="45795" marB="457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142 283</a:t>
                      </a:r>
                    </a:p>
                  </a:txBody>
                  <a:tcPr marL="91427" marR="91427" marT="45795" marB="457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72 604</a:t>
                      </a:r>
                    </a:p>
                  </a:txBody>
                  <a:tcPr marL="91427" marR="91427" marT="45795" marB="4579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4115" name="TextBox 6"/>
          <p:cNvSpPr txBox="1">
            <a:spLocks noChangeArrowheads="1"/>
          </p:cNvSpPr>
          <p:nvPr/>
        </p:nvSpPr>
        <p:spPr bwMode="auto">
          <a:xfrm>
            <a:off x="501650" y="1247775"/>
            <a:ext cx="25860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16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</a:p>
        </p:txBody>
      </p:sp>
      <p:sp>
        <p:nvSpPr>
          <p:cNvPr id="4116" name="TextBox 7"/>
          <p:cNvSpPr txBox="1">
            <a:spLocks noChangeArrowheads="1"/>
          </p:cNvSpPr>
          <p:nvPr/>
        </p:nvSpPr>
        <p:spPr bwMode="auto">
          <a:xfrm>
            <a:off x="3346450" y="1225550"/>
            <a:ext cx="28241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16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</a:p>
        </p:txBody>
      </p:sp>
      <p:sp>
        <p:nvSpPr>
          <p:cNvPr id="4117" name="TextBox 8"/>
          <p:cNvSpPr txBox="1">
            <a:spLocks noChangeArrowheads="1"/>
          </p:cNvSpPr>
          <p:nvPr/>
        </p:nvSpPr>
        <p:spPr bwMode="auto">
          <a:xfrm>
            <a:off x="5724525" y="1247775"/>
            <a:ext cx="28241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16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Дефицит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3336925" y="1768475"/>
          <a:ext cx="2681289" cy="542926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8937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937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937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71463">
                <a:tc>
                  <a:txBody>
                    <a:bodyPr/>
                    <a:lstStyle/>
                    <a:p>
                      <a:r>
                        <a:rPr lang="ru-RU" sz="9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2014</a:t>
                      </a:r>
                    </a:p>
                  </a:txBody>
                  <a:tcPr marL="91481" marR="91481" marT="45795" marB="45795"/>
                </a:tc>
                <a:tc>
                  <a:txBody>
                    <a:bodyPr/>
                    <a:lstStyle/>
                    <a:p>
                      <a:r>
                        <a:rPr lang="ru-RU" sz="9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2015</a:t>
                      </a:r>
                    </a:p>
                  </a:txBody>
                  <a:tcPr marL="91481" marR="91481" marT="45795" marB="45795"/>
                </a:tc>
                <a:tc>
                  <a:txBody>
                    <a:bodyPr/>
                    <a:lstStyle/>
                    <a:p>
                      <a:r>
                        <a:rPr lang="ru-RU" sz="9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2016</a:t>
                      </a:r>
                    </a:p>
                  </a:txBody>
                  <a:tcPr marL="91481" marR="91481" marT="45795" marB="45795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1463"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301 175</a:t>
                      </a:r>
                    </a:p>
                  </a:txBody>
                  <a:tcPr marL="91481" marR="91481" marT="45795" marB="457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221 593</a:t>
                      </a:r>
                    </a:p>
                  </a:txBody>
                  <a:tcPr marL="91481" marR="91481" marT="45795" marB="457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80 642</a:t>
                      </a:r>
                    </a:p>
                  </a:txBody>
                  <a:tcPr marL="91481" marR="91481" marT="45795" marB="4579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6292850" y="1768475"/>
          <a:ext cx="2679699" cy="542926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8932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932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932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71463">
                <a:tc>
                  <a:txBody>
                    <a:bodyPr/>
                    <a:lstStyle/>
                    <a:p>
                      <a:r>
                        <a:rPr lang="ru-RU" sz="9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2014</a:t>
                      </a:r>
                    </a:p>
                  </a:txBody>
                  <a:tcPr marL="91427" marR="91427" marT="45795" marB="45795"/>
                </a:tc>
                <a:tc>
                  <a:txBody>
                    <a:bodyPr/>
                    <a:lstStyle/>
                    <a:p>
                      <a:r>
                        <a:rPr lang="ru-RU" sz="9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2015</a:t>
                      </a:r>
                    </a:p>
                  </a:txBody>
                  <a:tcPr marL="91427" marR="91427" marT="45795" marB="45795"/>
                </a:tc>
                <a:tc>
                  <a:txBody>
                    <a:bodyPr/>
                    <a:lstStyle/>
                    <a:p>
                      <a:r>
                        <a:rPr lang="ru-RU" sz="9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2016</a:t>
                      </a:r>
                    </a:p>
                  </a:txBody>
                  <a:tcPr marL="91427" marR="91427" marT="45795" marB="45795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1463"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-44 184</a:t>
                      </a:r>
                    </a:p>
                  </a:txBody>
                  <a:tcPr marL="91427" marR="91427" marT="45795" marB="457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-79 310</a:t>
                      </a:r>
                    </a:p>
                  </a:txBody>
                  <a:tcPr marL="91427" marR="91427" marT="45795" marB="457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-8 038</a:t>
                      </a:r>
                    </a:p>
                  </a:txBody>
                  <a:tcPr marL="91427" marR="91427" marT="45795" marB="4579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3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9959446"/>
              </p:ext>
            </p:extLst>
          </p:nvPr>
        </p:nvGraphicFramePr>
        <p:xfrm>
          <a:off x="3162300" y="2233613"/>
          <a:ext cx="2822575" cy="1919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147" name="Диаграмма 13"/>
          <p:cNvGraphicFramePr>
            <a:graphicFrameLocks/>
          </p:cNvGraphicFramePr>
          <p:nvPr/>
        </p:nvGraphicFramePr>
        <p:xfrm>
          <a:off x="5934075" y="2438400"/>
          <a:ext cx="3089275" cy="2065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8" name="Диаграмма" r:id="rId6" imgW="3097036" imgH="2066723" progId="Excel.Chart.8">
                  <p:embed/>
                </p:oleObj>
              </mc:Choice>
              <mc:Fallback>
                <p:oleObj name="Диаграмма" r:id="rId6" imgW="3097036" imgH="2066723" progId="Excel.Chart.8">
                  <p:embed/>
                  <p:pic>
                    <p:nvPicPr>
                      <p:cNvPr id="0" name="Диаграмма 13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4075" y="2438400"/>
                        <a:ext cx="3089275" cy="2065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210426"/>
              </p:ext>
            </p:extLst>
          </p:nvPr>
        </p:nvGraphicFramePr>
        <p:xfrm>
          <a:off x="321468" y="4192587"/>
          <a:ext cx="5840414" cy="194786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8251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157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363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875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7443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52145"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год план</a:t>
                      </a:r>
                    </a:p>
                  </a:txBody>
                  <a:tcPr marL="91447" marR="91447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год факт</a:t>
                      </a:r>
                    </a:p>
                  </a:txBody>
                  <a:tcPr marL="91447" marR="91447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ru-RU" sz="1400" baseline="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исполнения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Динамика к 2015 году (%)</a:t>
                      </a:r>
                    </a:p>
                  </a:txBody>
                  <a:tcPr marL="91447" marR="91447" marT="45713" marB="45713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785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 marL="91447" marR="91447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78 598</a:t>
                      </a:r>
                    </a:p>
                  </a:txBody>
                  <a:tcPr marL="91447" marR="91447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72 604</a:t>
                      </a:r>
                    </a:p>
                  </a:txBody>
                  <a:tcPr marL="91447" marR="91447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92,4</a:t>
                      </a:r>
                    </a:p>
                  </a:txBody>
                  <a:tcPr marL="91447" marR="91447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51,0</a:t>
                      </a:r>
                    </a:p>
                  </a:txBody>
                  <a:tcPr marL="91447" marR="91447" marT="45713" marB="45713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785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</a:p>
                  </a:txBody>
                  <a:tcPr marL="91447" marR="91447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102 576</a:t>
                      </a:r>
                    </a:p>
                  </a:txBody>
                  <a:tcPr marL="91447" marR="91447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80 642</a:t>
                      </a:r>
                    </a:p>
                  </a:txBody>
                  <a:tcPr marL="91447" marR="91447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78,6</a:t>
                      </a:r>
                    </a:p>
                  </a:txBody>
                  <a:tcPr marL="91447" marR="91447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36,4</a:t>
                      </a:r>
                    </a:p>
                  </a:txBody>
                  <a:tcPr marL="91447" marR="91447" marT="45713" marB="45713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000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(-), Профицит (+)</a:t>
                      </a:r>
                    </a:p>
                  </a:txBody>
                  <a:tcPr marL="91447" marR="91447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-23978</a:t>
                      </a:r>
                    </a:p>
                  </a:txBody>
                  <a:tcPr marL="91447" marR="91447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-8038</a:t>
                      </a:r>
                    </a:p>
                  </a:txBody>
                  <a:tcPr marL="91447" marR="91447" marT="45713" marB="45713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13" marB="45713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13" marB="45713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180" name="TextBox 16"/>
          <p:cNvSpPr txBox="1">
            <a:spLocks noChangeArrowheads="1"/>
          </p:cNvSpPr>
          <p:nvPr/>
        </p:nvSpPr>
        <p:spPr bwMode="auto">
          <a:xfrm>
            <a:off x="6296596" y="4397474"/>
            <a:ext cx="2595884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Основной причиной снижения общего объема доходов бюджета СМО в отчетном году послужило уменьшение безвозмездных поступлений из бюджетов других уровней в сумме 73 159,0 т. р., в том числе субсидии  в сумме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66 238,0 т. р.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1650" y="6381328"/>
            <a:ext cx="5438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Муниципальный долг по состоянию на 01.01.2017г. отсутствует</a:t>
            </a:r>
          </a:p>
        </p:txBody>
      </p:sp>
    </p:spTree>
  </p:cSld>
  <p:clrMapOvr>
    <a:masterClrMapping/>
  </p:clrMapOvr>
  <p:transition spd="med">
    <p:dissolv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16688" y="6165850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D61568A-C2FA-4E51-998F-05688F132854}" type="slidenum">
              <a:rPr lang="ru-RU" altLang="ru-RU"/>
              <a:pPr/>
              <a:t>30</a:t>
            </a:fld>
            <a:endParaRPr lang="ru-RU" altLang="ru-RU"/>
          </a:p>
        </p:txBody>
      </p:sp>
      <p:graphicFrame>
        <p:nvGraphicFramePr>
          <p:cNvPr id="6" name="Схема 5"/>
          <p:cNvGraphicFramePr/>
          <p:nvPr/>
        </p:nvGraphicFramePr>
        <p:xfrm>
          <a:off x="251520" y="260648"/>
          <a:ext cx="8640960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699337048"/>
              </p:ext>
            </p:extLst>
          </p:nvPr>
        </p:nvGraphicFramePr>
        <p:xfrm>
          <a:off x="611560" y="260648"/>
          <a:ext cx="7992888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 spd="slow">
    <p:blinds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r>
              <a:rPr lang="ru-RU" altLang="ru-RU" sz="26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Подпрограмма «Молодым семьям - доступное жилье на 2015-2020 гг.»</a:t>
            </a:r>
            <a:endParaRPr lang="ru-RU" altLang="ru-RU" sz="2600">
              <a:solidFill>
                <a:srgbClr val="3333CC"/>
              </a:solidFill>
            </a:endParaRPr>
          </a:p>
        </p:txBody>
      </p:sp>
      <p:sp>
        <p:nvSpPr>
          <p:cNvPr id="37891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0B9F9FC-9899-44EA-8483-C3C0ACC9B3A8}" type="slidenum">
              <a:rPr lang="ru-RU" altLang="ru-RU"/>
              <a:pPr/>
              <a:t>31</a:t>
            </a:fld>
            <a:endParaRPr lang="ru-RU" altLang="ru-RU"/>
          </a:p>
        </p:txBody>
      </p:sp>
      <p:sp>
        <p:nvSpPr>
          <p:cNvPr id="4" name="Текст 1"/>
          <p:cNvSpPr txBox="1">
            <a:spLocks/>
          </p:cNvSpPr>
          <p:nvPr/>
        </p:nvSpPr>
        <p:spPr bwMode="auto">
          <a:xfrm>
            <a:off x="495300" y="1484313"/>
            <a:ext cx="8353425" cy="18542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776538" indent="-2776538" algn="just">
              <a:buFontTx/>
              <a:buNone/>
              <a:defRPr/>
            </a:pPr>
            <a:r>
              <a:rPr lang="ru-RU" sz="1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подпрограммы: </a:t>
            </a:r>
          </a:p>
          <a:p>
            <a:pPr marL="0" indent="0" algn="just">
              <a:buFontTx/>
              <a:buNone/>
              <a:defRPr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организационно-финансовых механизмов, способствующих самостоятельному обеспечению молодежи жильем с элементами бюджетной поддержки, разработка и внедрение на территории СМО механизма поддержки молодых семей в приобретении (строительстве) нового жилья за счет внебюджетных средств (банковских кредитов, собственных средств молодых семей) с привлечением средств социальных выплат федерального, областного и местного бюджетов.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611313" y="3500438"/>
          <a:ext cx="6121400" cy="1482726"/>
        </p:xfrm>
        <a:graphic>
          <a:graphicData uri="http://schemas.openxmlformats.org/drawingml/2006/table">
            <a:tbl>
              <a:tblPr/>
              <a:tblGrid>
                <a:gridCol w="22905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798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0522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457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9107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97" marR="68597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2016г.</a:t>
                      </a:r>
                    </a:p>
                  </a:txBody>
                  <a:tcPr marL="68597" marR="68597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Фактическое исполнение 2016г.</a:t>
                      </a:r>
                    </a:p>
                  </a:txBody>
                  <a:tcPr marL="68597" marR="6859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Процент исполнения</a:t>
                      </a:r>
                    </a:p>
                  </a:txBody>
                  <a:tcPr marL="68597" marR="6859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79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</a:p>
                  </a:txBody>
                  <a:tcPr marL="68597" marR="6859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7 308,00</a:t>
                      </a:r>
                    </a:p>
                  </a:txBody>
                  <a:tcPr marL="68597" marR="6859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7 308,00</a:t>
                      </a:r>
                    </a:p>
                  </a:txBody>
                  <a:tcPr marL="68597" marR="6859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68597" marR="6859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79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Федеральный бюджет</a:t>
                      </a:r>
                    </a:p>
                  </a:txBody>
                  <a:tcPr marL="68597" marR="6859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2 635,92</a:t>
                      </a:r>
                    </a:p>
                  </a:txBody>
                  <a:tcPr marL="68597" marR="6859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2 635,92</a:t>
                      </a:r>
                    </a:p>
                  </a:txBody>
                  <a:tcPr marL="68597" marR="6859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90" marR="6859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79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Областной бюджет</a:t>
                      </a:r>
                    </a:p>
                  </a:txBody>
                  <a:tcPr marL="68597" marR="6859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1 527,12</a:t>
                      </a:r>
                    </a:p>
                  </a:txBody>
                  <a:tcPr marL="68597" marR="68597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1 527,12</a:t>
                      </a:r>
                    </a:p>
                  </a:txBody>
                  <a:tcPr marL="68597" marR="68597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90" marR="6859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79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 СМО</a:t>
                      </a:r>
                    </a:p>
                  </a:txBody>
                  <a:tcPr marL="68597" marR="6859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3 144,96 </a:t>
                      </a:r>
                    </a:p>
                  </a:txBody>
                  <a:tcPr marL="68597" marR="68597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3 144,96 </a:t>
                      </a:r>
                    </a:p>
                  </a:txBody>
                  <a:tcPr marL="68597" marR="68597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90" marR="6859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6" name="Текст 1"/>
          <p:cNvSpPr txBox="1">
            <a:spLocks/>
          </p:cNvSpPr>
          <p:nvPr/>
        </p:nvSpPr>
        <p:spPr bwMode="auto">
          <a:xfrm>
            <a:off x="566738" y="5351463"/>
            <a:ext cx="8281987" cy="8572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870200" indent="-2870200" algn="just">
              <a:buFontTx/>
              <a:buNone/>
              <a:defRPr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проведенных мероприятий :</a:t>
            </a:r>
          </a:p>
          <a:p>
            <a:pPr marL="177800" indent="-177800" algn="just">
              <a:buFontTx/>
              <a:buNone/>
              <a:defRPr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семей реализовали право на получение социальной выплаты.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ru-RU" altLang="ru-RU" sz="20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Подпрограмма «Переселение граждан из аварийного жилищного фонда Слюдянского муниципального образования в 2015 году»</a:t>
            </a:r>
            <a:endParaRPr lang="ru-RU" altLang="ru-RU" sz="200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15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57E0BFD-2458-4AC9-83D7-46DBDF27AD9B}" type="slidenum">
              <a:rPr lang="ru-RU" altLang="ru-RU"/>
              <a:pPr/>
              <a:t>32</a:t>
            </a:fld>
            <a:endParaRPr lang="ru-RU" altLang="ru-RU"/>
          </a:p>
        </p:txBody>
      </p:sp>
      <p:sp>
        <p:nvSpPr>
          <p:cNvPr id="4" name="Текст 1"/>
          <p:cNvSpPr txBox="1">
            <a:spLocks/>
          </p:cNvSpPr>
          <p:nvPr/>
        </p:nvSpPr>
        <p:spPr bwMode="auto">
          <a:xfrm>
            <a:off x="457200" y="1270000"/>
            <a:ext cx="8353425" cy="154146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776538" indent="-2776538" algn="just">
              <a:buFontTx/>
              <a:buNone/>
              <a:defRPr/>
            </a:pPr>
            <a:r>
              <a:rPr lang="ru-RU" sz="1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подпрограммы: </a:t>
            </a:r>
          </a:p>
          <a:p>
            <a:pPr marL="0" indent="0" algn="just">
              <a:buFontTx/>
              <a:buNone/>
              <a:defRPr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безопасных и благоприятных условий проживания граждан.</a:t>
            </a:r>
          </a:p>
          <a:p>
            <a:pPr marL="0" indent="0" algn="just">
              <a:buFontTx/>
              <a:buNone/>
              <a:defRPr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переселения граждан из многоквартирных домов, признанных до 1 января 2012 года в установленном порядке аварийными в связи с физическим износом в процессе их эксплуатации.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536700" y="2852738"/>
          <a:ext cx="6194426" cy="1008062"/>
        </p:xfrm>
        <a:graphic>
          <a:graphicData uri="http://schemas.openxmlformats.org/drawingml/2006/table">
            <a:tbl>
              <a:tblPr/>
              <a:tblGrid>
                <a:gridCol w="23149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459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5323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8032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450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3" marR="68583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2016г.</a:t>
                      </a:r>
                    </a:p>
                  </a:txBody>
                  <a:tcPr marL="68583" marR="68583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Фактическое исполнение 2016г.</a:t>
                      </a: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Процент исполнения</a:t>
                      </a: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30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 СМО</a:t>
                      </a: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2 037,11</a:t>
                      </a: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2 037,11</a:t>
                      </a: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6" name="Текст 1"/>
          <p:cNvSpPr txBox="1">
            <a:spLocks/>
          </p:cNvSpPr>
          <p:nvPr/>
        </p:nvSpPr>
        <p:spPr bwMode="auto">
          <a:xfrm>
            <a:off x="611188" y="4354513"/>
            <a:ext cx="8281987" cy="1192212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870200" indent="-2870200" algn="just">
              <a:buFontTx/>
              <a:buNone/>
              <a:defRPr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проведенных мероприятий :</a:t>
            </a:r>
          </a:p>
          <a:p>
            <a:pPr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экспертизы многоквартирных домов</a:t>
            </a:r>
          </a:p>
          <a:p>
            <a:pPr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подпрограммы было сдано 9 домов (178 квартир, 6625,2 кв. м.):</a:t>
            </a:r>
          </a:p>
          <a:p>
            <a:pPr lvl="1"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Слюдянка, микрорайон Березовый, 1, 2, 3, 4, 5, 6, 7, 8, 9</a:t>
            </a:r>
          </a:p>
          <a:p>
            <a:pPr marL="177800" indent="-177800" algn="just">
              <a:buFontTx/>
              <a:buNone/>
              <a:defRPr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C60E0B2-8B2E-4A8A-8CCB-754E447A27A0}" type="slidenum">
              <a:rPr lang="ru-RU" altLang="ru-RU"/>
              <a:pPr/>
              <a:t>33</a:t>
            </a:fld>
            <a:endParaRPr lang="ru-RU" altLang="ru-RU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268151320"/>
              </p:ext>
            </p:extLst>
          </p:nvPr>
        </p:nvGraphicFramePr>
        <p:xfrm>
          <a:off x="395536" y="260648"/>
          <a:ext cx="8424936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blinds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18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Подпрограмма «Развитие автомобильных дорог общего пользования местного значения, ремонт дворовых территорий многоквартирных домов и проездов к дворовым территориям многоквартирных домов Слюдянского муниципального образования»</a:t>
            </a:r>
            <a:endParaRPr lang="ru-RU" altLang="ru-RU"/>
          </a:p>
        </p:txBody>
      </p:sp>
      <p:sp>
        <p:nvSpPr>
          <p:cNvPr id="40963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6650672C-7C93-4F72-9EC5-1A06D5CE89F9}" type="slidenum">
              <a:rPr lang="ru-RU" altLang="ru-RU"/>
              <a:pPr/>
              <a:t>34</a:t>
            </a:fld>
            <a:endParaRPr lang="ru-RU" altLang="ru-RU"/>
          </a:p>
        </p:txBody>
      </p:sp>
      <p:sp>
        <p:nvSpPr>
          <p:cNvPr id="4" name="Текст 1"/>
          <p:cNvSpPr txBox="1">
            <a:spLocks/>
          </p:cNvSpPr>
          <p:nvPr/>
        </p:nvSpPr>
        <p:spPr bwMode="auto">
          <a:xfrm>
            <a:off x="457200" y="1514475"/>
            <a:ext cx="8353425" cy="148272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776538" indent="-2776538" algn="just">
              <a:buFontTx/>
              <a:buNone/>
              <a:defRPr/>
            </a:pPr>
            <a:r>
              <a:rPr lang="ru-RU" sz="1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подпрограммы: </a:t>
            </a:r>
          </a:p>
          <a:p>
            <a:pPr marL="0" indent="0" algn="just">
              <a:buFontTx/>
              <a:buNone/>
              <a:defRPr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сохранности дворовых территорий многоквартирных домов, сохранение и развитие автомобильных дорог общего пользования, находящихся на территории Слюдянского муниципального образования.</a:t>
            </a:r>
          </a:p>
          <a:p>
            <a:pPr marL="0" indent="0" algn="just">
              <a:buFontTx/>
              <a:buNone/>
              <a:defRPr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безопасности дорожного движения.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258888" y="2924175"/>
          <a:ext cx="6553200" cy="1530350"/>
        </p:xfrm>
        <a:graphic>
          <a:graphicData uri="http://schemas.openxmlformats.org/drawingml/2006/table">
            <a:tbl>
              <a:tblPr/>
              <a:tblGrid>
                <a:gridCol w="24511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636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74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636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908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2016г.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Фактическое исполнение 2016г.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Процент исполнения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12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5 201,67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3 884,85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74,68%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08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 счет доходов от уплаты акцизов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3 884,85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3 884,85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74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 СМО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1 316,82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6" name="Текст 1"/>
          <p:cNvSpPr txBox="1">
            <a:spLocks/>
          </p:cNvSpPr>
          <p:nvPr/>
        </p:nvSpPr>
        <p:spPr bwMode="auto">
          <a:xfrm>
            <a:off x="611188" y="4581525"/>
            <a:ext cx="8281987" cy="201612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870200" indent="-2870200" algn="just">
              <a:buFontTx/>
              <a:buNone/>
              <a:defRPr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проведенных мероприятий :</a:t>
            </a:r>
          </a:p>
          <a:p>
            <a:pPr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Ремонт проездов к дворовым территориям многоквартирных домов по ул. Ленина, Фрунзе, Парижской Коммуны, Советская, общей площадью 2580 м</a:t>
            </a:r>
            <a:r>
              <a:rPr lang="ru-RU" sz="1600" baseline="30000" dirty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Ремонт тротуара по ул. Кутелева, от ул. Парижской Коммуны до ул. Кирова, общей протяженностью 119 м.</a:t>
            </a:r>
            <a:endParaRPr lang="ru-RU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Ремонт автомобильной дороги по ул. Озерная от ж/д № 2 до ж/д №27 г. Слюдянка общей площадью 1895 м</a:t>
            </a:r>
            <a:r>
              <a:rPr lang="ru-RU" sz="1600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2433E19-DDC6-458C-8FB0-9B5677FE8FEB}" type="slidenum">
              <a:rPr lang="ru-RU" altLang="ru-RU"/>
              <a:pPr/>
              <a:t>35</a:t>
            </a:fld>
            <a:endParaRPr lang="ru-RU" altLang="ru-RU"/>
          </a:p>
        </p:txBody>
      </p:sp>
      <p:sp>
        <p:nvSpPr>
          <p:cNvPr id="41987" name="Прямоугольник 2"/>
          <p:cNvSpPr>
            <a:spLocks noChangeArrowheads="1"/>
          </p:cNvSpPr>
          <p:nvPr/>
        </p:nvSpPr>
        <p:spPr bwMode="auto">
          <a:xfrm>
            <a:off x="4994275" y="1341438"/>
            <a:ext cx="33131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Капитальный ремонт дорог ул. Озерная</a:t>
            </a:r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44513"/>
            <a:ext cx="4233863" cy="261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3"/>
          <p:cNvPicPr>
            <a:picLocks noChangeAspect="1" noChangeArrowheads="1"/>
          </p:cNvPicPr>
          <p:nvPr/>
        </p:nvPicPr>
        <p:blipFill>
          <a:blip r:embed="rId3">
            <a:lum bright="-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275" y="3933825"/>
            <a:ext cx="3292475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Прямоугольник 1"/>
          <p:cNvSpPr>
            <a:spLocks noChangeArrowheads="1"/>
          </p:cNvSpPr>
          <p:nvPr/>
        </p:nvSpPr>
        <p:spPr bwMode="auto">
          <a:xfrm>
            <a:off x="1352550" y="4797425"/>
            <a:ext cx="2552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Ремонт ул. Бабушкина</a:t>
            </a:r>
          </a:p>
        </p:txBody>
      </p:sp>
    </p:spTree>
  </p:cSld>
  <p:clrMapOvr>
    <a:masterClrMapping/>
  </p:clrMapOvr>
  <p:transition spd="slow">
    <p:split orient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800"/>
          </a:xfrm>
        </p:spPr>
        <p:txBody>
          <a:bodyPr/>
          <a:lstStyle/>
          <a:p>
            <a:r>
              <a:rPr lang="ru-RU" altLang="ru-RU" sz="18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Подпрограмма «Содержание и ремонт автомобильных дорог, технических средств организации дорожного движения, объектов внешнего благоустройства»</a:t>
            </a:r>
          </a:p>
        </p:txBody>
      </p:sp>
      <p:sp>
        <p:nvSpPr>
          <p:cNvPr id="43011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1E05CFE-F134-46A7-A9B5-732FC414BBE4}" type="slidenum">
              <a:rPr lang="ru-RU" altLang="ru-RU"/>
              <a:pPr/>
              <a:t>36</a:t>
            </a:fld>
            <a:endParaRPr lang="ru-RU" altLang="ru-RU"/>
          </a:p>
        </p:txBody>
      </p:sp>
      <p:sp>
        <p:nvSpPr>
          <p:cNvPr id="4" name="Текст 1"/>
          <p:cNvSpPr txBox="1">
            <a:spLocks/>
          </p:cNvSpPr>
          <p:nvPr/>
        </p:nvSpPr>
        <p:spPr bwMode="auto">
          <a:xfrm>
            <a:off x="457200" y="1385888"/>
            <a:ext cx="8353425" cy="89058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776538" indent="-2776538" algn="just">
              <a:buFontTx/>
              <a:buNone/>
              <a:defRPr/>
            </a:pPr>
            <a:r>
              <a:rPr lang="ru-RU" sz="1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подпрограммы: </a:t>
            </a:r>
          </a:p>
          <a:p>
            <a:pPr marL="0" indent="0" algn="just">
              <a:buFontTx/>
              <a:buNone/>
              <a:defRPr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мер по повышению безопасности дородного движения и пассажирских перевозок</a:t>
            </a:r>
            <a:r>
              <a:rPr lang="ru-RU" sz="1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141413" y="2276475"/>
          <a:ext cx="6985000" cy="1517650"/>
        </p:xfrm>
        <a:graphic>
          <a:graphicData uri="http://schemas.openxmlformats.org/drawingml/2006/table">
            <a:tbl>
              <a:tblPr/>
              <a:tblGrid>
                <a:gridCol w="28543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069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7694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4669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040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95" marR="68595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2016г.</a:t>
                      </a:r>
                    </a:p>
                  </a:txBody>
                  <a:tcPr marL="68595" marR="68595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Фактическое исполнение 2016г.</a:t>
                      </a:r>
                    </a:p>
                  </a:txBody>
                  <a:tcPr marL="68595" marR="6859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Процент исполнения</a:t>
                      </a:r>
                    </a:p>
                  </a:txBody>
                  <a:tcPr marL="68595" marR="6859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00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</a:p>
                  </a:txBody>
                  <a:tcPr marL="68595" marR="6859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2 565,15</a:t>
                      </a:r>
                    </a:p>
                  </a:txBody>
                  <a:tcPr marL="68595" marR="6859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2 052,63</a:t>
                      </a:r>
                    </a:p>
                  </a:txBody>
                  <a:tcPr marL="68595" marR="6859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80,02 %</a:t>
                      </a:r>
                    </a:p>
                  </a:txBody>
                  <a:tcPr marL="68595" marR="6859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98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 счет доходов от уплаты акцизов</a:t>
                      </a:r>
                    </a:p>
                  </a:txBody>
                  <a:tcPr marL="68595" marR="6859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934,79 </a:t>
                      </a:r>
                    </a:p>
                  </a:txBody>
                  <a:tcPr marL="68595" marR="6859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934,79</a:t>
                      </a:r>
                    </a:p>
                  </a:txBody>
                  <a:tcPr marL="68595" marR="6859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368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 СМО</a:t>
                      </a:r>
                    </a:p>
                  </a:txBody>
                  <a:tcPr marL="68595" marR="6859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1 721,36</a:t>
                      </a:r>
                    </a:p>
                  </a:txBody>
                  <a:tcPr marL="68595" marR="6859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1 117,84 </a:t>
                      </a:r>
                    </a:p>
                  </a:txBody>
                  <a:tcPr marL="68595" marR="6859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7" name="Текст 1"/>
          <p:cNvSpPr txBox="1">
            <a:spLocks/>
          </p:cNvSpPr>
          <p:nvPr/>
        </p:nvSpPr>
        <p:spPr bwMode="auto">
          <a:xfrm>
            <a:off x="323850" y="3789363"/>
            <a:ext cx="8697913" cy="2735262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870200" indent="-2870200" algn="just">
              <a:buFontTx/>
              <a:buNone/>
              <a:defRPr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проведенных мероприятий :</a:t>
            </a:r>
          </a:p>
          <a:p>
            <a:pPr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Ямочный ремонт автомобильных дорог, общей площадью 267 кв. м.;</a:t>
            </a:r>
          </a:p>
          <a:p>
            <a:pPr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Нанесение дорожной разметки общей площадью 82 м.;</a:t>
            </a:r>
          </a:p>
          <a:p>
            <a:pPr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отсева и щебня для текущего ремонта автомобильных дорог, противогололёдной подсыпки перекрестков и автомобильных дорог общего пользования местного значения;</a:t>
            </a:r>
          </a:p>
          <a:p>
            <a:pPr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Приобретены комплектующие к дорожным знакам и остановочным пунктам в количестве 107 шт.;</a:t>
            </a:r>
          </a:p>
          <a:p>
            <a:pPr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Подсыпка, расчистка, полив автомобильных дорог общего пользования местного значения, услуги автогрейдера для нарезки кюветов в г. Слюдянка</a:t>
            </a:r>
          </a:p>
        </p:txBody>
      </p:sp>
    </p:spTree>
  </p:cSld>
  <p:clrMapOvr>
    <a:masterClrMapping/>
  </p:clrMapOvr>
  <p:transition spd="slow">
    <p:blinds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D6A68C5-5ED6-4661-9D44-B1CE21EFDEB1}" type="slidenum">
              <a:rPr lang="ru-RU" altLang="ru-RU"/>
              <a:pPr/>
              <a:t>37</a:t>
            </a:fld>
            <a:endParaRPr lang="ru-RU" altLang="ru-RU"/>
          </a:p>
        </p:txBody>
      </p:sp>
      <p:sp>
        <p:nvSpPr>
          <p:cNvPr id="44035" name="TextBox 3"/>
          <p:cNvSpPr txBox="1">
            <a:spLocks noChangeArrowheads="1"/>
          </p:cNvSpPr>
          <p:nvPr/>
        </p:nvSpPr>
        <p:spPr bwMode="auto">
          <a:xfrm>
            <a:off x="4727575" y="774700"/>
            <a:ext cx="37449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/>
              <a:t>Разметка пешеходных переходов</a:t>
            </a:r>
          </a:p>
        </p:txBody>
      </p:sp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2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89063"/>
            <a:ext cx="3225800" cy="468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3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925" y="1438275"/>
            <a:ext cx="3225800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TextBox 6"/>
          <p:cNvSpPr txBox="1">
            <a:spLocks noChangeArrowheads="1"/>
          </p:cNvSpPr>
          <p:nvPr/>
        </p:nvSpPr>
        <p:spPr bwMode="auto">
          <a:xfrm>
            <a:off x="990600" y="769938"/>
            <a:ext cx="3384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/>
              <a:t>Установка знаков</a:t>
            </a:r>
          </a:p>
        </p:txBody>
      </p:sp>
    </p:spTree>
  </p:cSld>
  <p:clrMapOvr>
    <a:masterClrMapping/>
  </p:clrMapOvr>
  <p:transition spd="med">
    <p:dissolv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1675"/>
          </a:xfrm>
        </p:spPr>
        <p:txBody>
          <a:bodyPr/>
          <a:lstStyle/>
          <a:p>
            <a:r>
              <a:rPr lang="ru-RU" altLang="ru-RU" sz="18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Подпрограмма  «Организация уличного освещения на территории Слюдянского городского поселения»</a:t>
            </a:r>
          </a:p>
        </p:txBody>
      </p:sp>
      <p:sp>
        <p:nvSpPr>
          <p:cNvPr id="45059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0EF5D8B-56E9-4858-9A77-13ED751F2EEE}" type="slidenum">
              <a:rPr lang="ru-RU" altLang="ru-RU"/>
              <a:pPr/>
              <a:t>38</a:t>
            </a:fld>
            <a:endParaRPr lang="ru-RU" altLang="ru-RU"/>
          </a:p>
        </p:txBody>
      </p:sp>
      <p:sp>
        <p:nvSpPr>
          <p:cNvPr id="4" name="Текст 1"/>
          <p:cNvSpPr txBox="1">
            <a:spLocks/>
          </p:cNvSpPr>
          <p:nvPr/>
        </p:nvSpPr>
        <p:spPr bwMode="auto">
          <a:xfrm>
            <a:off x="501650" y="1341438"/>
            <a:ext cx="8353425" cy="677862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776538" indent="-2776538" algn="just">
              <a:buFontTx/>
              <a:buNone/>
              <a:defRPr/>
            </a:pPr>
            <a:r>
              <a:rPr lang="ru-RU" sz="1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подпрограммы: </a:t>
            </a:r>
          </a:p>
          <a:p>
            <a:pPr marL="0" indent="0" algn="just">
              <a:buFontTx/>
              <a:buNone/>
              <a:defRPr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Освещение улиц в границах поселения.</a:t>
            </a:r>
          </a:p>
        </p:txBody>
      </p:sp>
      <p:sp>
        <p:nvSpPr>
          <p:cNvPr id="7" name="Текст 1"/>
          <p:cNvSpPr txBox="1">
            <a:spLocks/>
          </p:cNvSpPr>
          <p:nvPr/>
        </p:nvSpPr>
        <p:spPr bwMode="auto">
          <a:xfrm>
            <a:off x="536575" y="3933825"/>
            <a:ext cx="8281988" cy="2376488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870200" indent="-2870200" algn="just">
              <a:buFontTx/>
              <a:buNone/>
              <a:defRPr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проведенных мероприятий :</a:t>
            </a:r>
          </a:p>
          <a:p>
            <a:pPr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уличных светильников и замена провода уличного освещения в границах Слюдянского муниципального образования;</a:t>
            </a:r>
          </a:p>
          <a:p>
            <a:pPr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городского фонтана.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258888" y="2492375"/>
          <a:ext cx="6396037" cy="865188"/>
        </p:xfrm>
        <a:graphic>
          <a:graphicData uri="http://schemas.openxmlformats.org/drawingml/2006/table">
            <a:tbl>
              <a:tblPr/>
              <a:tblGrid>
                <a:gridCol w="23923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334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367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334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913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2016г.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Фактическое исполнение 2016г.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Процент исполнения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38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 СМО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3 544,04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2 485,66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70,14%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blinds dir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5B49C12-5F6C-42DD-AA2F-BF04EED10DA1}" type="slidenum">
              <a:rPr lang="ru-RU" altLang="ru-RU"/>
              <a:pPr/>
              <a:t>39</a:t>
            </a:fld>
            <a:endParaRPr lang="ru-RU" altLang="ru-RU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16521171"/>
              </p:ext>
            </p:extLst>
          </p:nvPr>
        </p:nvGraphicFramePr>
        <p:xfrm>
          <a:off x="261864" y="157912"/>
          <a:ext cx="8424936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blinds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econ11\Desktop\картинки\iUMI70L9W.jpg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/>
          </a:blip>
          <a:srcRect/>
          <a:stretch>
            <a:fillRect/>
          </a:stretch>
        </p:blipFill>
        <p:spPr bwMode="auto">
          <a:xfrm>
            <a:off x="71052" y="1532917"/>
            <a:ext cx="9160420" cy="5389598"/>
          </a:xfrm>
          <a:prstGeom prst="rect">
            <a:avLst/>
          </a:prstGeom>
          <a:solidFill>
            <a:srgbClr val="70D2DC"/>
          </a:solidFill>
          <a:effectLst>
            <a:softEdge rad="317500"/>
          </a:effectLst>
          <a:extLst/>
        </p:spPr>
      </p:pic>
      <p:sp>
        <p:nvSpPr>
          <p:cNvPr id="5123" name="Заголовок 2"/>
          <p:cNvSpPr>
            <a:spLocks noGrp="1"/>
          </p:cNvSpPr>
          <p:nvPr>
            <p:ph type="title"/>
          </p:nvPr>
        </p:nvSpPr>
        <p:spPr>
          <a:xfrm>
            <a:off x="971550" y="255588"/>
            <a:ext cx="7200900" cy="966787"/>
          </a:xfrm>
        </p:spPr>
        <p:txBody>
          <a:bodyPr/>
          <a:lstStyle/>
          <a:p>
            <a:r>
              <a:rPr lang="ru-RU" altLang="ru-RU" sz="2400" b="1">
                <a:cs typeface="Times New Roman" pitchFamily="18" charset="0"/>
              </a:rPr>
              <a:t>Исполнение</a:t>
            </a:r>
            <a:r>
              <a:rPr lang="ru-RU" altLang="ru-RU" sz="2400" b="1"/>
              <a:t> доходов бюджета Слюдянского муниципального образования по видам доходов за 2016 год </a:t>
            </a:r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DDE41BC-DA12-489D-A0C7-51D31DDC36E6}" type="slidenum">
              <a:rPr lang="ru-RU" altLang="ru-RU"/>
              <a:pPr/>
              <a:t>4</a:t>
            </a:fld>
            <a:endParaRPr lang="ru-RU" altLang="ru-RU"/>
          </a:p>
        </p:txBody>
      </p:sp>
      <p:grpSp>
        <p:nvGrpSpPr>
          <p:cNvPr id="5125" name="Группа 8"/>
          <p:cNvGrpSpPr>
            <a:grpSpLocks/>
          </p:cNvGrpSpPr>
          <p:nvPr/>
        </p:nvGrpSpPr>
        <p:grpSpPr bwMode="auto">
          <a:xfrm>
            <a:off x="153988" y="1068388"/>
            <a:ext cx="8874125" cy="2306637"/>
            <a:chOff x="203603" y="2632570"/>
            <a:chExt cx="9525377" cy="2307850"/>
          </a:xfrm>
        </p:grpSpPr>
        <p:sp>
          <p:nvSpPr>
            <p:cNvPr id="10" name="Полилиния 9"/>
            <p:cNvSpPr/>
            <p:nvPr/>
          </p:nvSpPr>
          <p:spPr>
            <a:xfrm>
              <a:off x="203603" y="3033324"/>
              <a:ext cx="1571641" cy="1418829"/>
            </a:xfrm>
            <a:custGeom>
              <a:avLst/>
              <a:gdLst>
                <a:gd name="connsiteX0" fmla="*/ 0 w 1702424"/>
                <a:gd name="connsiteY0" fmla="*/ 786983 h 1573965"/>
                <a:gd name="connsiteX1" fmla="*/ 851212 w 1702424"/>
                <a:gd name="connsiteY1" fmla="*/ 0 h 1573965"/>
                <a:gd name="connsiteX2" fmla="*/ 1702424 w 1702424"/>
                <a:gd name="connsiteY2" fmla="*/ 786983 h 1573965"/>
                <a:gd name="connsiteX3" fmla="*/ 851212 w 1702424"/>
                <a:gd name="connsiteY3" fmla="*/ 1573966 h 1573965"/>
                <a:gd name="connsiteX4" fmla="*/ 0 w 1702424"/>
                <a:gd name="connsiteY4" fmla="*/ 786983 h 1573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424" h="1573965">
                  <a:moveTo>
                    <a:pt x="0" y="786983"/>
                  </a:moveTo>
                  <a:cubicBezTo>
                    <a:pt x="0" y="352344"/>
                    <a:pt x="381101" y="0"/>
                    <a:pt x="851212" y="0"/>
                  </a:cubicBezTo>
                  <a:cubicBezTo>
                    <a:pt x="1321323" y="0"/>
                    <a:pt x="1702424" y="352344"/>
                    <a:pt x="1702424" y="786983"/>
                  </a:cubicBezTo>
                  <a:cubicBezTo>
                    <a:pt x="1702424" y="1221622"/>
                    <a:pt x="1321323" y="1573966"/>
                    <a:pt x="851212" y="1573966"/>
                  </a:cubicBezTo>
                  <a:cubicBezTo>
                    <a:pt x="381101" y="1573966"/>
                    <a:pt x="0" y="1221622"/>
                    <a:pt x="0" y="786983"/>
                  </a:cubicBez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267094" tIns="248282" rIns="267094" bIns="248282" spcCol="1270" anchor="ctr"/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400" dirty="0">
                  <a:solidFill>
                    <a:schemeClr val="tx1"/>
                  </a:solidFill>
                </a:rPr>
                <a:t>Налоговые доходы </a:t>
              </a:r>
            </a:p>
            <a:p>
              <a:pPr algn="ctr" defTabSz="6223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>
                  <a:solidFill>
                    <a:schemeClr val="tx1"/>
                  </a:solidFill>
                </a:rPr>
                <a:t>52 651 </a:t>
              </a:r>
              <a:r>
                <a:rPr lang="ru-RU" sz="1300" b="1" dirty="0" err="1">
                  <a:solidFill>
                    <a:schemeClr val="tx1"/>
                  </a:solidFill>
                </a:rPr>
                <a:t>т.р</a:t>
              </a:r>
              <a:r>
                <a:rPr lang="ru-RU" sz="1300" b="1" dirty="0">
                  <a:solidFill>
                    <a:schemeClr val="tx1"/>
                  </a:solidFill>
                </a:rPr>
                <a:t>.</a:t>
              </a: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1797300" y="3513219"/>
              <a:ext cx="405962" cy="405962"/>
            </a:xfrm>
            <a:custGeom>
              <a:avLst/>
              <a:gdLst>
                <a:gd name="connsiteX0" fmla="*/ 53810 w 405962"/>
                <a:gd name="connsiteY0" fmla="*/ 155240 h 405962"/>
                <a:gd name="connsiteX1" fmla="*/ 155240 w 405962"/>
                <a:gd name="connsiteY1" fmla="*/ 155240 h 405962"/>
                <a:gd name="connsiteX2" fmla="*/ 155240 w 405962"/>
                <a:gd name="connsiteY2" fmla="*/ 53810 h 405962"/>
                <a:gd name="connsiteX3" fmla="*/ 250722 w 405962"/>
                <a:gd name="connsiteY3" fmla="*/ 53810 h 405962"/>
                <a:gd name="connsiteX4" fmla="*/ 250722 w 405962"/>
                <a:gd name="connsiteY4" fmla="*/ 155240 h 405962"/>
                <a:gd name="connsiteX5" fmla="*/ 352152 w 405962"/>
                <a:gd name="connsiteY5" fmla="*/ 155240 h 405962"/>
                <a:gd name="connsiteX6" fmla="*/ 352152 w 405962"/>
                <a:gd name="connsiteY6" fmla="*/ 250722 h 405962"/>
                <a:gd name="connsiteX7" fmla="*/ 250722 w 405962"/>
                <a:gd name="connsiteY7" fmla="*/ 250722 h 405962"/>
                <a:gd name="connsiteX8" fmla="*/ 250722 w 405962"/>
                <a:gd name="connsiteY8" fmla="*/ 352152 h 405962"/>
                <a:gd name="connsiteX9" fmla="*/ 155240 w 405962"/>
                <a:gd name="connsiteY9" fmla="*/ 352152 h 405962"/>
                <a:gd name="connsiteX10" fmla="*/ 155240 w 405962"/>
                <a:gd name="connsiteY10" fmla="*/ 250722 h 405962"/>
                <a:gd name="connsiteX11" fmla="*/ 53810 w 405962"/>
                <a:gd name="connsiteY11" fmla="*/ 250722 h 405962"/>
                <a:gd name="connsiteX12" fmla="*/ 53810 w 405962"/>
                <a:gd name="connsiteY12" fmla="*/ 155240 h 405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5962" h="405962">
                  <a:moveTo>
                    <a:pt x="53810" y="155240"/>
                  </a:moveTo>
                  <a:lnTo>
                    <a:pt x="155240" y="155240"/>
                  </a:lnTo>
                  <a:lnTo>
                    <a:pt x="155240" y="53810"/>
                  </a:lnTo>
                  <a:lnTo>
                    <a:pt x="250722" y="53810"/>
                  </a:lnTo>
                  <a:lnTo>
                    <a:pt x="250722" y="155240"/>
                  </a:lnTo>
                  <a:lnTo>
                    <a:pt x="352152" y="155240"/>
                  </a:lnTo>
                  <a:lnTo>
                    <a:pt x="352152" y="250722"/>
                  </a:lnTo>
                  <a:lnTo>
                    <a:pt x="250722" y="250722"/>
                  </a:lnTo>
                  <a:lnTo>
                    <a:pt x="250722" y="352152"/>
                  </a:lnTo>
                  <a:lnTo>
                    <a:pt x="155240" y="352152"/>
                  </a:lnTo>
                  <a:lnTo>
                    <a:pt x="155240" y="250722"/>
                  </a:lnTo>
                  <a:lnTo>
                    <a:pt x="53810" y="250722"/>
                  </a:lnTo>
                  <a:lnTo>
                    <a:pt x="53810" y="15524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z="-70000" extrusionH="63500" prstMaterial="matte">
              <a:bevelT w="25400" h="63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53810" tIns="155240" rIns="53810" bIns="155240" spcCol="1270" anchor="ctr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200" dirty="0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4255927" y="2866831"/>
              <a:ext cx="2136483" cy="1837445"/>
            </a:xfrm>
            <a:custGeom>
              <a:avLst/>
              <a:gdLst>
                <a:gd name="connsiteX0" fmla="*/ 0 w 2247414"/>
                <a:gd name="connsiteY0" fmla="*/ 1021545 h 2043089"/>
                <a:gd name="connsiteX1" fmla="*/ 1123707 w 2247414"/>
                <a:gd name="connsiteY1" fmla="*/ 0 h 2043089"/>
                <a:gd name="connsiteX2" fmla="*/ 2247414 w 2247414"/>
                <a:gd name="connsiteY2" fmla="*/ 1021545 h 2043089"/>
                <a:gd name="connsiteX3" fmla="*/ 1123707 w 2247414"/>
                <a:gd name="connsiteY3" fmla="*/ 2043090 h 2043089"/>
                <a:gd name="connsiteX4" fmla="*/ 0 w 2247414"/>
                <a:gd name="connsiteY4" fmla="*/ 1021545 h 204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414" h="2043089">
                  <a:moveTo>
                    <a:pt x="0" y="1021545"/>
                  </a:moveTo>
                  <a:cubicBezTo>
                    <a:pt x="0" y="457361"/>
                    <a:pt x="503101" y="0"/>
                    <a:pt x="1123707" y="0"/>
                  </a:cubicBezTo>
                  <a:cubicBezTo>
                    <a:pt x="1744313" y="0"/>
                    <a:pt x="2247414" y="457361"/>
                    <a:pt x="2247414" y="1021545"/>
                  </a:cubicBezTo>
                  <a:cubicBezTo>
                    <a:pt x="2247414" y="1585729"/>
                    <a:pt x="1744313" y="2043090"/>
                    <a:pt x="1123707" y="2043090"/>
                  </a:cubicBezTo>
                  <a:cubicBezTo>
                    <a:pt x="503101" y="2043090"/>
                    <a:pt x="0" y="1585729"/>
                    <a:pt x="0" y="1021545"/>
                  </a:cubicBezTo>
                  <a:close/>
                </a:path>
              </a:pathLst>
            </a:custGeom>
            <a:solidFill>
              <a:srgbClr val="FFFF00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3772694"/>
                <a:satOff val="-10856"/>
                <a:lumOff val="-4706"/>
                <a:alphaOff val="0"/>
              </a:schemeClr>
            </a:fillRef>
            <a:effectRef idx="2">
              <a:schemeClr val="accent5">
                <a:hueOff val="-3772694"/>
                <a:satOff val="-10856"/>
                <a:lumOff val="-4706"/>
                <a:alphaOff val="0"/>
              </a:schemeClr>
            </a:effectRef>
            <a:fontRef idx="minor">
              <a:schemeClr val="lt1"/>
            </a:fontRef>
          </p:style>
          <p:txBody>
            <a:bodyPr lIns="349446" tIns="319523" rIns="349446" bIns="319523" spcCol="1270" anchor="ctr"/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600" dirty="0">
                  <a:solidFill>
                    <a:schemeClr val="tx1"/>
                  </a:solidFill>
                </a:rPr>
                <a:t>Безвозмездные поступления</a:t>
              </a:r>
            </a:p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600" b="1" dirty="0">
                  <a:solidFill>
                    <a:schemeClr val="tx1"/>
                  </a:solidFill>
                </a:rPr>
                <a:t>14 247 </a:t>
              </a:r>
              <a:r>
                <a:rPr lang="ru-RU" sz="1600" b="1" dirty="0" err="1">
                  <a:solidFill>
                    <a:schemeClr val="tx1"/>
                  </a:solidFill>
                </a:rPr>
                <a:t>т.р</a:t>
              </a:r>
              <a:r>
                <a:rPr lang="ru-RU" sz="1200" b="1" dirty="0">
                  <a:solidFill>
                    <a:schemeClr val="tx1"/>
                  </a:solidFill>
                </a:rPr>
                <a:t>.</a:t>
              </a:r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3829237" y="3491052"/>
              <a:ext cx="405962" cy="405962"/>
            </a:xfrm>
            <a:custGeom>
              <a:avLst/>
              <a:gdLst>
                <a:gd name="connsiteX0" fmla="*/ 53810 w 405962"/>
                <a:gd name="connsiteY0" fmla="*/ 155240 h 405962"/>
                <a:gd name="connsiteX1" fmla="*/ 155240 w 405962"/>
                <a:gd name="connsiteY1" fmla="*/ 155240 h 405962"/>
                <a:gd name="connsiteX2" fmla="*/ 155240 w 405962"/>
                <a:gd name="connsiteY2" fmla="*/ 53810 h 405962"/>
                <a:gd name="connsiteX3" fmla="*/ 250722 w 405962"/>
                <a:gd name="connsiteY3" fmla="*/ 53810 h 405962"/>
                <a:gd name="connsiteX4" fmla="*/ 250722 w 405962"/>
                <a:gd name="connsiteY4" fmla="*/ 155240 h 405962"/>
                <a:gd name="connsiteX5" fmla="*/ 352152 w 405962"/>
                <a:gd name="connsiteY5" fmla="*/ 155240 h 405962"/>
                <a:gd name="connsiteX6" fmla="*/ 352152 w 405962"/>
                <a:gd name="connsiteY6" fmla="*/ 250722 h 405962"/>
                <a:gd name="connsiteX7" fmla="*/ 250722 w 405962"/>
                <a:gd name="connsiteY7" fmla="*/ 250722 h 405962"/>
                <a:gd name="connsiteX8" fmla="*/ 250722 w 405962"/>
                <a:gd name="connsiteY8" fmla="*/ 352152 h 405962"/>
                <a:gd name="connsiteX9" fmla="*/ 155240 w 405962"/>
                <a:gd name="connsiteY9" fmla="*/ 352152 h 405962"/>
                <a:gd name="connsiteX10" fmla="*/ 155240 w 405962"/>
                <a:gd name="connsiteY10" fmla="*/ 250722 h 405962"/>
                <a:gd name="connsiteX11" fmla="*/ 53810 w 405962"/>
                <a:gd name="connsiteY11" fmla="*/ 250722 h 405962"/>
                <a:gd name="connsiteX12" fmla="*/ 53810 w 405962"/>
                <a:gd name="connsiteY12" fmla="*/ 155240 h 405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5962" h="405962">
                  <a:moveTo>
                    <a:pt x="53810" y="155240"/>
                  </a:moveTo>
                  <a:lnTo>
                    <a:pt x="155240" y="155240"/>
                  </a:lnTo>
                  <a:lnTo>
                    <a:pt x="155240" y="53810"/>
                  </a:lnTo>
                  <a:lnTo>
                    <a:pt x="250722" y="53810"/>
                  </a:lnTo>
                  <a:lnTo>
                    <a:pt x="250722" y="155240"/>
                  </a:lnTo>
                  <a:lnTo>
                    <a:pt x="352152" y="155240"/>
                  </a:lnTo>
                  <a:lnTo>
                    <a:pt x="352152" y="250722"/>
                  </a:lnTo>
                  <a:lnTo>
                    <a:pt x="250722" y="250722"/>
                  </a:lnTo>
                  <a:lnTo>
                    <a:pt x="250722" y="352152"/>
                  </a:lnTo>
                  <a:lnTo>
                    <a:pt x="155240" y="352152"/>
                  </a:lnTo>
                  <a:lnTo>
                    <a:pt x="155240" y="250722"/>
                  </a:lnTo>
                  <a:lnTo>
                    <a:pt x="53810" y="250722"/>
                  </a:lnTo>
                  <a:lnTo>
                    <a:pt x="53810" y="15524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z="-70000" extrusionH="63500" prstMaterial="matte">
              <a:bevelT w="25400" h="63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659041"/>
                <a:satOff val="-16284"/>
                <a:lumOff val="-7058"/>
                <a:alphaOff val="0"/>
              </a:schemeClr>
            </a:fillRef>
            <a:effectRef idx="2">
              <a:schemeClr val="accent5">
                <a:hueOff val="-5659041"/>
                <a:satOff val="-16284"/>
                <a:lumOff val="-7058"/>
                <a:alphaOff val="0"/>
              </a:schemeClr>
            </a:effectRef>
            <a:fontRef idx="minor">
              <a:schemeClr val="lt1"/>
            </a:fontRef>
          </p:style>
          <p:txBody>
            <a:bodyPr lIns="53810" tIns="155240" rIns="53810" bIns="155240" spcCol="1270" anchor="ctr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200" dirty="0">
                <a:solidFill>
                  <a:srgbClr val="FFFF00"/>
                </a:solidFill>
              </a:endParaRPr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2230624" y="3033324"/>
              <a:ext cx="1573236" cy="1365753"/>
            </a:xfrm>
            <a:custGeom>
              <a:avLst/>
              <a:gdLst>
                <a:gd name="connsiteX0" fmla="*/ 0 w 1302866"/>
                <a:gd name="connsiteY0" fmla="*/ 669470 h 1338940"/>
                <a:gd name="connsiteX1" fmla="*/ 651433 w 1302866"/>
                <a:gd name="connsiteY1" fmla="*/ 0 h 1338940"/>
                <a:gd name="connsiteX2" fmla="*/ 1302866 w 1302866"/>
                <a:gd name="connsiteY2" fmla="*/ 669470 h 1338940"/>
                <a:gd name="connsiteX3" fmla="*/ 651433 w 1302866"/>
                <a:gd name="connsiteY3" fmla="*/ 1338940 h 1338940"/>
                <a:gd name="connsiteX4" fmla="*/ 0 w 1302866"/>
                <a:gd name="connsiteY4" fmla="*/ 669470 h 1338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2866" h="1338940">
                  <a:moveTo>
                    <a:pt x="0" y="669470"/>
                  </a:moveTo>
                  <a:cubicBezTo>
                    <a:pt x="0" y="299732"/>
                    <a:pt x="291656" y="0"/>
                    <a:pt x="651433" y="0"/>
                  </a:cubicBezTo>
                  <a:cubicBezTo>
                    <a:pt x="1011210" y="0"/>
                    <a:pt x="1302866" y="299732"/>
                    <a:pt x="1302866" y="669470"/>
                  </a:cubicBezTo>
                  <a:cubicBezTo>
                    <a:pt x="1302866" y="1039208"/>
                    <a:pt x="1011210" y="1338940"/>
                    <a:pt x="651433" y="1338940"/>
                  </a:cubicBezTo>
                  <a:cubicBezTo>
                    <a:pt x="291656" y="1338940"/>
                    <a:pt x="0" y="1039208"/>
                    <a:pt x="0" y="669470"/>
                  </a:cubicBezTo>
                  <a:close/>
                </a:path>
              </a:pathLst>
            </a:custGeom>
            <a:solidFill>
              <a:srgbClr val="92D050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7545388"/>
                <a:satOff val="-21713"/>
                <a:lumOff val="-9411"/>
                <a:alphaOff val="0"/>
              </a:schemeClr>
            </a:fillRef>
            <a:effectRef idx="2">
              <a:schemeClr val="accent5">
                <a:hueOff val="-7545388"/>
                <a:satOff val="-21713"/>
                <a:lumOff val="-9411"/>
                <a:alphaOff val="0"/>
              </a:schemeClr>
            </a:effectRef>
            <a:fontRef idx="minor">
              <a:schemeClr val="lt1"/>
            </a:fontRef>
          </p:style>
          <p:txBody>
            <a:bodyPr lIns="206040" tIns="211323" rIns="206040" bIns="211323" spcCol="1270" anchor="ctr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200" dirty="0">
                  <a:solidFill>
                    <a:schemeClr val="tx1"/>
                  </a:solidFill>
                </a:rPr>
                <a:t>Неналоговые доходы </a:t>
              </a:r>
            </a:p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200" b="1" dirty="0">
                  <a:solidFill>
                    <a:schemeClr val="tx1"/>
                  </a:solidFill>
                </a:rPr>
                <a:t>5 706 </a:t>
              </a:r>
              <a:r>
                <a:rPr lang="ru-RU" sz="1200" b="1" dirty="0" err="1">
                  <a:solidFill>
                    <a:schemeClr val="tx1"/>
                  </a:solidFill>
                </a:rPr>
                <a:t>т.р</a:t>
              </a:r>
              <a:r>
                <a:rPr lang="ru-RU" sz="1200" b="1" dirty="0">
                  <a:solidFill>
                    <a:schemeClr val="tx1"/>
                  </a:solidFill>
                </a:rPr>
                <a:t>.</a:t>
              </a:r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6486754" y="3491052"/>
              <a:ext cx="405962" cy="405962"/>
            </a:xfrm>
            <a:custGeom>
              <a:avLst/>
              <a:gdLst>
                <a:gd name="connsiteX0" fmla="*/ 53810 w 405962"/>
                <a:gd name="connsiteY0" fmla="*/ 83628 h 405962"/>
                <a:gd name="connsiteX1" fmla="*/ 352152 w 405962"/>
                <a:gd name="connsiteY1" fmla="*/ 83628 h 405962"/>
                <a:gd name="connsiteX2" fmla="*/ 352152 w 405962"/>
                <a:gd name="connsiteY2" fmla="*/ 179110 h 405962"/>
                <a:gd name="connsiteX3" fmla="*/ 53810 w 405962"/>
                <a:gd name="connsiteY3" fmla="*/ 179110 h 405962"/>
                <a:gd name="connsiteX4" fmla="*/ 53810 w 405962"/>
                <a:gd name="connsiteY4" fmla="*/ 83628 h 405962"/>
                <a:gd name="connsiteX5" fmla="*/ 53810 w 405962"/>
                <a:gd name="connsiteY5" fmla="*/ 226852 h 405962"/>
                <a:gd name="connsiteX6" fmla="*/ 352152 w 405962"/>
                <a:gd name="connsiteY6" fmla="*/ 226852 h 405962"/>
                <a:gd name="connsiteX7" fmla="*/ 352152 w 405962"/>
                <a:gd name="connsiteY7" fmla="*/ 322334 h 405962"/>
                <a:gd name="connsiteX8" fmla="*/ 53810 w 405962"/>
                <a:gd name="connsiteY8" fmla="*/ 322334 h 405962"/>
                <a:gd name="connsiteX9" fmla="*/ 53810 w 405962"/>
                <a:gd name="connsiteY9" fmla="*/ 226852 h 405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5962" h="405962">
                  <a:moveTo>
                    <a:pt x="53810" y="83628"/>
                  </a:moveTo>
                  <a:lnTo>
                    <a:pt x="352152" y="83628"/>
                  </a:lnTo>
                  <a:lnTo>
                    <a:pt x="352152" y="179110"/>
                  </a:lnTo>
                  <a:lnTo>
                    <a:pt x="53810" y="179110"/>
                  </a:lnTo>
                  <a:lnTo>
                    <a:pt x="53810" y="83628"/>
                  </a:lnTo>
                  <a:close/>
                  <a:moveTo>
                    <a:pt x="53810" y="226852"/>
                  </a:moveTo>
                  <a:lnTo>
                    <a:pt x="352152" y="226852"/>
                  </a:lnTo>
                  <a:lnTo>
                    <a:pt x="352152" y="322334"/>
                  </a:lnTo>
                  <a:lnTo>
                    <a:pt x="53810" y="322334"/>
                  </a:lnTo>
                  <a:lnTo>
                    <a:pt x="53810" y="226852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z="-70000" extrusionH="63500" prstMaterial="matte">
              <a:bevelT w="25400" h="63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1318081"/>
                <a:satOff val="-32569"/>
                <a:lumOff val="-14117"/>
                <a:alphaOff val="0"/>
              </a:schemeClr>
            </a:fillRef>
            <a:effectRef idx="2">
              <a:schemeClr val="accent5">
                <a:hueOff val="-11318081"/>
                <a:satOff val="-32569"/>
                <a:lumOff val="-14117"/>
                <a:alphaOff val="0"/>
              </a:schemeClr>
            </a:effectRef>
            <a:fontRef idx="minor">
              <a:schemeClr val="lt1"/>
            </a:fontRef>
          </p:style>
          <p:txBody>
            <a:bodyPr lIns="53810" tIns="83628" rIns="53810" bIns="83628" spcCol="1270" anchor="ctr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2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7070333" y="2632570"/>
              <a:ext cx="2658647" cy="2307850"/>
            </a:xfrm>
            <a:custGeom>
              <a:avLst/>
              <a:gdLst>
                <a:gd name="connsiteX0" fmla="*/ 0 w 3226848"/>
                <a:gd name="connsiteY0" fmla="*/ 1155789 h 2311577"/>
                <a:gd name="connsiteX1" fmla="*/ 1613424 w 3226848"/>
                <a:gd name="connsiteY1" fmla="*/ 0 h 2311577"/>
                <a:gd name="connsiteX2" fmla="*/ 3226848 w 3226848"/>
                <a:gd name="connsiteY2" fmla="*/ 1155789 h 2311577"/>
                <a:gd name="connsiteX3" fmla="*/ 1613424 w 3226848"/>
                <a:gd name="connsiteY3" fmla="*/ 2311578 h 2311577"/>
                <a:gd name="connsiteX4" fmla="*/ 0 w 3226848"/>
                <a:gd name="connsiteY4" fmla="*/ 1155789 h 2311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26848" h="2311577">
                  <a:moveTo>
                    <a:pt x="0" y="1155789"/>
                  </a:moveTo>
                  <a:cubicBezTo>
                    <a:pt x="0" y="517464"/>
                    <a:pt x="722355" y="0"/>
                    <a:pt x="1613424" y="0"/>
                  </a:cubicBezTo>
                  <a:cubicBezTo>
                    <a:pt x="2504493" y="0"/>
                    <a:pt x="3226848" y="517464"/>
                    <a:pt x="3226848" y="1155789"/>
                  </a:cubicBezTo>
                  <a:cubicBezTo>
                    <a:pt x="3226848" y="1794114"/>
                    <a:pt x="2504493" y="2311578"/>
                    <a:pt x="1613424" y="2311578"/>
                  </a:cubicBezTo>
                  <a:cubicBezTo>
                    <a:pt x="722355" y="2311578"/>
                    <a:pt x="0" y="1794114"/>
                    <a:pt x="0" y="1155789"/>
                  </a:cubicBezTo>
                  <a:close/>
                </a:path>
              </a:pathLst>
            </a:custGeom>
            <a:solidFill>
              <a:srgbClr val="FF0000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11318081"/>
                <a:satOff val="-32569"/>
                <a:lumOff val="-14117"/>
                <a:alphaOff val="0"/>
              </a:schemeClr>
            </a:fillRef>
            <a:effectRef idx="2">
              <a:schemeClr val="accent5">
                <a:hueOff val="-11318081"/>
                <a:satOff val="-32569"/>
                <a:lumOff val="-14117"/>
                <a:alphaOff val="0"/>
              </a:schemeClr>
            </a:effectRef>
            <a:fontRef idx="minor">
              <a:schemeClr val="lt1"/>
            </a:fontRef>
          </p:style>
          <p:txBody>
            <a:bodyPr lIns="497961" tIns="363923" rIns="497961" bIns="363923" spcCol="1270" anchor="ctr"/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000" dirty="0">
                  <a:solidFill>
                    <a:schemeClr val="tx1"/>
                  </a:solidFill>
                </a:rPr>
                <a:t>Доходы бюджета </a:t>
              </a:r>
            </a:p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000" b="1" dirty="0">
                  <a:solidFill>
                    <a:schemeClr val="tx1"/>
                  </a:solidFill>
                </a:rPr>
                <a:t>72 604 </a:t>
              </a:r>
              <a:r>
                <a:rPr lang="ru-RU" sz="2000" b="1" dirty="0" err="1">
                  <a:solidFill>
                    <a:schemeClr val="tx1"/>
                  </a:solidFill>
                </a:rPr>
                <a:t>т.р</a:t>
              </a:r>
              <a:r>
                <a:rPr lang="ru-RU" sz="2000" b="1" dirty="0">
                  <a:solidFill>
                    <a:schemeClr val="tx1"/>
                  </a:solidFill>
                </a:rPr>
                <a:t>.</a:t>
              </a:r>
            </a:p>
          </p:txBody>
        </p:sp>
      </p:grpSp>
      <p:sp>
        <p:nvSpPr>
          <p:cNvPr id="2051" name="Стрелка вниз 2050"/>
          <p:cNvSpPr/>
          <p:nvPr/>
        </p:nvSpPr>
        <p:spPr>
          <a:xfrm>
            <a:off x="511175" y="2894013"/>
            <a:ext cx="827088" cy="400299"/>
          </a:xfrm>
          <a:prstGeom prst="downArrow">
            <a:avLst/>
          </a:prstGeom>
          <a:solidFill>
            <a:schemeClr val="accent5">
              <a:lumMod val="5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" name="Овал 1"/>
          <p:cNvSpPr/>
          <p:nvPr/>
        </p:nvSpPr>
        <p:spPr>
          <a:xfrm>
            <a:off x="0" y="3340100"/>
            <a:ext cx="1873250" cy="8524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3" name="Шестиугольник 4"/>
          <p:cNvSpPr/>
          <p:nvPr/>
        </p:nvSpPr>
        <p:spPr>
          <a:xfrm>
            <a:off x="34925" y="3514725"/>
            <a:ext cx="1835150" cy="52228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15240" tIns="15240" rIns="15240" bIns="15240" spcCol="1270" anchor="ctr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физических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                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36 599 т.р.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Овал 59"/>
          <p:cNvSpPr/>
          <p:nvPr/>
        </p:nvSpPr>
        <p:spPr>
          <a:xfrm>
            <a:off x="-19050" y="4227513"/>
            <a:ext cx="1873250" cy="8524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20638" y="5116513"/>
            <a:ext cx="1873250" cy="8524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-11906" y="5987256"/>
            <a:ext cx="1873250" cy="8524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134" name="TextBox 8"/>
          <p:cNvSpPr txBox="1">
            <a:spLocks noChangeArrowheads="1"/>
          </p:cNvSpPr>
          <p:nvPr/>
        </p:nvSpPr>
        <p:spPr bwMode="auto">
          <a:xfrm>
            <a:off x="22225" y="4251325"/>
            <a:ext cx="18764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Акцизы по подакцизным товарам 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5 017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т.р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35" name="TextBox 62"/>
          <p:cNvSpPr txBox="1">
            <a:spLocks noChangeArrowheads="1"/>
          </p:cNvSpPr>
          <p:nvPr/>
        </p:nvSpPr>
        <p:spPr bwMode="auto">
          <a:xfrm>
            <a:off x="71438" y="5281146"/>
            <a:ext cx="18748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Налоги на имущество </a:t>
            </a:r>
          </a:p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11 034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т.р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36" name="TextBox 63"/>
          <p:cNvSpPr txBox="1">
            <a:spLocks noChangeArrowheads="1"/>
          </p:cNvSpPr>
          <p:nvPr/>
        </p:nvSpPr>
        <p:spPr bwMode="auto">
          <a:xfrm>
            <a:off x="-92075" y="6230938"/>
            <a:ext cx="2060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Сельскохозяйственный налог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1т.р.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Стрелка вниз 2050"/>
          <p:cNvSpPr/>
          <p:nvPr/>
        </p:nvSpPr>
        <p:spPr>
          <a:xfrm>
            <a:off x="2344833" y="2852345"/>
            <a:ext cx="827088" cy="400299"/>
          </a:xfrm>
          <a:prstGeom prst="downArrow">
            <a:avLst/>
          </a:prstGeom>
          <a:solidFill>
            <a:schemeClr val="accent5">
              <a:lumMod val="5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6" name="Стрелка вниз 2050"/>
          <p:cNvSpPr/>
          <p:nvPr/>
        </p:nvSpPr>
        <p:spPr>
          <a:xfrm>
            <a:off x="4510727" y="3179514"/>
            <a:ext cx="827088" cy="400299"/>
          </a:xfrm>
          <a:prstGeom prst="downArrow">
            <a:avLst/>
          </a:prstGeom>
          <a:solidFill>
            <a:schemeClr val="accent5">
              <a:lumMod val="5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0" name="Овал 19"/>
          <p:cNvSpPr/>
          <p:nvPr/>
        </p:nvSpPr>
        <p:spPr>
          <a:xfrm>
            <a:off x="1943100" y="3379788"/>
            <a:ext cx="1976438" cy="812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144" name="TextBox 22"/>
          <p:cNvSpPr txBox="1">
            <a:spLocks noChangeArrowheads="1"/>
          </p:cNvSpPr>
          <p:nvPr/>
        </p:nvSpPr>
        <p:spPr bwMode="auto">
          <a:xfrm>
            <a:off x="1858963" y="3359150"/>
            <a:ext cx="202406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1400">
                <a:latin typeface="Times New Roman" pitchFamily="18" charset="0"/>
                <a:cs typeface="Times New Roman" pitchFamily="18" charset="0"/>
              </a:rPr>
              <a:t>Доходы от использования имущества </a:t>
            </a:r>
            <a:r>
              <a:rPr lang="ru-RU" sz="1400" b="1">
                <a:latin typeface="Times New Roman" pitchFamily="18" charset="0"/>
                <a:cs typeface="Times New Roman" pitchFamily="18" charset="0"/>
              </a:rPr>
              <a:t>2 451 т.р.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Овал 69"/>
          <p:cNvSpPr/>
          <p:nvPr/>
        </p:nvSpPr>
        <p:spPr>
          <a:xfrm>
            <a:off x="1963738" y="4203700"/>
            <a:ext cx="1946275" cy="8636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1" name="Овал 70"/>
          <p:cNvSpPr/>
          <p:nvPr/>
        </p:nvSpPr>
        <p:spPr>
          <a:xfrm>
            <a:off x="1938338" y="5086350"/>
            <a:ext cx="1971675" cy="81438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2" name="Овал 71"/>
          <p:cNvSpPr/>
          <p:nvPr/>
        </p:nvSpPr>
        <p:spPr>
          <a:xfrm>
            <a:off x="1938338" y="5913438"/>
            <a:ext cx="1990725" cy="80803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148" name="TextBox 72"/>
          <p:cNvSpPr txBox="1">
            <a:spLocks noChangeArrowheads="1"/>
          </p:cNvSpPr>
          <p:nvPr/>
        </p:nvSpPr>
        <p:spPr bwMode="auto">
          <a:xfrm>
            <a:off x="1925638" y="4206875"/>
            <a:ext cx="2117725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Доходы от продажи материальных и нематериальных активов</a:t>
            </a:r>
          </a:p>
          <a:p>
            <a:pPr algn="ctr"/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2 162 </a:t>
            </a:r>
            <a:r>
              <a:rPr lang="ru-RU" sz="1300" b="1" dirty="0" err="1">
                <a:latin typeface="Times New Roman" pitchFamily="18" charset="0"/>
                <a:cs typeface="Times New Roman" pitchFamily="18" charset="0"/>
              </a:rPr>
              <a:t>т.р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49" name="TextBox 73"/>
          <p:cNvSpPr txBox="1">
            <a:spLocks noChangeArrowheads="1"/>
          </p:cNvSpPr>
          <p:nvPr/>
        </p:nvSpPr>
        <p:spPr bwMode="auto">
          <a:xfrm>
            <a:off x="1938338" y="5122863"/>
            <a:ext cx="20240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1400">
                <a:latin typeface="Times New Roman" pitchFamily="18" charset="0"/>
                <a:cs typeface="Times New Roman" pitchFamily="18" charset="0"/>
              </a:rPr>
              <a:t>Штрафы, санкции, возмещение ущерба</a:t>
            </a:r>
          </a:p>
          <a:p>
            <a:pPr algn="ctr"/>
            <a:r>
              <a:rPr lang="ru-RU" sz="1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>
                <a:latin typeface="Times New Roman" pitchFamily="18" charset="0"/>
                <a:cs typeface="Times New Roman" pitchFamily="18" charset="0"/>
              </a:rPr>
              <a:t>10 т.р.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50" name="TextBox 74"/>
          <p:cNvSpPr txBox="1">
            <a:spLocks noChangeArrowheads="1"/>
          </p:cNvSpPr>
          <p:nvPr/>
        </p:nvSpPr>
        <p:spPr bwMode="auto">
          <a:xfrm>
            <a:off x="1938338" y="6056313"/>
            <a:ext cx="20240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1400">
                <a:latin typeface="Times New Roman" pitchFamily="18" charset="0"/>
                <a:cs typeface="Times New Roman" pitchFamily="18" charset="0"/>
              </a:rPr>
              <a:t>Прочие неналоговые доходы </a:t>
            </a:r>
            <a:r>
              <a:rPr lang="ru-RU" sz="1400" b="1">
                <a:latin typeface="Times New Roman" pitchFamily="18" charset="0"/>
                <a:cs typeface="Times New Roman" pitchFamily="18" charset="0"/>
              </a:rPr>
              <a:t>1 083 т.р.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Овал 75"/>
          <p:cNvSpPr/>
          <p:nvPr/>
        </p:nvSpPr>
        <p:spPr>
          <a:xfrm>
            <a:off x="3992563" y="3611563"/>
            <a:ext cx="1919287" cy="75406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8" name="Овал 77"/>
          <p:cNvSpPr/>
          <p:nvPr/>
        </p:nvSpPr>
        <p:spPr>
          <a:xfrm>
            <a:off x="4000500" y="4400550"/>
            <a:ext cx="1919288" cy="75406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9" name="Овал 78"/>
          <p:cNvSpPr/>
          <p:nvPr/>
        </p:nvSpPr>
        <p:spPr>
          <a:xfrm>
            <a:off x="4000500" y="5183188"/>
            <a:ext cx="1919288" cy="75406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0" name="Овал 79"/>
          <p:cNvSpPr/>
          <p:nvPr/>
        </p:nvSpPr>
        <p:spPr>
          <a:xfrm>
            <a:off x="4011613" y="5984875"/>
            <a:ext cx="1919287" cy="75406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155" name="TextBox 25"/>
          <p:cNvSpPr txBox="1">
            <a:spLocks noChangeArrowheads="1"/>
          </p:cNvSpPr>
          <p:nvPr/>
        </p:nvSpPr>
        <p:spPr bwMode="auto">
          <a:xfrm>
            <a:off x="4127500" y="3833813"/>
            <a:ext cx="1685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1400">
                <a:latin typeface="Times New Roman" pitchFamily="18" charset="0"/>
                <a:cs typeface="Times New Roman" pitchFamily="18" charset="0"/>
              </a:rPr>
              <a:t>Дотации </a:t>
            </a:r>
            <a:r>
              <a:rPr lang="ru-RU" sz="1400" b="1">
                <a:latin typeface="Times New Roman" pitchFamily="18" charset="0"/>
                <a:cs typeface="Times New Roman" pitchFamily="18" charset="0"/>
              </a:rPr>
              <a:t>5 704 т.р.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56" name="TextBox 81"/>
          <p:cNvSpPr txBox="1">
            <a:spLocks noChangeArrowheads="1"/>
          </p:cNvSpPr>
          <p:nvPr/>
        </p:nvSpPr>
        <p:spPr bwMode="auto">
          <a:xfrm>
            <a:off x="4021138" y="4624388"/>
            <a:ext cx="19383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1400">
                <a:latin typeface="Times New Roman" pitchFamily="18" charset="0"/>
                <a:cs typeface="Times New Roman" pitchFamily="18" charset="0"/>
              </a:rPr>
              <a:t>Субсидии </a:t>
            </a:r>
            <a:r>
              <a:rPr lang="ru-RU" sz="1400" b="1">
                <a:latin typeface="Times New Roman" pitchFamily="18" charset="0"/>
                <a:cs typeface="Times New Roman" pitchFamily="18" charset="0"/>
              </a:rPr>
              <a:t>15 210 т.р.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57" name="TextBox 82"/>
          <p:cNvSpPr txBox="1">
            <a:spLocks noChangeArrowheads="1"/>
          </p:cNvSpPr>
          <p:nvPr/>
        </p:nvSpPr>
        <p:spPr bwMode="auto">
          <a:xfrm>
            <a:off x="4052888" y="5383213"/>
            <a:ext cx="1835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1400">
                <a:latin typeface="Times New Roman" pitchFamily="18" charset="0"/>
                <a:cs typeface="Times New Roman" pitchFamily="18" charset="0"/>
              </a:rPr>
              <a:t>Субвенции </a:t>
            </a:r>
            <a:r>
              <a:rPr lang="ru-RU" sz="1400" b="1">
                <a:latin typeface="Times New Roman" pitchFamily="18" charset="0"/>
                <a:cs typeface="Times New Roman" pitchFamily="18" charset="0"/>
              </a:rPr>
              <a:t>162 т.р.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58" name="TextBox 83"/>
          <p:cNvSpPr txBox="1">
            <a:spLocks noChangeArrowheads="1"/>
          </p:cNvSpPr>
          <p:nvPr/>
        </p:nvSpPr>
        <p:spPr bwMode="auto">
          <a:xfrm>
            <a:off x="4052888" y="6151563"/>
            <a:ext cx="18113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1400">
                <a:latin typeface="Times New Roman" pitchFamily="18" charset="0"/>
                <a:cs typeface="Times New Roman" pitchFamily="18" charset="0"/>
              </a:rPr>
              <a:t>Возврат остатков</a:t>
            </a:r>
          </a:p>
          <a:p>
            <a:pPr algn="ctr"/>
            <a:r>
              <a:rPr lang="ru-RU" sz="1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>
                <a:latin typeface="Times New Roman" pitchFamily="18" charset="0"/>
                <a:cs typeface="Times New Roman" pitchFamily="18" charset="0"/>
              </a:rPr>
              <a:t>- 6 829т.р.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159" name="Диаграмма 84"/>
          <p:cNvGraphicFramePr>
            <a:graphicFrameLocks/>
          </p:cNvGraphicFramePr>
          <p:nvPr/>
        </p:nvGraphicFramePr>
        <p:xfrm>
          <a:off x="6161088" y="3556000"/>
          <a:ext cx="2789237" cy="309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1" name="Диаграмма" r:id="rId5" imgW="2798307" imgH="3097036" progId="Excel.Chart.8">
                  <p:embed/>
                </p:oleObj>
              </mc:Choice>
              <mc:Fallback>
                <p:oleObj name="Диаграмма" r:id="rId5" imgW="2798307" imgH="3097036" progId="Excel.Chart.8">
                  <p:embed/>
                  <p:pic>
                    <p:nvPicPr>
                      <p:cNvPr id="0" name="Диаграмма 84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1088" y="3556000"/>
                        <a:ext cx="2789237" cy="309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r>
              <a:rPr lang="ru-RU" altLang="ru-RU" sz="22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Подпрограмма "Озеленение, развитие и содержание комплекса благоустройства дворовых территорий СМО"</a:t>
            </a:r>
            <a:endParaRPr lang="ru-RU" altLang="ru-RU" sz="2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07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488D6431-B728-40FE-90AE-3411F27ABDBC}" type="slidenum">
              <a:rPr lang="ru-RU" altLang="ru-RU"/>
              <a:pPr/>
              <a:t>40</a:t>
            </a:fld>
            <a:endParaRPr lang="ru-RU" altLang="ru-RU"/>
          </a:p>
        </p:txBody>
      </p:sp>
      <p:sp>
        <p:nvSpPr>
          <p:cNvPr id="4" name="Текст 1"/>
          <p:cNvSpPr txBox="1">
            <a:spLocks/>
          </p:cNvSpPr>
          <p:nvPr/>
        </p:nvSpPr>
        <p:spPr bwMode="auto">
          <a:xfrm>
            <a:off x="490538" y="1166813"/>
            <a:ext cx="8353425" cy="119538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776538" indent="-2776538" algn="just">
              <a:buFontTx/>
              <a:buNone/>
              <a:defRPr/>
            </a:pPr>
            <a:r>
              <a:rPr lang="ru-RU" sz="1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подпрограммы: </a:t>
            </a:r>
          </a:p>
          <a:p>
            <a:pPr marL="0" indent="0" algn="just">
              <a:buFontTx/>
              <a:buNone/>
              <a:defRPr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благоустройства и озеленения территории Слюдянского городского поселения для обеспечения благоприятных условий проживания населения.</a:t>
            </a:r>
          </a:p>
          <a:p>
            <a:pPr marL="0" indent="0" algn="just">
              <a:buFontTx/>
              <a:buNone/>
              <a:defRPr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существующих озеленений территорий.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427163" y="2389188"/>
          <a:ext cx="6480175" cy="1576388"/>
        </p:xfrm>
        <a:graphic>
          <a:graphicData uri="http://schemas.openxmlformats.org/drawingml/2006/table">
            <a:tbl>
              <a:tblPr/>
              <a:tblGrid>
                <a:gridCol w="24241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509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557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4936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907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91" marR="68591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2015г.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91" marR="68591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Фактическое исполнение 2015г.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Процент исполнения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18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6 578,07</a:t>
                      </a:r>
                    </a:p>
                  </a:txBody>
                  <a:tcPr marL="68591" marR="68591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6 308,12</a:t>
                      </a:r>
                    </a:p>
                  </a:txBody>
                  <a:tcPr marL="68591" marR="68591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95,9 %</a:t>
                      </a: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18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Областной бюджет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3 954,80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91" marR="68591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3 954,80 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91" marR="68591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18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 СМО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2 623,27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91" marR="68591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2 353,32 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91" marR="68591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6" name="Текст 1"/>
          <p:cNvSpPr txBox="1">
            <a:spLocks/>
          </p:cNvSpPr>
          <p:nvPr/>
        </p:nvSpPr>
        <p:spPr bwMode="auto">
          <a:xfrm>
            <a:off x="561975" y="4076700"/>
            <a:ext cx="8281988" cy="25209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870200" indent="-2870200" algn="just">
              <a:buFontTx/>
              <a:buNone/>
              <a:defRPr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проведенных мероприятий :</a:t>
            </a:r>
          </a:p>
          <a:p>
            <a:pPr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крон и спиливание ветхих деревьев на улицах города;</a:t>
            </a:r>
          </a:p>
          <a:p>
            <a:pPr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Посадка многолетних цветов, летнее содержание газонов;</a:t>
            </a:r>
          </a:p>
          <a:p>
            <a:pPr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 и установка детских игровых комплексов, ограждений детских игровых площадок;</a:t>
            </a:r>
          </a:p>
          <a:p>
            <a:pPr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перечня народных инициатив: благоустройство парка «Перевал», установка стеллы «Я люблю Слюдянку», ремонт участков автомобильных дорог по ул. Бабушкина, ул. Парижской Коммуны, благоустройство территорий в г. Слюдянка.  </a:t>
            </a:r>
          </a:p>
        </p:txBody>
      </p:sp>
    </p:spTree>
  </p:cSld>
  <p:clrMapOvr>
    <a:masterClrMapping/>
  </p:clrMapOvr>
  <p:transition spd="slow">
    <p:blinds dir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0E8543C3-9D55-44C0-A7C4-F946562EFB69}" type="slidenum">
              <a:rPr lang="ru-RU" altLang="ru-RU"/>
              <a:pPr/>
              <a:t>41</a:t>
            </a:fld>
            <a:endParaRPr lang="ru-RU" altLang="ru-RU"/>
          </a:p>
        </p:txBody>
      </p:sp>
      <p:sp>
        <p:nvSpPr>
          <p:cNvPr id="48131" name="Прямоугольник 5"/>
          <p:cNvSpPr>
            <a:spLocks noChangeArrowheads="1"/>
          </p:cNvSpPr>
          <p:nvPr/>
        </p:nvSpPr>
        <p:spPr bwMode="auto">
          <a:xfrm>
            <a:off x="900113" y="476250"/>
            <a:ext cx="7599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ru-RU" altLang="ru-RU"/>
              <a:t>Озеленение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/>
          </a:blip>
          <a:srcRect/>
          <a:stretch/>
        </p:blipFill>
        <p:spPr bwMode="auto">
          <a:xfrm>
            <a:off x="395536" y="1700808"/>
            <a:ext cx="3888878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/>
          </a:blip>
          <a:srcRect/>
          <a:stretch/>
        </p:blipFill>
        <p:spPr bwMode="auto">
          <a:xfrm>
            <a:off x="4932040" y="1700808"/>
            <a:ext cx="3911600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 spd="slow">
    <p:split orient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4634C3BE-ACEE-454E-BD03-D7E4ED1AFC6D}" type="slidenum">
              <a:rPr lang="ru-RU" altLang="ru-RU"/>
              <a:pPr/>
              <a:t>42</a:t>
            </a:fld>
            <a:endParaRPr lang="ru-RU" altLang="ru-RU"/>
          </a:p>
        </p:txBody>
      </p:sp>
      <p:sp>
        <p:nvSpPr>
          <p:cNvPr id="49155" name="Прямоугольник 3"/>
          <p:cNvSpPr>
            <a:spLocks noChangeArrowheads="1"/>
          </p:cNvSpPr>
          <p:nvPr/>
        </p:nvSpPr>
        <p:spPr bwMode="auto">
          <a:xfrm>
            <a:off x="1258888" y="333375"/>
            <a:ext cx="63087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ru-RU" sz="2400"/>
              <a:t>Оборудование детских игровых площадок.</a:t>
            </a:r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25538"/>
            <a:ext cx="4202112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2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573463"/>
            <a:ext cx="40894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r>
              <a:rPr lang="ru-RU" altLang="ru-RU" sz="24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Подпрограмма "Организация санитарной очистки, сбора и вывоза мусора с территории СМО"</a:t>
            </a:r>
          </a:p>
        </p:txBody>
      </p:sp>
      <p:sp>
        <p:nvSpPr>
          <p:cNvPr id="50179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CF19659-E194-44C7-86BF-308610628D11}" type="slidenum">
              <a:rPr lang="ru-RU" altLang="ru-RU"/>
              <a:pPr/>
              <a:t>43</a:t>
            </a:fld>
            <a:endParaRPr lang="ru-RU" altLang="ru-RU"/>
          </a:p>
        </p:txBody>
      </p:sp>
      <p:sp>
        <p:nvSpPr>
          <p:cNvPr id="4" name="Текст 1"/>
          <p:cNvSpPr txBox="1">
            <a:spLocks/>
          </p:cNvSpPr>
          <p:nvPr/>
        </p:nvSpPr>
        <p:spPr bwMode="auto">
          <a:xfrm>
            <a:off x="465138" y="1557338"/>
            <a:ext cx="8353425" cy="7493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776538" indent="-2776538" algn="just">
              <a:buFontTx/>
              <a:buNone/>
              <a:defRPr/>
            </a:pPr>
            <a:r>
              <a:rPr lang="ru-RU" sz="1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подпрограммы: </a:t>
            </a:r>
          </a:p>
          <a:p>
            <a:pPr marL="0" indent="0" algn="just">
              <a:buFontTx/>
              <a:buNone/>
              <a:defRPr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Санитарная очистка территории городского поселения</a:t>
            </a:r>
          </a:p>
        </p:txBody>
      </p:sp>
      <p:sp>
        <p:nvSpPr>
          <p:cNvPr id="6" name="Текст 1"/>
          <p:cNvSpPr txBox="1">
            <a:spLocks/>
          </p:cNvSpPr>
          <p:nvPr/>
        </p:nvSpPr>
        <p:spPr bwMode="auto">
          <a:xfrm>
            <a:off x="561975" y="3962400"/>
            <a:ext cx="8281988" cy="25209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870200" indent="-2870200" algn="just">
              <a:buFontTx/>
              <a:buNone/>
              <a:defRPr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проведенных мероприятий :</a:t>
            </a:r>
          </a:p>
          <a:p>
            <a:pPr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Услуги автотранспорта для организации благоустройства города (для перевозки мусора, для погрузки грузов, для уборки, вывоза мусора, снега, твердых бытовых отходов и утилизация мусора (складирование ТБО);</a:t>
            </a:r>
          </a:p>
          <a:p>
            <a:pPr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Уборка мест массового пребывания людей;</a:t>
            </a:r>
          </a:p>
          <a:p>
            <a:pPr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ремонтных работ в парке «Перевал»;</a:t>
            </a:r>
          </a:p>
          <a:p>
            <a:pPr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мусорных урн и контейнеров.</a:t>
            </a:r>
          </a:p>
          <a:p>
            <a:pPr>
              <a:defRPr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835150" y="2708275"/>
          <a:ext cx="6121400" cy="739775"/>
        </p:xfrm>
        <a:graphic>
          <a:graphicData uri="http://schemas.openxmlformats.org/drawingml/2006/table">
            <a:tbl>
              <a:tblPr/>
              <a:tblGrid>
                <a:gridCol w="15843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398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161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9165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2016г.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Фактическое исполнение 2016г.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Процент исполнения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81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 СМО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1 704,38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1 364,28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80,05%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wheel spokes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r>
              <a:rPr lang="ru-RU" altLang="ru-RU" sz="24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Подпрограмма "Охрана окружающей среды территории СМО"</a:t>
            </a:r>
          </a:p>
        </p:txBody>
      </p:sp>
      <p:sp>
        <p:nvSpPr>
          <p:cNvPr id="51203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07FC3C76-B278-4F18-9E9B-FA72DC6FAFE7}" type="slidenum">
              <a:rPr lang="ru-RU" altLang="ru-RU"/>
              <a:pPr/>
              <a:t>44</a:t>
            </a:fld>
            <a:endParaRPr lang="ru-RU" altLang="ru-RU"/>
          </a:p>
        </p:txBody>
      </p:sp>
      <p:sp>
        <p:nvSpPr>
          <p:cNvPr id="4" name="Текст 1"/>
          <p:cNvSpPr txBox="1">
            <a:spLocks/>
          </p:cNvSpPr>
          <p:nvPr/>
        </p:nvSpPr>
        <p:spPr bwMode="auto">
          <a:xfrm>
            <a:off x="490538" y="1166813"/>
            <a:ext cx="8353425" cy="161448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776538" indent="-2776538" algn="just">
              <a:buFontTx/>
              <a:buNone/>
              <a:defRPr/>
            </a:pPr>
            <a:r>
              <a:rPr lang="ru-RU" sz="15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подпрограммы: </a:t>
            </a:r>
          </a:p>
          <a:p>
            <a:pPr marL="0" indent="0" algn="just">
              <a:buFontTx/>
              <a:buNone/>
              <a:defRPr/>
            </a:pPr>
            <a:r>
              <a:rPr lang="ru-RU" sz="15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Предотвращение деградации, загрязнения и захламления земель.</a:t>
            </a:r>
          </a:p>
          <a:p>
            <a:pPr marL="0" indent="0" algn="just">
              <a:buFontTx/>
              <a:buNone/>
              <a:defRPr/>
            </a:pPr>
            <a:r>
              <a:rPr lang="ru-RU" sz="15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улучшения и восстановления земель, подвергшихся деградации, загрязнению, захламлению.</a:t>
            </a:r>
          </a:p>
          <a:p>
            <a:pPr marL="0" indent="0" algn="just">
              <a:buFontTx/>
              <a:buNone/>
              <a:defRPr/>
            </a:pPr>
            <a:r>
              <a:rPr lang="ru-RU" sz="15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и реабилитация природы муниципального образования для обеспечения здоровья и благополучия условий жизнедеятельности населения.</a:t>
            </a:r>
          </a:p>
        </p:txBody>
      </p:sp>
      <p:sp>
        <p:nvSpPr>
          <p:cNvPr id="6" name="Текст 1"/>
          <p:cNvSpPr txBox="1">
            <a:spLocks/>
          </p:cNvSpPr>
          <p:nvPr/>
        </p:nvSpPr>
        <p:spPr bwMode="auto">
          <a:xfrm>
            <a:off x="561975" y="3962400"/>
            <a:ext cx="8281988" cy="25209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870200" indent="-2870200" algn="just">
              <a:buFontTx/>
              <a:buNone/>
              <a:defRPr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проведенных мероприятий :</a:t>
            </a:r>
          </a:p>
          <a:p>
            <a:pPr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Ликвидация несанкционированных свалок на участках: мыс Шаманский, территория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Слюдянских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болот, береговая полоса и лесные поляны  вдоль русла реки Слюдянка (где река имеет поверхностный сток), падь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Улунтуй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г.Слюдянка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русло реки Слюдянка (где река имеет подземный сток),  береговая полоса оз. Байкал в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г.Слюдянка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поселках Буровщина, Сухой Ручей, в районе парка «Перевал» города Слюдянка, береговая полоса р.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Похабиха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в городской черте»  механизированным и ручным способами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751013" y="2924175"/>
          <a:ext cx="5832475" cy="815975"/>
        </p:xfrm>
        <a:graphic>
          <a:graphicData uri="http://schemas.openxmlformats.org/drawingml/2006/table">
            <a:tbl>
              <a:tblPr/>
              <a:tblGrid>
                <a:gridCol w="17287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239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557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239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6673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2016г.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Фактическое исполнение 2016г.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Процент исполнения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92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 СМО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335,5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268,0 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79,88%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wheel spokes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>
          <a:xfrm>
            <a:off x="457200" y="225425"/>
            <a:ext cx="8229600" cy="1116013"/>
          </a:xfrm>
        </p:spPr>
        <p:txBody>
          <a:bodyPr/>
          <a:lstStyle/>
          <a:p>
            <a:r>
              <a:rPr lang="ru-RU" altLang="ru-RU" sz="24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Подпрограмма "Оказание услуг по перевозке в морг и захоронению безродных, невостребованных и неопознанных умерших на территории СМО"</a:t>
            </a:r>
          </a:p>
        </p:txBody>
      </p:sp>
      <p:sp>
        <p:nvSpPr>
          <p:cNvPr id="52227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8B5E91E-FC03-418F-8495-2DC25C5A41B2}" type="slidenum">
              <a:rPr lang="ru-RU" altLang="ru-RU"/>
              <a:pPr/>
              <a:t>45</a:t>
            </a:fld>
            <a:endParaRPr lang="ru-RU" altLang="ru-RU"/>
          </a:p>
        </p:txBody>
      </p:sp>
      <p:sp>
        <p:nvSpPr>
          <p:cNvPr id="4" name="Текст 1"/>
          <p:cNvSpPr txBox="1">
            <a:spLocks/>
          </p:cNvSpPr>
          <p:nvPr/>
        </p:nvSpPr>
        <p:spPr bwMode="auto">
          <a:xfrm>
            <a:off x="533400" y="1595438"/>
            <a:ext cx="8353425" cy="10414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776538" indent="-2776538" algn="just">
              <a:buFontTx/>
              <a:buNone/>
              <a:defRPr/>
            </a:pPr>
            <a:r>
              <a:rPr lang="ru-RU" sz="1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подпрограммы: </a:t>
            </a:r>
          </a:p>
          <a:p>
            <a:pPr marL="0" indent="0" algn="just">
              <a:buFontTx/>
              <a:buNone/>
              <a:defRPr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ритуальных услуг.</a:t>
            </a:r>
          </a:p>
        </p:txBody>
      </p:sp>
      <p:sp>
        <p:nvSpPr>
          <p:cNvPr id="6" name="Текст 1"/>
          <p:cNvSpPr txBox="1">
            <a:spLocks/>
          </p:cNvSpPr>
          <p:nvPr/>
        </p:nvSpPr>
        <p:spPr bwMode="auto">
          <a:xfrm>
            <a:off x="590550" y="4652963"/>
            <a:ext cx="8281988" cy="133667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870200" indent="-2870200" algn="just">
              <a:buFontTx/>
              <a:buNone/>
              <a:defRPr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проведенных мероприятий :</a:t>
            </a:r>
          </a:p>
          <a:p>
            <a:pPr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Захоронение безродных, невостребованных и неопознанных умерших;</a:t>
            </a:r>
          </a:p>
          <a:p>
            <a:pPr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Перевозка в морг безродных, невостребованных и неопознанных умерших. 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887538" y="2924175"/>
          <a:ext cx="5689600" cy="982663"/>
        </p:xfrm>
        <a:graphic>
          <a:graphicData uri="http://schemas.openxmlformats.org/drawingml/2006/table">
            <a:tbl>
              <a:tblPr/>
              <a:tblGrid>
                <a:gridCol w="15843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684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398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9696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47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2016г.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Фактическое исполнение 2016г.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Процент исполнения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4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 СМО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182,27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145,01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79,56%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blinds dir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35D00E9-D3F6-4D81-AD29-238983714B37}" type="slidenum">
              <a:rPr lang="ru-RU" altLang="ru-RU"/>
              <a:pPr/>
              <a:t>46</a:t>
            </a:fld>
            <a:endParaRPr lang="ru-RU" altLang="ru-RU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398220257"/>
              </p:ext>
            </p:extLst>
          </p:nvPr>
        </p:nvGraphicFramePr>
        <p:xfrm>
          <a:off x="539552" y="332656"/>
          <a:ext cx="8147248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wheel spokes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>
          <a:xfrm>
            <a:off x="457200" y="225425"/>
            <a:ext cx="8229600" cy="1690688"/>
          </a:xfrm>
        </p:spPr>
        <p:txBody>
          <a:bodyPr/>
          <a:lstStyle/>
          <a:p>
            <a:r>
              <a:rPr lang="ru-RU" altLang="ru-RU" sz="18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Подпрограмма "Защита населения и территории Слюдянского городского поселения от чрезвычайных ситуаций природного и техногенного характера, совершенствование гражданской обороны, обеспечение первичных мер пожарной безопасности и безопасности людей на водных объектах, расположенных на территории Слюдянского городского поселения на период 2015 - 2020гг."</a:t>
            </a:r>
          </a:p>
        </p:txBody>
      </p:sp>
      <p:sp>
        <p:nvSpPr>
          <p:cNvPr id="54275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0FBCD5B-FA36-4229-A53B-D3B984C83ED8}" type="slidenum">
              <a:rPr lang="ru-RU" altLang="ru-RU"/>
              <a:pPr/>
              <a:t>47</a:t>
            </a:fld>
            <a:endParaRPr lang="ru-RU" altLang="ru-RU"/>
          </a:p>
        </p:txBody>
      </p:sp>
      <p:sp>
        <p:nvSpPr>
          <p:cNvPr id="4" name="Текст 1"/>
          <p:cNvSpPr txBox="1">
            <a:spLocks/>
          </p:cNvSpPr>
          <p:nvPr/>
        </p:nvSpPr>
        <p:spPr bwMode="auto">
          <a:xfrm>
            <a:off x="554038" y="2058988"/>
            <a:ext cx="8353425" cy="1801812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776538" indent="-2776538" algn="just">
              <a:buFontTx/>
              <a:buNone/>
              <a:defRPr/>
            </a:pPr>
            <a:r>
              <a:rPr lang="ru-RU" sz="1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подпрограммы: </a:t>
            </a:r>
          </a:p>
          <a:p>
            <a:pPr marL="0" indent="0" algn="just">
              <a:buFontTx/>
              <a:buNone/>
              <a:defRPr/>
            </a:pPr>
            <a:r>
              <a:rPr lang="ru-RU" sz="1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населения и территории Слюдянского городского поселения от чрезвычайных ситуаций природного и техногенного характера.</a:t>
            </a:r>
          </a:p>
          <a:p>
            <a:pPr marL="0" indent="0" algn="just">
              <a:buFontTx/>
              <a:buNone/>
              <a:defRPr/>
            </a:pPr>
            <a:r>
              <a:rPr lang="ru-RU" sz="1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гражданской обороны Слюдянского городского поселения.</a:t>
            </a:r>
          </a:p>
          <a:p>
            <a:pPr marL="0" indent="0" algn="just">
              <a:buFontTx/>
              <a:buNone/>
              <a:defRPr/>
            </a:pPr>
            <a:r>
              <a:rPr lang="ru-RU" sz="1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первичных мер пожарной безопасности на территории Слюдянского городского поселения.</a:t>
            </a:r>
          </a:p>
          <a:p>
            <a:pPr marL="0" indent="0" algn="just">
              <a:buFontTx/>
              <a:buNone/>
              <a:defRPr/>
            </a:pPr>
            <a:r>
              <a:rPr lang="ru-RU" sz="1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безопасности людей на водных объектах, расположенных на территории Слюдянского городского поселения.</a:t>
            </a:r>
          </a:p>
        </p:txBody>
      </p:sp>
      <p:sp>
        <p:nvSpPr>
          <p:cNvPr id="6" name="Текст 1"/>
          <p:cNvSpPr txBox="1">
            <a:spLocks/>
          </p:cNvSpPr>
          <p:nvPr/>
        </p:nvSpPr>
        <p:spPr bwMode="auto">
          <a:xfrm>
            <a:off x="611188" y="4908550"/>
            <a:ext cx="8281987" cy="133667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870200" indent="-2870200" algn="just">
              <a:buFontTx/>
              <a:buNone/>
              <a:defRPr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проведенных мероприятий :</a:t>
            </a:r>
          </a:p>
          <a:p>
            <a:pPr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пожарных гидрантов;</a:t>
            </a:r>
          </a:p>
          <a:p>
            <a:pPr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Услуги по выжиганию сухой травы в границах СМО;</a:t>
            </a:r>
          </a:p>
          <a:p>
            <a:pPr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Информирование населения через средства массовой информации и листовки.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403350" y="4076700"/>
          <a:ext cx="6121400" cy="738188"/>
        </p:xfrm>
        <a:graphic>
          <a:graphicData uri="http://schemas.openxmlformats.org/drawingml/2006/table">
            <a:tbl>
              <a:tblPr/>
              <a:tblGrid>
                <a:gridCol w="16335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922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161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7951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9072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2016г.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Фактическое исполнение 2016г.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Процент исполнения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74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 СМО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471,83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328,67 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69,66%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checker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1"/>
          <p:cNvSpPr>
            <a:spLocks noGrp="1"/>
          </p:cNvSpPr>
          <p:nvPr>
            <p:ph type="title"/>
          </p:nvPr>
        </p:nvSpPr>
        <p:spPr>
          <a:xfrm>
            <a:off x="457200" y="225425"/>
            <a:ext cx="8229600" cy="1112838"/>
          </a:xfrm>
        </p:spPr>
        <p:txBody>
          <a:bodyPr/>
          <a:lstStyle/>
          <a:p>
            <a:r>
              <a:rPr lang="ru-RU" altLang="ru-RU" sz="22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Подпрограмма "О мерах по противодействию терроризму и экстремизму на территории Слюдянского городского поселения на 2015 - 2020гг."</a:t>
            </a:r>
          </a:p>
        </p:txBody>
      </p:sp>
      <p:sp>
        <p:nvSpPr>
          <p:cNvPr id="55299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054770A-38B7-41E9-8341-7EE25B5E3547}" type="slidenum">
              <a:rPr lang="ru-RU" altLang="ru-RU"/>
              <a:pPr/>
              <a:t>48</a:t>
            </a:fld>
            <a:endParaRPr lang="ru-RU" altLang="ru-RU"/>
          </a:p>
        </p:txBody>
      </p:sp>
      <p:sp>
        <p:nvSpPr>
          <p:cNvPr id="4" name="Текст 1"/>
          <p:cNvSpPr txBox="1">
            <a:spLocks/>
          </p:cNvSpPr>
          <p:nvPr/>
        </p:nvSpPr>
        <p:spPr bwMode="auto">
          <a:xfrm>
            <a:off x="525463" y="1535113"/>
            <a:ext cx="8353425" cy="146208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776538" indent="-2776538" algn="just">
              <a:buFontTx/>
              <a:buNone/>
              <a:defRPr/>
            </a:pPr>
            <a:r>
              <a:rPr lang="ru-RU" sz="1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подпрограммы: </a:t>
            </a:r>
          </a:p>
          <a:p>
            <a:pPr marL="0" indent="0" algn="just">
              <a:buFontTx/>
              <a:buNone/>
              <a:defRPr/>
            </a:pPr>
            <a:r>
              <a:rPr lang="ru-RU" sz="1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и защита личности, общества от терроризма, предупреждение экстремистской деятельности, противодействие терроризму и минимизация последствий, системность и комплексное использование информационно-пропагандистских, социально-экономических, правовых, специальных и иных мер противодействия терроризму и экстремизму в пределах полномочий администрации Слюдянского городского поселения..</a:t>
            </a:r>
          </a:p>
        </p:txBody>
      </p:sp>
      <p:sp>
        <p:nvSpPr>
          <p:cNvPr id="6" name="Текст 1"/>
          <p:cNvSpPr txBox="1">
            <a:spLocks/>
          </p:cNvSpPr>
          <p:nvPr/>
        </p:nvSpPr>
        <p:spPr bwMode="auto">
          <a:xfrm>
            <a:off x="590550" y="4908550"/>
            <a:ext cx="8281988" cy="133667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870200" indent="-2870200" algn="just">
              <a:buFontTx/>
              <a:buNone/>
              <a:defRPr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проведенных мероприятий :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Информирование населения через средства массовой информации и листовки.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258888" y="3449638"/>
          <a:ext cx="6121400" cy="874712"/>
        </p:xfrm>
        <a:graphic>
          <a:graphicData uri="http://schemas.openxmlformats.org/drawingml/2006/table">
            <a:tbl>
              <a:tblPr/>
              <a:tblGrid>
                <a:gridCol w="15843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414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161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7951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270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2016г.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Фактическое исполнение 2016г.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Процент исполнения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76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 СМО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96,05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17,49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18,21%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checker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>
          <a:xfrm>
            <a:off x="457200" y="225425"/>
            <a:ext cx="8229600" cy="1112838"/>
          </a:xfrm>
        </p:spPr>
        <p:txBody>
          <a:bodyPr/>
          <a:lstStyle/>
          <a:p>
            <a:r>
              <a:rPr lang="ru-RU" altLang="ru-RU" sz="2200" b="1" dirty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Программа «Поддержка приоритетных отраслей экономики Слюдянского муниципального образования» на 2015 - 2020 годы </a:t>
            </a:r>
            <a:r>
              <a:rPr lang="ru-RU" altLang="ru-RU" sz="2200" b="1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(50,0 </a:t>
            </a:r>
            <a:r>
              <a:rPr lang="ru-RU" altLang="ru-RU" sz="2200" b="1" dirty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altLang="ru-RU" sz="2200" b="1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. р</a:t>
            </a:r>
            <a:r>
              <a:rPr lang="ru-RU" altLang="ru-RU" sz="2200" b="1" dirty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.)</a:t>
            </a:r>
            <a:endParaRPr lang="ru-RU" altLang="ru-RU" sz="2200" dirty="0">
              <a:solidFill>
                <a:srgbClr val="99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323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08A1B16-C654-46D3-9217-55E02CBCF213}" type="slidenum">
              <a:rPr lang="ru-RU" altLang="ru-RU"/>
              <a:pPr/>
              <a:t>49</a:t>
            </a:fld>
            <a:endParaRPr lang="ru-RU" altLang="ru-RU"/>
          </a:p>
        </p:txBody>
      </p:sp>
      <p:sp>
        <p:nvSpPr>
          <p:cNvPr id="4" name="Текст 1"/>
          <p:cNvSpPr txBox="1">
            <a:spLocks/>
          </p:cNvSpPr>
          <p:nvPr/>
        </p:nvSpPr>
        <p:spPr bwMode="auto">
          <a:xfrm>
            <a:off x="525463" y="1773238"/>
            <a:ext cx="8353425" cy="8128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buFontTx/>
              <a:buNone/>
              <a:defRPr/>
            </a:pPr>
            <a:r>
              <a:rPr lang="ru-RU" sz="1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подпрограммы: Создание благоприятных условий для предпринимательской деятельности и устойчивого развития малого и среднего предпринимательства в Слюдянского муниципальном образовании</a:t>
            </a:r>
          </a:p>
        </p:txBody>
      </p:sp>
      <p:sp>
        <p:nvSpPr>
          <p:cNvPr id="6" name="Текст 1"/>
          <p:cNvSpPr txBox="1">
            <a:spLocks/>
          </p:cNvSpPr>
          <p:nvPr/>
        </p:nvSpPr>
        <p:spPr bwMode="auto">
          <a:xfrm>
            <a:off x="606425" y="4149725"/>
            <a:ext cx="8281988" cy="133667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870200" indent="-2870200" algn="just">
              <a:buFontTx/>
              <a:buNone/>
              <a:defRPr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проведенных мероприятий :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и представление СМО в совместной китайско-русско-монгольской демонстрации мероприятий туристского маршрута «Знакомство с великим чайным путем».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331913" y="2852738"/>
          <a:ext cx="6119812" cy="874712"/>
        </p:xfrm>
        <a:graphic>
          <a:graphicData uri="http://schemas.openxmlformats.org/drawingml/2006/table">
            <a:tbl>
              <a:tblPr/>
              <a:tblGrid>
                <a:gridCol w="15843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398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161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795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270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2016г.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Фактическое исполнение 2016г.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Процент исполнения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76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 СМО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50,00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19,16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38,32%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wheel spokes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9BAF16-915C-4E0C-B9F0-DB8D2C08C201}" type="slidenum">
              <a:rPr lang="ru-RU" altLang="ru-RU" smtClean="0"/>
              <a:pPr>
                <a:defRPr/>
              </a:pPr>
              <a:t>5</a:t>
            </a:fld>
            <a:endParaRPr lang="ru-RU" altLang="ru-RU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142869287"/>
              </p:ext>
            </p:extLst>
          </p:nvPr>
        </p:nvGraphicFramePr>
        <p:xfrm>
          <a:off x="380852" y="1196752"/>
          <a:ext cx="8395122" cy="54679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395288" y="333375"/>
            <a:ext cx="8424862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Структура исполнения доходов бюджета Слюдянского муниципального образования в 2016 году (тыс.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1722330296"/>
      </p:ext>
    </p:extLst>
  </p:cSld>
  <p:clrMapOvr>
    <a:masterClrMapping/>
  </p:clrMapOvr>
  <p:transition spd="med">
    <p:dissolv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24AE928B-AD3C-4095-87B8-85C99C01D6AF}" type="slidenum">
              <a:rPr lang="ru-RU" altLang="ru-RU"/>
              <a:pPr/>
              <a:t>50</a:t>
            </a:fld>
            <a:endParaRPr lang="ru-RU" altLang="ru-RU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468464333"/>
              </p:ext>
            </p:extLst>
          </p:nvPr>
        </p:nvGraphicFramePr>
        <p:xfrm>
          <a:off x="251520" y="260648"/>
          <a:ext cx="8640960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wheel spokes="1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0E7376-691D-422C-BE01-04D3AC428F1D}" type="slidenum">
              <a:rPr lang="ru-RU" altLang="ru-RU" smtClean="0"/>
              <a:pPr>
                <a:defRPr/>
              </a:pPr>
              <a:t>51</a:t>
            </a:fld>
            <a:endParaRPr lang="ru-RU" alt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709851"/>
              </p:ext>
            </p:extLst>
          </p:nvPr>
        </p:nvGraphicFramePr>
        <p:xfrm>
          <a:off x="611560" y="548680"/>
          <a:ext cx="7704856" cy="44938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02990"/>
                <a:gridCol w="1728302"/>
                <a:gridCol w="1473564"/>
              </a:tblGrid>
              <a:tr h="19050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800" b="1" u="none" strike="noStrike" dirty="0">
                          <a:solidFill>
                            <a:srgbClr val="80008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</a:t>
                      </a:r>
                      <a:endParaRPr lang="ru-RU" sz="1800" b="1" i="0" u="none" strike="noStrike" dirty="0">
                        <a:solidFill>
                          <a:srgbClr val="80008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80008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год</a:t>
                      </a:r>
                      <a:endParaRPr lang="ru-RU" sz="1800" b="1" i="0" u="none" strike="noStrike" dirty="0">
                        <a:solidFill>
                          <a:srgbClr val="80008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81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u="none" strike="noStrike" dirty="0">
                          <a:solidFill>
                            <a:srgbClr val="80008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</a:t>
                      </a:r>
                      <a:endParaRPr lang="ru-RU" sz="1800" b="1" i="0" u="none" strike="noStrike" dirty="0">
                        <a:solidFill>
                          <a:srgbClr val="80008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u="none" strike="noStrike" dirty="0">
                          <a:solidFill>
                            <a:srgbClr val="80008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1800" b="1" i="0" u="none" strike="noStrike" dirty="0">
                        <a:solidFill>
                          <a:srgbClr val="80008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625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Реализация полномочий по решению вопросов местного значения </a:t>
                      </a:r>
                      <a:endParaRPr lang="ru-RU" sz="18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23 679,65</a:t>
                      </a:r>
                      <a:endParaRPr lang="ru-RU" sz="18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22 483,04</a:t>
                      </a:r>
                      <a:endParaRPr lang="ru-RU" sz="1800" b="0" i="0" u="none" strike="noStrike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информационного пространства</a:t>
                      </a:r>
                      <a:endParaRPr lang="ru-RU" sz="18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324,77</a:t>
                      </a:r>
                      <a:endParaRPr lang="ru-RU" sz="18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324,77</a:t>
                      </a:r>
                      <a:endParaRPr lang="ru-RU" sz="1800" b="0" i="0" u="none" strike="noStrike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u="none" strike="noStrike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муниципальной службы </a:t>
                      </a:r>
                      <a:endParaRPr lang="ru-RU" sz="1800" b="0" i="0" u="none" strike="noStrike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932,46</a:t>
                      </a:r>
                      <a:endParaRPr lang="ru-RU" sz="18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860,22</a:t>
                      </a:r>
                      <a:endParaRPr lang="ru-RU" sz="1800" b="0" i="0" u="none" strike="noStrike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u="none" strike="noStrike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работы с документами </a:t>
                      </a:r>
                      <a:endParaRPr lang="ru-RU" sz="1800" b="0" i="0" u="none" strike="noStrike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907,82</a:t>
                      </a:r>
                      <a:endParaRPr lang="ru-RU" sz="1800" b="0" i="0" u="none" strike="noStrike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825,38</a:t>
                      </a:r>
                      <a:endParaRPr lang="ru-RU" sz="1800" b="0" i="0" u="none" strike="noStrike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625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u="none" strike="noStrike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Материально-техническое обеспечение деятельности</a:t>
                      </a:r>
                      <a:endParaRPr lang="ru-RU" sz="1800" b="0" i="0" u="none" strike="noStrike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1 830,16</a:t>
                      </a:r>
                      <a:endParaRPr lang="ru-RU" sz="1800" b="0" i="0" u="none" strike="noStrike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1 645,21</a:t>
                      </a:r>
                      <a:endParaRPr lang="ru-RU" sz="18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625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Повышение качества управления муниципальным имуществом</a:t>
                      </a:r>
                      <a:endParaRPr lang="ru-RU" sz="18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1 114,16</a:t>
                      </a:r>
                      <a:endParaRPr lang="ru-RU" sz="1800" b="0" i="0" u="none" strike="noStrike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1 099,96</a:t>
                      </a:r>
                      <a:endParaRPr lang="ru-RU" sz="18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u="none" strike="noStrike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Землеустройство и землепользование </a:t>
                      </a:r>
                      <a:endParaRPr lang="ru-RU" sz="1800" b="0" i="0" u="none" strike="noStrike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712,44</a:t>
                      </a:r>
                      <a:endParaRPr lang="ru-RU" sz="1800" b="0" i="0" u="none" strike="noStrike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671,93</a:t>
                      </a:r>
                      <a:endParaRPr lang="ru-RU" sz="18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1437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u="none" strike="noStrike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качественного и сбалансированного управления бюджетными средствами </a:t>
                      </a:r>
                      <a:endParaRPr lang="ru-RU" sz="1800" b="0" i="0" u="none" strike="noStrike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800" b="0" i="0" u="none" strike="noStrike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8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u="none" strike="noStrike" dirty="0">
                          <a:solidFill>
                            <a:srgbClr val="80008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800" b="1" i="0" u="none" strike="noStrike" dirty="0">
                        <a:solidFill>
                          <a:srgbClr val="80008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u="none" strike="noStrike" dirty="0">
                          <a:solidFill>
                            <a:srgbClr val="80008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29 501,46</a:t>
                      </a:r>
                      <a:endParaRPr lang="ru-RU" sz="1800" b="1" i="0" u="none" strike="noStrike" dirty="0">
                        <a:solidFill>
                          <a:srgbClr val="80008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u="none" strike="noStrike" dirty="0">
                          <a:solidFill>
                            <a:srgbClr val="80008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27 910,51</a:t>
                      </a:r>
                      <a:endParaRPr lang="ru-RU" sz="1800" b="1" i="0" u="none" strike="noStrike" dirty="0">
                        <a:solidFill>
                          <a:srgbClr val="80008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9552" y="5373216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Процент исполнения программы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«Совершенствование механизмов управления Слюдянским муниципальным образованием на 2015-2020 годы»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 94,61%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8565771"/>
      </p:ext>
    </p:extLst>
  </p:cSld>
  <p:clrMapOvr>
    <a:masterClrMapping/>
  </p:clrMapOvr>
  <p:transition spd="med">
    <p:dissolv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0BCD1127-ADD3-4FBD-9B91-677AC91BFC3B}" type="slidenum">
              <a:rPr lang="ru-RU" altLang="ru-RU"/>
              <a:pPr/>
              <a:t>52</a:t>
            </a:fld>
            <a:endParaRPr lang="ru-RU" altLang="ru-RU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672736840"/>
              </p:ext>
            </p:extLst>
          </p:nvPr>
        </p:nvGraphicFramePr>
        <p:xfrm>
          <a:off x="467544" y="404664"/>
          <a:ext cx="8208912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checker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Заголовок 1"/>
          <p:cNvSpPr>
            <a:spLocks noGrp="1"/>
          </p:cNvSpPr>
          <p:nvPr>
            <p:ph type="title"/>
          </p:nvPr>
        </p:nvSpPr>
        <p:spPr>
          <a:xfrm>
            <a:off x="457200" y="225425"/>
            <a:ext cx="8229600" cy="1042988"/>
          </a:xfrm>
        </p:spPr>
        <p:txBody>
          <a:bodyPr/>
          <a:lstStyle/>
          <a:p>
            <a:r>
              <a:rPr lang="ru-RU" altLang="ru-RU" sz="24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Подпрограмма "Обеспечение деятельности подведомственными учреждениями"</a:t>
            </a:r>
          </a:p>
        </p:txBody>
      </p:sp>
      <p:sp>
        <p:nvSpPr>
          <p:cNvPr id="60419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BE41E42-1BC2-4FC4-B640-03DA82E5C43E}" type="slidenum">
              <a:rPr lang="ru-RU" altLang="ru-RU"/>
              <a:pPr/>
              <a:t>53</a:t>
            </a:fld>
            <a:endParaRPr lang="ru-RU" altLang="ru-RU"/>
          </a:p>
        </p:txBody>
      </p:sp>
      <p:sp>
        <p:nvSpPr>
          <p:cNvPr id="4" name="Текст 1"/>
          <p:cNvSpPr txBox="1">
            <a:spLocks/>
          </p:cNvSpPr>
          <p:nvPr/>
        </p:nvSpPr>
        <p:spPr bwMode="auto">
          <a:xfrm>
            <a:off x="525463" y="1535113"/>
            <a:ext cx="8353425" cy="119538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776538" indent="-2776538" algn="just">
              <a:buFontTx/>
              <a:buNone/>
              <a:defRPr/>
            </a:pPr>
            <a:r>
              <a:rPr lang="ru-RU" sz="1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подпрограммы: </a:t>
            </a:r>
          </a:p>
          <a:p>
            <a:pPr marL="0" indent="0" algn="just">
              <a:buFontTx/>
              <a:buNone/>
              <a:defRPr/>
            </a:pPr>
            <a:r>
              <a:rPr lang="ru-RU" sz="1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культуры и спорта, сохранение единого культурного пространства Слюдянского муниципального образования, способствующее гармоничному развитию личности, реализации ее духовного потенциала, всестороннему удовлетворению культурных потребностей и повышению качества жизни жителей города Слюдянка.</a:t>
            </a:r>
          </a:p>
        </p:txBody>
      </p:sp>
      <p:sp>
        <p:nvSpPr>
          <p:cNvPr id="6" name="Текст 1"/>
          <p:cNvSpPr txBox="1">
            <a:spLocks/>
          </p:cNvSpPr>
          <p:nvPr/>
        </p:nvSpPr>
        <p:spPr bwMode="auto">
          <a:xfrm>
            <a:off x="845808" y="4293096"/>
            <a:ext cx="8006925" cy="1872208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870200" indent="-2870200" algn="just">
              <a:buFontTx/>
              <a:buNone/>
              <a:defRPr/>
            </a:pP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проведенных мероприятий :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Выдача субсидии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МБУ «Центр спорта, культуры и досуга» на иные цели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которая была направлена 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роведение культурно-развлекательных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спортивных мероприятий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(112 мероприятий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>
              <a:defRPr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Выдача субсидии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МБУ «Центр спорта, культуры и досуга» 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муниципального задания, которая была направлена на содержание данного учреждения.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  <a:defRPr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331913" y="3079750"/>
          <a:ext cx="6119812" cy="874713"/>
        </p:xfrm>
        <a:graphic>
          <a:graphicData uri="http://schemas.openxmlformats.org/drawingml/2006/table">
            <a:tbl>
              <a:tblPr/>
              <a:tblGrid>
                <a:gridCol w="15843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398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161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795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270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2016г.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Фактическое исполнение 2016г.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Процент исполнения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76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 СМО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11 840,40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10 894,88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92,01%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dissolv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9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r>
              <a:rPr lang="ru-RU" altLang="ru-RU" sz="4000"/>
              <a:t>Культура и спорт</a:t>
            </a:r>
            <a:endParaRPr lang="en-US" altLang="ru-RU" sz="4000"/>
          </a:p>
        </p:txBody>
      </p:sp>
      <p:sp>
        <p:nvSpPr>
          <p:cNvPr id="61443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374688D-3E69-4BA2-A65C-C78B6258F5F4}" type="slidenum">
              <a:rPr lang="en-US" altLang="ru-RU"/>
              <a:pPr/>
              <a:t>54</a:t>
            </a:fld>
            <a:endParaRPr lang="en-US" alt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/>
          </a:blip>
          <a:srcRect/>
          <a:stretch/>
        </p:blipFill>
        <p:spPr bwMode="auto">
          <a:xfrm>
            <a:off x="1187624" y="1412775"/>
            <a:ext cx="7128792" cy="49546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1445" name="TextBox 1"/>
          <p:cNvSpPr txBox="1">
            <a:spLocks noChangeArrowheads="1"/>
          </p:cNvSpPr>
          <p:nvPr/>
        </p:nvSpPr>
        <p:spPr bwMode="auto">
          <a:xfrm>
            <a:off x="1800225" y="836613"/>
            <a:ext cx="59039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dirty="0"/>
              <a:t>Проведение мероприятия, посвященного годовщине победы в ВОВ</a:t>
            </a:r>
          </a:p>
        </p:txBody>
      </p:sp>
    </p:spTree>
  </p:cSld>
  <p:clrMapOvr>
    <a:masterClrMapping/>
  </p:clrMapOvr>
  <p:transition spd="slow">
    <p:split orient="vert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9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r>
              <a:rPr lang="ru-RU" altLang="ru-RU" sz="3600"/>
              <a:t>Спортивные мероприятия</a:t>
            </a:r>
            <a:endParaRPr lang="en-US" altLang="ru-RU" sz="3600"/>
          </a:p>
        </p:txBody>
      </p:sp>
      <p:sp>
        <p:nvSpPr>
          <p:cNvPr id="62467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66BE6154-9A5D-46D8-8F06-2AE343072918}" type="slidenum">
              <a:rPr lang="en-US" altLang="ru-RU"/>
              <a:pPr/>
              <a:t>55</a:t>
            </a:fld>
            <a:endParaRPr lang="en-US" alt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/>
          </a:blip>
          <a:srcRect/>
          <a:stretch/>
        </p:blipFill>
        <p:spPr bwMode="auto">
          <a:xfrm>
            <a:off x="1004578" y="1160061"/>
            <a:ext cx="2955403" cy="25722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/>
          </a:blip>
          <a:srcRect/>
          <a:stretch/>
        </p:blipFill>
        <p:spPr bwMode="auto">
          <a:xfrm>
            <a:off x="5222567" y="1220265"/>
            <a:ext cx="2927385" cy="2547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2470" name="TextBox 1"/>
          <p:cNvSpPr txBox="1">
            <a:spLocks noChangeArrowheads="1"/>
          </p:cNvSpPr>
          <p:nvPr/>
        </p:nvSpPr>
        <p:spPr bwMode="auto">
          <a:xfrm>
            <a:off x="754063" y="846138"/>
            <a:ext cx="34559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1600">
                <a:latin typeface="Times New Roman" pitchFamily="18" charset="0"/>
                <a:cs typeface="Times New Roman" pitchFamily="18" charset="0"/>
              </a:rPr>
              <a:t>Турнир по боксу «Байкальский ринг»</a:t>
            </a:r>
          </a:p>
        </p:txBody>
      </p:sp>
      <p:sp>
        <p:nvSpPr>
          <p:cNvPr id="62471" name="TextBox 3"/>
          <p:cNvSpPr txBox="1">
            <a:spLocks noChangeArrowheads="1"/>
          </p:cNvSpPr>
          <p:nvPr/>
        </p:nvSpPr>
        <p:spPr bwMode="auto">
          <a:xfrm>
            <a:off x="5126038" y="846138"/>
            <a:ext cx="30241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1600">
                <a:latin typeface="Times New Roman" pitchFamily="18" charset="0"/>
                <a:cs typeface="Times New Roman" pitchFamily="18" charset="0"/>
              </a:rPr>
              <a:t>Турнир по хоккею с мячом</a:t>
            </a:r>
          </a:p>
        </p:txBody>
      </p:sp>
      <p:sp>
        <p:nvSpPr>
          <p:cNvPr id="62472" name="TextBox 1"/>
          <p:cNvSpPr txBox="1">
            <a:spLocks noChangeArrowheads="1"/>
          </p:cNvSpPr>
          <p:nvPr/>
        </p:nvSpPr>
        <p:spPr bwMode="auto">
          <a:xfrm>
            <a:off x="1185863" y="3768725"/>
            <a:ext cx="25939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1600">
                <a:latin typeface="Times New Roman" pitchFamily="18" charset="0"/>
                <a:cs typeface="Times New Roman" pitchFamily="18" charset="0"/>
              </a:rPr>
              <a:t>Ледовые гонки </a:t>
            </a:r>
          </a:p>
        </p:txBody>
      </p:sp>
      <p:sp>
        <p:nvSpPr>
          <p:cNvPr id="62473" name="TextBox 3"/>
          <p:cNvSpPr txBox="1">
            <a:spLocks noChangeArrowheads="1"/>
          </p:cNvSpPr>
          <p:nvPr/>
        </p:nvSpPr>
        <p:spPr bwMode="auto">
          <a:xfrm>
            <a:off x="5391150" y="3768725"/>
            <a:ext cx="2590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1600">
                <a:latin typeface="Times New Roman" pitchFamily="18" charset="0"/>
                <a:cs typeface="Times New Roman" pitchFamily="18" charset="0"/>
              </a:rPr>
              <a:t>Турнир по шахматам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/>
          </a:blip>
          <a:srcRect/>
          <a:stretch/>
        </p:blipFill>
        <p:spPr bwMode="auto">
          <a:xfrm>
            <a:off x="898103" y="4221088"/>
            <a:ext cx="3168352" cy="2229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/>
          </a:blip>
          <a:srcRect/>
          <a:stretch/>
        </p:blipFill>
        <p:spPr bwMode="auto">
          <a:xfrm>
            <a:off x="5111254" y="4269228"/>
            <a:ext cx="3122111" cy="21330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 spd="slow">
    <p:split orient="vert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AEA25D5-F7CD-4D91-8706-482D2E6ABDC1}" type="slidenum">
              <a:rPr lang="ru-RU" altLang="ru-RU"/>
              <a:pPr/>
              <a:t>56</a:t>
            </a:fld>
            <a:endParaRPr lang="ru-RU" altLang="ru-RU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648" y="746783"/>
            <a:ext cx="1728192" cy="23179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27984" y="667212"/>
            <a:ext cx="3312367" cy="2407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825" y="1931988"/>
            <a:ext cx="16478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TextBox 7"/>
          <p:cNvSpPr txBox="1">
            <a:spLocks noChangeArrowheads="1"/>
          </p:cNvSpPr>
          <p:nvPr/>
        </p:nvSpPr>
        <p:spPr bwMode="auto">
          <a:xfrm>
            <a:off x="4406900" y="260350"/>
            <a:ext cx="3313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>
                <a:latin typeface="Times New Roman" pitchFamily="18" charset="0"/>
                <a:cs typeface="Times New Roman" pitchFamily="18" charset="0"/>
              </a:rPr>
              <a:t>Последний звонок</a:t>
            </a:r>
          </a:p>
        </p:txBody>
      </p:sp>
      <p:pic>
        <p:nvPicPr>
          <p:cNvPr id="9" name="Picture 2" descr="https://pp.vk.me/c837438/v837438120/22d24/YOCgzTLjmkM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5756" y="3645024"/>
            <a:ext cx="4104456" cy="27352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3496" name="TextBox 9"/>
          <p:cNvSpPr txBox="1">
            <a:spLocks noChangeArrowheads="1"/>
          </p:cNvSpPr>
          <p:nvPr/>
        </p:nvSpPr>
        <p:spPr bwMode="auto">
          <a:xfrm>
            <a:off x="2022475" y="3213100"/>
            <a:ext cx="4679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>
                <a:latin typeface="Times New Roman" pitchFamily="18" charset="0"/>
                <a:cs typeface="Times New Roman" pitchFamily="18" charset="0"/>
              </a:rPr>
              <a:t>День рождения Байкальского Деда Мороза</a:t>
            </a:r>
          </a:p>
        </p:txBody>
      </p:sp>
      <p:sp>
        <p:nvSpPr>
          <p:cNvPr id="63497" name="TextBox 10"/>
          <p:cNvSpPr txBox="1">
            <a:spLocks noChangeArrowheads="1"/>
          </p:cNvSpPr>
          <p:nvPr/>
        </p:nvSpPr>
        <p:spPr bwMode="auto">
          <a:xfrm>
            <a:off x="539750" y="260350"/>
            <a:ext cx="3527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>
                <a:latin typeface="Times New Roman" pitchFamily="18" charset="0"/>
                <a:cs typeface="Times New Roman" pitchFamily="18" charset="0"/>
              </a:rPr>
              <a:t>Открытие тропы на Пик Черского</a:t>
            </a:r>
          </a:p>
        </p:txBody>
      </p:sp>
    </p:spTree>
  </p:cSld>
  <p:clrMapOvr>
    <a:masterClrMapping/>
  </p:clrMapOvr>
  <p:transition spd="med">
    <p:dissolv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081087"/>
          </a:xfrm>
        </p:spPr>
        <p:txBody>
          <a:bodyPr/>
          <a:lstStyle/>
          <a:p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Непрограммные мероприятия</a:t>
            </a:r>
            <a:r>
              <a:rPr lang="ru-RU" altLang="ru-RU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100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00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>
                <a:latin typeface="Times New Roman" pitchFamily="18" charset="0"/>
                <a:cs typeface="Times New Roman" pitchFamily="18" charset="0"/>
              </a:rPr>
              <a:t>3 374,05 т. р</a:t>
            </a:r>
            <a:r>
              <a:rPr lang="ru-RU" altLang="ru-RU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4515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7C49B96-B7EB-44B6-882A-493E41199AB6}" type="slidenum">
              <a:rPr lang="ru-RU" altLang="ru-RU"/>
              <a:pPr/>
              <a:t>57</a:t>
            </a:fld>
            <a:endParaRPr lang="ru-RU" altLang="ru-RU"/>
          </a:p>
        </p:txBody>
      </p:sp>
      <p:graphicFrame>
        <p:nvGraphicFramePr>
          <p:cNvPr id="4" name="Схема 3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4517" name="TextBox 4"/>
          <p:cNvSpPr txBox="1">
            <a:spLocks noChangeArrowheads="1"/>
          </p:cNvSpPr>
          <p:nvPr/>
        </p:nvSpPr>
        <p:spPr bwMode="auto">
          <a:xfrm>
            <a:off x="1547813" y="2017713"/>
            <a:ext cx="1008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1 248,04</a:t>
            </a:r>
          </a:p>
        </p:txBody>
      </p:sp>
      <p:sp>
        <p:nvSpPr>
          <p:cNvPr id="64518" name="TextBox 5"/>
          <p:cNvSpPr txBox="1">
            <a:spLocks noChangeArrowheads="1"/>
          </p:cNvSpPr>
          <p:nvPr/>
        </p:nvSpPr>
        <p:spPr bwMode="auto">
          <a:xfrm>
            <a:off x="1908175" y="3265488"/>
            <a:ext cx="1008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1 040,74</a:t>
            </a:r>
          </a:p>
        </p:txBody>
      </p:sp>
      <p:sp>
        <p:nvSpPr>
          <p:cNvPr id="64519" name="TextBox 6"/>
          <p:cNvSpPr txBox="1">
            <a:spLocks noChangeArrowheads="1"/>
          </p:cNvSpPr>
          <p:nvPr/>
        </p:nvSpPr>
        <p:spPr bwMode="auto">
          <a:xfrm>
            <a:off x="1598613" y="4468813"/>
            <a:ext cx="1028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1 085,27</a:t>
            </a:r>
          </a:p>
        </p:txBody>
      </p:sp>
    </p:spTree>
  </p:cSld>
  <p:clrMapOvr>
    <a:masterClrMapping/>
  </p:clrMapOvr>
  <p:transition spd="slow">
    <p:circl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64A1684A-05C6-4123-BCB7-BB33587AD5DC}" type="slidenum">
              <a:rPr lang="ru-RU" altLang="ru-RU"/>
              <a:pPr/>
              <a:t>58</a:t>
            </a:fld>
            <a:endParaRPr lang="ru-RU" altLang="ru-RU"/>
          </a:p>
        </p:txBody>
      </p:sp>
      <p:sp>
        <p:nvSpPr>
          <p:cNvPr id="65539" name="Text Box 6"/>
          <p:cNvSpPr txBox="1">
            <a:spLocks noChangeArrowheads="1"/>
          </p:cNvSpPr>
          <p:nvPr/>
        </p:nvSpPr>
        <p:spPr bwMode="auto">
          <a:xfrm>
            <a:off x="107950" y="1268413"/>
            <a:ext cx="8785225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5400" b="1"/>
              <a:t>СПАСИБО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5400" b="1"/>
              <a:t>ЗА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5400" b="1"/>
              <a:t>ВНИМАНИЕ!</a:t>
            </a:r>
          </a:p>
        </p:txBody>
      </p:sp>
    </p:spTree>
  </p:cSld>
  <p:clrMapOvr>
    <a:masterClrMapping/>
  </p:clrMapOvr>
  <p:transition spd="slow">
    <p:blinds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9BAF16-915C-4E0C-B9F0-DB8D2C08C201}" type="slidenum">
              <a:rPr lang="ru-RU" altLang="ru-RU" smtClean="0"/>
              <a:pPr>
                <a:defRPr/>
              </a:pPr>
              <a:t>6</a:t>
            </a:fld>
            <a:endParaRPr lang="ru-RU" altLang="ru-RU"/>
          </a:p>
        </p:txBody>
      </p:sp>
      <p:graphicFrame>
        <p:nvGraphicFramePr>
          <p:cNvPr id="6" name="Объект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274988526"/>
              </p:ext>
            </p:extLst>
          </p:nvPr>
        </p:nvGraphicFramePr>
        <p:xfrm>
          <a:off x="179512" y="980728"/>
          <a:ext cx="8712968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566738" y="260350"/>
            <a:ext cx="81470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Динамика налоговых и неналоговых доходов бюджет Слюдянского муниципального образования в 2015 – 2016 годах,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807264594"/>
      </p:ext>
    </p:extLst>
  </p:cSld>
  <p:clrMapOvr>
    <a:masterClrMapping/>
  </p:clrMapOvr>
  <p:transition spd="med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9BAF16-915C-4E0C-B9F0-DB8D2C08C201}" type="slidenum">
              <a:rPr lang="ru-RU" altLang="ru-RU" smtClean="0"/>
              <a:pPr>
                <a:defRPr/>
              </a:pPr>
              <a:t>7</a:t>
            </a:fld>
            <a:endParaRPr lang="ru-RU" altLang="ru-RU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520442662"/>
              </p:ext>
            </p:extLst>
          </p:nvPr>
        </p:nvGraphicFramePr>
        <p:xfrm>
          <a:off x="179512" y="1340768"/>
          <a:ext cx="4104456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692572610"/>
              </p:ext>
            </p:extLst>
          </p:nvPr>
        </p:nvGraphicFramePr>
        <p:xfrm>
          <a:off x="4788024" y="1484784"/>
          <a:ext cx="4104456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27584" y="260648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Доля налоговых и неналоговых доходов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 2015 – 2016 годы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851391"/>
      </p:ext>
    </p:extLst>
  </p:cSld>
  <p:clrMapOvr>
    <a:masterClrMapping/>
  </p:clrMapOvr>
  <p:transition spd="med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CB5535B-E3C9-4F56-AC61-25980325C282}" type="slidenum">
              <a:rPr lang="ru-RU" altLang="ru-RU"/>
              <a:pPr/>
              <a:t>8</a:t>
            </a:fld>
            <a:endParaRPr lang="ru-RU" altLang="ru-RU"/>
          </a:p>
        </p:txBody>
      </p:sp>
      <p:sp>
        <p:nvSpPr>
          <p:cNvPr id="8195" name="TextBox 5"/>
          <p:cNvSpPr txBox="1">
            <a:spLocks noChangeArrowheads="1"/>
          </p:cNvSpPr>
          <p:nvPr/>
        </p:nvSpPr>
        <p:spPr bwMode="auto">
          <a:xfrm>
            <a:off x="566738" y="260350"/>
            <a:ext cx="8147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2000" b="1">
                <a:latin typeface="Times New Roman" pitchFamily="18" charset="0"/>
                <a:cs typeface="Times New Roman" pitchFamily="18" charset="0"/>
              </a:rPr>
              <a:t>Налог на доходы физических лиц в 2015 – 2016 годах, тыс. руб.</a:t>
            </a:r>
          </a:p>
        </p:txBody>
      </p:sp>
      <p:graphicFrame>
        <p:nvGraphicFramePr>
          <p:cNvPr id="8196" name="Диаграмма 6"/>
          <p:cNvGraphicFramePr>
            <a:graphicFrameLocks/>
          </p:cNvGraphicFramePr>
          <p:nvPr/>
        </p:nvGraphicFramePr>
        <p:xfrm>
          <a:off x="200025" y="1157288"/>
          <a:ext cx="5781675" cy="450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8" name="Диаграмма" r:id="rId3" imgW="5791702" imgH="4511431" progId="Excel.Chart.8">
                  <p:embed/>
                </p:oleObj>
              </mc:Choice>
              <mc:Fallback>
                <p:oleObj name="Диаграмма" r:id="rId3" imgW="5791702" imgH="4511431" progId="Excel.Chart.8">
                  <p:embed/>
                  <p:pic>
                    <p:nvPicPr>
                      <p:cNvPr id="0" name="Диаграмма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025" y="1157288"/>
                        <a:ext cx="5781675" cy="4503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930900" y="1720850"/>
            <a:ext cx="3136900" cy="369331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поступлений в 2016 году обусловлен:</a:t>
            </a:r>
          </a:p>
          <a:p>
            <a:pPr>
              <a:defRPr/>
            </a:pP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AutoNum type="arabicParenR"/>
              <a:defRPr/>
            </a:pP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выплатой премии на предприятии ЗАО «Дорожник» по итогам 2015 года; </a:t>
            </a:r>
          </a:p>
          <a:p>
            <a:pPr>
              <a:defRPr/>
            </a:pP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погашением части</a:t>
            </a:r>
          </a:p>
          <a:p>
            <a:pPr>
              <a:defRPr/>
            </a:pP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задолженности за </a:t>
            </a:r>
          </a:p>
          <a:p>
            <a:pPr>
              <a:defRPr/>
            </a:pP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прошлые года предприятиями жилищно-коммунального комплекса СМО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79462"/>
          </a:xfrm>
        </p:spPr>
        <p:txBody>
          <a:bodyPr/>
          <a:lstStyle/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Акцизы по подакцизным товарам (продукции) производимым территории Российской Федерации</a:t>
            </a:r>
          </a:p>
        </p:txBody>
      </p:sp>
      <p:sp>
        <p:nvSpPr>
          <p:cNvPr id="9219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C2431AC-9CAB-480A-B5EA-0BFC6E9CA059}" type="slidenum">
              <a:rPr lang="ru-RU" altLang="ru-RU"/>
              <a:pPr/>
              <a:t>9</a:t>
            </a:fld>
            <a:endParaRPr lang="ru-RU" altLang="ru-RU"/>
          </a:p>
        </p:txBody>
      </p:sp>
      <p:sp>
        <p:nvSpPr>
          <p:cNvPr id="21" name="Двойная стрелка влево/вправо 3"/>
          <p:cNvSpPr/>
          <p:nvPr/>
        </p:nvSpPr>
        <p:spPr>
          <a:xfrm>
            <a:off x="3564384" y="2276872"/>
            <a:ext cx="1906588" cy="979488"/>
          </a:xfrm>
          <a:prstGeom prst="leftRightArrow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 роста 48,0%</a:t>
            </a:r>
          </a:p>
        </p:txBody>
      </p:sp>
      <p:graphicFrame>
        <p:nvGraphicFramePr>
          <p:cNvPr id="24" name="Схема 23"/>
          <p:cNvGraphicFramePr/>
          <p:nvPr>
            <p:extLst>
              <p:ext uri="{D42A27DB-BD31-4B8C-83A1-F6EECF244321}">
                <p14:modId xmlns:p14="http://schemas.microsoft.com/office/powerpoint/2010/main" val="1263567888"/>
              </p:ext>
            </p:extLst>
          </p:nvPr>
        </p:nvGraphicFramePr>
        <p:xfrm>
          <a:off x="-115604" y="1867162"/>
          <a:ext cx="4471580" cy="3722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222" name="TextBox 25"/>
          <p:cNvSpPr txBox="1">
            <a:spLocks noChangeArrowheads="1"/>
          </p:cNvSpPr>
          <p:nvPr/>
        </p:nvSpPr>
        <p:spPr bwMode="auto">
          <a:xfrm>
            <a:off x="1439726" y="3585369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3 388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т.р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27" name="Схема 26"/>
          <p:cNvGraphicFramePr/>
          <p:nvPr>
            <p:extLst>
              <p:ext uri="{D42A27DB-BD31-4B8C-83A1-F6EECF244321}">
                <p14:modId xmlns:p14="http://schemas.microsoft.com/office/powerpoint/2010/main" val="4153515542"/>
              </p:ext>
            </p:extLst>
          </p:nvPr>
        </p:nvGraphicFramePr>
        <p:xfrm>
          <a:off x="4662421" y="1867162"/>
          <a:ext cx="4471580" cy="3722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224" name="TextBox 27"/>
          <p:cNvSpPr txBox="1">
            <a:spLocks noChangeArrowheads="1"/>
          </p:cNvSpPr>
          <p:nvPr/>
        </p:nvSpPr>
        <p:spPr bwMode="auto">
          <a:xfrm>
            <a:off x="6263468" y="3585368"/>
            <a:ext cx="1296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5 017т.р.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87624" y="1196752"/>
            <a:ext cx="1799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2015 год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12160" y="1196752"/>
            <a:ext cx="1799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2016 год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58368" y="5157192"/>
            <a:ext cx="28537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Рост обусловлен повышением стоимости акцизов на нефтепродукты, в том числе на бензин пятого класса</a:t>
            </a:r>
          </a:p>
        </p:txBody>
      </p:sp>
    </p:spTree>
  </p:cSld>
  <p:clrMapOvr>
    <a:masterClrMapping/>
  </p:clrMapOvr>
  <p:transition spd="med">
    <p:dissolve/>
  </p:transition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11451</TotalTime>
  <Words>4301</Words>
  <Application>Microsoft Office PowerPoint</Application>
  <PresentationFormat>Экран (4:3)</PresentationFormat>
  <Paragraphs>803</Paragraphs>
  <Slides>58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60" baseType="lpstr">
      <vt:lpstr>Оформление по умолчанию</vt:lpstr>
      <vt:lpstr>Диаграмма</vt:lpstr>
      <vt:lpstr>Презентация PowerPoint</vt:lpstr>
      <vt:lpstr>Бюджет Слюдянского муниципального образования утвержден решением Думы Слюдянского муниципального образования от 24 декабря 2015 года № 70 III-ГД «О бюджете СМО на 2016 год»  </vt:lpstr>
      <vt:lpstr>Презентация PowerPoint</vt:lpstr>
      <vt:lpstr>Исполнение доходов бюджета Слюдянского муниципального образования по видам доходов за 2016 год </vt:lpstr>
      <vt:lpstr>Презентация PowerPoint</vt:lpstr>
      <vt:lpstr>Презентация PowerPoint</vt:lpstr>
      <vt:lpstr>Презентация PowerPoint</vt:lpstr>
      <vt:lpstr>Презентация PowerPoint</vt:lpstr>
      <vt:lpstr>Акцизы по подакцизным товарам (продукции) производимым территории Российской Федерации</vt:lpstr>
      <vt:lpstr>Презентация PowerPoint</vt:lpstr>
      <vt:lpstr>Презентация PowerPoint</vt:lpstr>
      <vt:lpstr>Презентация PowerPoint</vt:lpstr>
      <vt:lpstr>Штрафы, санкции, возмещение ущерба в 2015 – 2016 годах (тыс. руб.)</vt:lpstr>
      <vt:lpstr>Динамика безвозмездных поступлений в 2015 – 2016 годах (тыс. руб.)</vt:lpstr>
      <vt:lpstr>Безвозмездные поступления</vt:lpstr>
      <vt:lpstr>Структура исполнения расходов 2016г.</vt:lpstr>
      <vt:lpstr>Расходы бюджета в 2016 г. в сравнении с 2015 г., в тыс. руб.</vt:lpstr>
      <vt:lpstr>Презентация PowerPoint</vt:lpstr>
      <vt:lpstr>Доля программных мероприятий в бюджете Слюдянского муниципального образования в 2016 году.</vt:lpstr>
      <vt:lpstr>Презентация PowerPoint</vt:lpstr>
      <vt:lpstr>Подпрограмма "Модернизация объектов коммунальной инфраструктуры "</vt:lpstr>
      <vt:lpstr>Ремонт дымовой трубы котельной «Перевал»</vt:lpstr>
      <vt:lpstr>Замена теплообменного оборудования котельной «Перевал»</vt:lpstr>
      <vt:lpstr>Монтаж Циклона, замена дымососов  на котельной «Стройка</vt:lpstr>
      <vt:lpstr>Замена сетей тепло-водоснабжения</vt:lpstr>
      <vt:lpstr>Подпрограмма "Обеспечение проведения сбалансированной и стабильной политики в области государственного регулирования цен (тарифов) "</vt:lpstr>
      <vt:lpstr>Подпрограмма "Чистая вода"</vt:lpstr>
      <vt:lpstr>Подпрограмма "Капитальный ремонт многоквартирных домов"</vt:lpstr>
      <vt:lpstr>Подпрограмма «Информирование населения Слюдянского муниципального образования"</vt:lpstr>
      <vt:lpstr>Презентация PowerPoint</vt:lpstr>
      <vt:lpstr>Подпрограмма «Молодым семьям - доступное жилье на 2015-2020 гг.»</vt:lpstr>
      <vt:lpstr>Подпрограмма «Переселение граждан из аварийного жилищного фонда Слюдянского муниципального образования в 2015 году»</vt:lpstr>
      <vt:lpstr>Презентация PowerPoint</vt:lpstr>
      <vt:lpstr>Подпрограмма «Развитие автомобильных дорог общего пользования местного значения, ремонт дворовых территорий многоквартирных домов и проездов к дворовым территориям многоквартирных домов Слюдянского муниципального образования»</vt:lpstr>
      <vt:lpstr>Презентация PowerPoint</vt:lpstr>
      <vt:lpstr>Подпрограмма «Содержание и ремонт автомобильных дорог, технических средств организации дорожного движения, объектов внешнего благоустройства»</vt:lpstr>
      <vt:lpstr>Презентация PowerPoint</vt:lpstr>
      <vt:lpstr>Подпрограмма  «Организация уличного освещения на территории Слюдянского городского поселения»</vt:lpstr>
      <vt:lpstr>Презентация PowerPoint</vt:lpstr>
      <vt:lpstr>Подпрограмма "Озеленение, развитие и содержание комплекса благоустройства дворовых территорий СМО"</vt:lpstr>
      <vt:lpstr>Презентация PowerPoint</vt:lpstr>
      <vt:lpstr>Презентация PowerPoint</vt:lpstr>
      <vt:lpstr>Подпрограмма "Организация санитарной очистки, сбора и вывоза мусора с территории СМО"</vt:lpstr>
      <vt:lpstr>Подпрограмма "Охрана окружающей среды территории СМО"</vt:lpstr>
      <vt:lpstr>Подпрограмма "Оказание услуг по перевозке в морг и захоронению безродных, невостребованных и неопознанных умерших на территории СМО"</vt:lpstr>
      <vt:lpstr>Презентация PowerPoint</vt:lpstr>
      <vt:lpstr>Подпрограмма "Защита населения и территории Слюдянского городского поселения от чрезвычайных ситуаций природного и техногенного характера, совершенствование гражданской обороны, обеспечение первичных мер пожарной безопасности и безопасности людей на водных объектах, расположенных на территории Слюдянского городского поселения на период 2015 - 2020гг."</vt:lpstr>
      <vt:lpstr>Подпрограмма "О мерах по противодействию терроризму и экстремизму на территории Слюдянского городского поселения на 2015 - 2020гг."</vt:lpstr>
      <vt:lpstr>Программа «Поддержка приоритетных отраслей экономики Слюдянского муниципального образования» на 2015 - 2020 годы (50,0 т. р.)</vt:lpstr>
      <vt:lpstr>Презентация PowerPoint</vt:lpstr>
      <vt:lpstr>Презентация PowerPoint</vt:lpstr>
      <vt:lpstr>Презентация PowerPoint</vt:lpstr>
      <vt:lpstr>Подпрограмма "Обеспечение деятельности подведомственными учреждениями"</vt:lpstr>
      <vt:lpstr>Культура и спорт</vt:lpstr>
      <vt:lpstr>Спортивные мероприятия</vt:lpstr>
      <vt:lpstr>Презентация PowerPoint</vt:lpstr>
      <vt:lpstr>Непрограммные мероприятия,  3 374,05 т. р.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Анна Олеговна Комиссарова</cp:lastModifiedBy>
  <cp:revision>624</cp:revision>
  <cp:lastPrinted>2017-05-18T06:13:03Z</cp:lastPrinted>
  <dcterms:created xsi:type="dcterms:W3CDTF">2014-03-19T09:08:37Z</dcterms:created>
  <dcterms:modified xsi:type="dcterms:W3CDTF">2017-05-18T06:56:48Z</dcterms:modified>
</cp:coreProperties>
</file>